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2.xml" ContentType="application/vnd.openxmlformats-officedocument.presentationml.tags+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7.xml" ContentType="application/vnd.openxmlformats-officedocument.presentationml.tags+xml"/>
  <Override PartName="/ppt/notesSlides/notesSlide28.xml" ContentType="application/vnd.openxmlformats-officedocument.presentationml.notesSlide+xml"/>
  <Override PartName="/ppt/tags/tag18.xml" ContentType="application/vnd.openxmlformats-officedocument.presentationml.tags+xml"/>
  <Override PartName="/ppt/notesSlides/notesSlide29.xml" ContentType="application/vnd.openxmlformats-officedocument.presentationml.notesSlide+xml"/>
  <Override PartName="/ppt/tags/tag19.xml" ContentType="application/vnd.openxmlformats-officedocument.presentationml.tags+xml"/>
  <Override PartName="/ppt/notesSlides/notesSlide30.xml" ContentType="application/vnd.openxmlformats-officedocument.presentationml.notesSlide+xml"/>
  <Override PartName="/ppt/tags/tag20.xml" ContentType="application/vnd.openxmlformats-officedocument.presentationml.tags+xml"/>
  <Override PartName="/ppt/notesSlides/notesSlide31.xml" ContentType="application/vnd.openxmlformats-officedocument.presentationml.notesSlide+xml"/>
  <Override PartName="/ppt/tags/tag21.xml" ContentType="application/vnd.openxmlformats-officedocument.presentationml.tags+xml"/>
  <Override PartName="/ppt/notesSlides/notesSlide32.xml" ContentType="application/vnd.openxmlformats-officedocument.presentationml.notesSlide+xml"/>
  <Override PartName="/ppt/tags/tag22.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tags/tag23.xml" ContentType="application/vnd.openxmlformats-officedocument.presentationml.tags+xml"/>
  <Override PartName="/ppt/notesSlides/notesSlide36.xml" ContentType="application/vnd.openxmlformats-officedocument.presentationml.notesSlide+xml"/>
  <Override PartName="/ppt/tags/tag24.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94" r:id="rId5"/>
    <p:sldMasterId id="2147484022" r:id="rId6"/>
    <p:sldMasterId id="2147483996" r:id="rId7"/>
    <p:sldMasterId id="2147483998" r:id="rId8"/>
    <p:sldMasterId id="2147484010" r:id="rId9"/>
  </p:sldMasterIdLst>
  <p:notesMasterIdLst>
    <p:notesMasterId r:id="rId52"/>
  </p:notesMasterIdLst>
  <p:handoutMasterIdLst>
    <p:handoutMasterId r:id="rId53"/>
  </p:handoutMasterIdLst>
  <p:sldIdLst>
    <p:sldId id="1818" r:id="rId10"/>
    <p:sldId id="897" r:id="rId11"/>
    <p:sldId id="1817" r:id="rId12"/>
    <p:sldId id="548" r:id="rId13"/>
    <p:sldId id="1800" r:id="rId14"/>
    <p:sldId id="1798" r:id="rId15"/>
    <p:sldId id="297" r:id="rId16"/>
    <p:sldId id="1149" r:id="rId17"/>
    <p:sldId id="1110" r:id="rId18"/>
    <p:sldId id="1129" r:id="rId19"/>
    <p:sldId id="1793" r:id="rId20"/>
    <p:sldId id="1041" r:id="rId21"/>
    <p:sldId id="1799" r:id="rId22"/>
    <p:sldId id="1780" r:id="rId23"/>
    <p:sldId id="1143" r:id="rId24"/>
    <p:sldId id="1141" r:id="rId25"/>
    <p:sldId id="1796" r:id="rId26"/>
    <p:sldId id="1797" r:id="rId27"/>
    <p:sldId id="1784" r:id="rId28"/>
    <p:sldId id="1816" r:id="rId29"/>
    <p:sldId id="1790" r:id="rId30"/>
    <p:sldId id="1789" r:id="rId31"/>
    <p:sldId id="1125" r:id="rId32"/>
    <p:sldId id="1803" r:id="rId33"/>
    <p:sldId id="1144" r:id="rId34"/>
    <p:sldId id="1787" r:id="rId35"/>
    <p:sldId id="1821" r:id="rId36"/>
    <p:sldId id="1140" r:id="rId37"/>
    <p:sldId id="1139" r:id="rId38"/>
    <p:sldId id="1137" r:id="rId39"/>
    <p:sldId id="1825" r:id="rId40"/>
    <p:sldId id="1138" r:id="rId41"/>
    <p:sldId id="1804" r:id="rId42"/>
    <p:sldId id="1822" r:id="rId43"/>
    <p:sldId id="1823" r:id="rId44"/>
    <p:sldId id="1162" r:id="rId45"/>
    <p:sldId id="1807" r:id="rId46"/>
    <p:sldId id="312" r:id="rId47"/>
    <p:sldId id="1824" r:id="rId48"/>
    <p:sldId id="1819" r:id="rId49"/>
    <p:sldId id="1820" r:id="rId50"/>
    <p:sldId id="283" r:id="rId51"/>
  </p:sldIdLst>
  <p:sldSz cx="9144000" cy="6858000" type="screen4x3"/>
  <p:notesSz cx="7315200" cy="9601200"/>
  <p:custDataLst>
    <p:tags r:id="rId54"/>
  </p:custDataLst>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3">
          <p15:clr>
            <a:srgbClr val="A4A3A4"/>
          </p15:clr>
        </p15:guide>
        <p15:guide id="2" orient="horz" pos="4128">
          <p15:clr>
            <a:srgbClr val="A4A3A4"/>
          </p15:clr>
        </p15:guide>
        <p15:guide id="3" orient="horz" pos="3158">
          <p15:clr>
            <a:srgbClr val="A4A3A4"/>
          </p15:clr>
        </p15:guide>
        <p15:guide id="4" orient="horz" pos="3457">
          <p15:clr>
            <a:srgbClr val="A4A3A4"/>
          </p15:clr>
        </p15:guide>
        <p15:guide id="5" orient="horz" pos="845">
          <p15:clr>
            <a:srgbClr val="A4A3A4"/>
          </p15:clr>
        </p15:guide>
        <p15:guide id="6" pos="113">
          <p15:clr>
            <a:srgbClr val="A4A3A4"/>
          </p15:clr>
        </p15:guide>
        <p15:guide id="7" pos="5556">
          <p15:clr>
            <a:srgbClr val="A4A3A4"/>
          </p15:clr>
        </p15:guide>
        <p15:guide id="8" pos="204">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da Kettle" initials="BK" lastIdx="40" clrIdx="0">
    <p:extLst>
      <p:ext uri="{19B8F6BF-5375-455C-9EA6-DF929625EA0E}">
        <p15:presenceInfo xmlns:p15="http://schemas.microsoft.com/office/powerpoint/2012/main" userId="S-1-5-21-2406935999-1983212525-3895035740-11155" providerId="AD"/>
      </p:ext>
    </p:extLst>
  </p:cmAuthor>
  <p:cmAuthor id="2" name="Emily Ross" initials="ER" lastIdx="15" clrIdx="1">
    <p:extLst>
      <p:ext uri="{19B8F6BF-5375-455C-9EA6-DF929625EA0E}">
        <p15:presenceInfo xmlns:p15="http://schemas.microsoft.com/office/powerpoint/2012/main" userId="S-1-5-21-2406935999-1983212525-3895035740-3731" providerId="AD"/>
      </p:ext>
    </p:extLst>
  </p:cmAuthor>
  <p:cmAuthor id="3" name="Luna Pendragon" initials="LP" lastIdx="6" clrIdx="2">
    <p:extLst>
      <p:ext uri="{19B8F6BF-5375-455C-9EA6-DF929625EA0E}">
        <p15:presenceInfo xmlns:p15="http://schemas.microsoft.com/office/powerpoint/2012/main" userId="S::Luna.Pendragon@qcaa.qld.edu.au::805c6c5e-2b13-45db-a6a4-e4f1326843b7" providerId="AD"/>
      </p:ext>
    </p:extLst>
  </p:cmAuthor>
  <p:cmAuthor id="4" name="Fiona McKean" initials="FM" lastIdx="1" clrIdx="3">
    <p:extLst>
      <p:ext uri="{19B8F6BF-5375-455C-9EA6-DF929625EA0E}">
        <p15:presenceInfo xmlns:p15="http://schemas.microsoft.com/office/powerpoint/2012/main" userId="S::Fiona.McKean@qcaa.qld.edu.au::ad47070c-090f-4e14-b1e0-19f8d6b35c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BCE4"/>
    <a:srgbClr val="C8DDF2"/>
    <a:srgbClr val="C1A3E0"/>
    <a:srgbClr val="F4AE7A"/>
    <a:srgbClr val="99CC33"/>
    <a:srgbClr val="5A9AD7"/>
    <a:srgbClr val="A6A6A6"/>
    <a:srgbClr val="C1E084"/>
    <a:srgbClr val="FFCC00"/>
    <a:srgbClr val="ED7A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32" autoAdjust="0"/>
    <p:restoredTop sz="73561" autoAdjust="0"/>
  </p:normalViewPr>
  <p:slideViewPr>
    <p:cSldViewPr>
      <p:cViewPr varScale="1">
        <p:scale>
          <a:sx n="53" d="100"/>
          <a:sy n="53" d="100"/>
        </p:scale>
        <p:origin x="1620" y="66"/>
      </p:cViewPr>
      <p:guideLst>
        <p:guide orient="horz" pos="413"/>
        <p:guide orient="horz" pos="4128"/>
        <p:guide orient="horz" pos="3158"/>
        <p:guide orient="horz" pos="3457"/>
        <p:guide orient="horz" pos="845"/>
        <p:guide pos="113"/>
        <p:guide pos="5556"/>
        <p:guide pos="204"/>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p:scale>
          <a:sx n="110" d="100"/>
          <a:sy n="110" d="100"/>
        </p:scale>
        <p:origin x="1530" y="-36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presProps" Target="presProps.xml"/><Relationship Id="rId8" Type="http://schemas.openxmlformats.org/officeDocument/2006/relationships/slideMaster" Target="slideMasters/slideMaster4.xml"/><Relationship Id="rId51" Type="http://schemas.openxmlformats.org/officeDocument/2006/relationships/slide" Target="slides/slide4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40A7D1-7FEB-469B-BF05-45BC5C0A53C5}" type="doc">
      <dgm:prSet loTypeId="urn:microsoft.com/office/officeart/2005/8/layout/hierarchy4" loCatId="relationship" qsTypeId="urn:microsoft.com/office/officeart/2005/8/quickstyle/simple1" qsCatId="simple" csTypeId="urn:microsoft.com/office/officeart/2005/8/colors/accent2_5" csCatId="accent2" phldr="1"/>
      <dgm:spPr/>
      <dgm:t>
        <a:bodyPr/>
        <a:lstStyle/>
        <a:p>
          <a:endParaRPr lang="en-AU"/>
        </a:p>
      </dgm:t>
    </dgm:pt>
    <dgm:pt modelId="{EB09E033-66DE-40D6-AFF5-2DE7CDA36F2A}">
      <dgm:prSet phldrT="[Text]" custT="1"/>
      <dgm:spPr>
        <a:solidFill>
          <a:srgbClr val="91BCE4">
            <a:alpha val="69804"/>
          </a:srgbClr>
        </a:solidFill>
      </dgm:spPr>
      <dgm:t>
        <a:bodyPr/>
        <a:lstStyle/>
        <a:p>
          <a:r>
            <a:rPr lang="en-AU" sz="2400" b="1" dirty="0">
              <a:solidFill>
                <a:sysClr val="windowText" lastClr="000000"/>
              </a:solidFill>
            </a:rPr>
            <a:t>Objects</a:t>
          </a:r>
        </a:p>
      </dgm:t>
    </dgm:pt>
    <dgm:pt modelId="{4FA8F5B9-B6A0-4E88-AE79-2EA9C64472EB}" type="parTrans" cxnId="{61DC1BA5-17AB-49FC-9364-BE892C1DB38E}">
      <dgm:prSet/>
      <dgm:spPr/>
      <dgm:t>
        <a:bodyPr/>
        <a:lstStyle/>
        <a:p>
          <a:endParaRPr lang="en-AU">
            <a:solidFill>
              <a:schemeClr val="tx1">
                <a:lumMod val="75000"/>
                <a:lumOff val="25000"/>
              </a:schemeClr>
            </a:solidFill>
          </a:endParaRPr>
        </a:p>
      </dgm:t>
    </dgm:pt>
    <dgm:pt modelId="{8FCBF9DF-6B7A-4DD3-8244-BC12BC5796B5}" type="sibTrans" cxnId="{61DC1BA5-17AB-49FC-9364-BE892C1DB38E}">
      <dgm:prSet/>
      <dgm:spPr/>
      <dgm:t>
        <a:bodyPr/>
        <a:lstStyle/>
        <a:p>
          <a:endParaRPr lang="en-AU">
            <a:solidFill>
              <a:schemeClr val="tx1">
                <a:lumMod val="75000"/>
                <a:lumOff val="25000"/>
              </a:schemeClr>
            </a:solidFill>
          </a:endParaRPr>
        </a:p>
      </dgm:t>
    </dgm:pt>
    <dgm:pt modelId="{70E39CDC-4D16-4F82-B016-E2ABED57402C}">
      <dgm:prSet phldrT="[Text]" custT="1"/>
      <dgm:spPr>
        <a:noFill/>
        <a:ln>
          <a:solidFill>
            <a:srgbClr val="91BCE4"/>
          </a:solidFill>
        </a:ln>
      </dgm:spPr>
      <dgm:t>
        <a:bodyPr/>
        <a:lstStyle/>
        <a:p>
          <a:r>
            <a:rPr lang="en-AU" sz="1400" b="1" dirty="0">
              <a:solidFill>
                <a:sysClr val="windowText" lastClr="000000"/>
              </a:solidFill>
            </a:rPr>
            <a:t>Folding</a:t>
          </a:r>
        </a:p>
        <a:p>
          <a:r>
            <a:rPr lang="en-AU" sz="1400" b="1" dirty="0">
              <a:solidFill>
                <a:sysClr val="windowText" lastClr="000000"/>
              </a:solidFill>
            </a:rPr>
            <a:t>Example: paper</a:t>
          </a:r>
        </a:p>
        <a:p>
          <a:endParaRPr lang="en-AU" sz="1400" b="1" dirty="0"/>
        </a:p>
        <a:p>
          <a:endParaRPr lang="en-AU" sz="1400" b="1" dirty="0"/>
        </a:p>
        <a:p>
          <a:endParaRPr lang="en-AU" sz="1400" b="1" dirty="0"/>
        </a:p>
      </dgm:t>
    </dgm:pt>
    <dgm:pt modelId="{64BA3316-2F5D-4BE0-ACF1-9FCEDE379EA0}" type="parTrans" cxnId="{7C995C3E-980E-4662-AC08-A9F3E95C10C1}">
      <dgm:prSet/>
      <dgm:spPr/>
      <dgm:t>
        <a:bodyPr/>
        <a:lstStyle/>
        <a:p>
          <a:endParaRPr lang="en-AU">
            <a:solidFill>
              <a:schemeClr val="tx1">
                <a:lumMod val="75000"/>
                <a:lumOff val="25000"/>
              </a:schemeClr>
            </a:solidFill>
          </a:endParaRPr>
        </a:p>
      </dgm:t>
    </dgm:pt>
    <dgm:pt modelId="{362C50FA-31CD-4F05-A451-014C00C53D6A}" type="sibTrans" cxnId="{7C995C3E-980E-4662-AC08-A9F3E95C10C1}">
      <dgm:prSet/>
      <dgm:spPr/>
      <dgm:t>
        <a:bodyPr/>
        <a:lstStyle/>
        <a:p>
          <a:endParaRPr lang="en-AU">
            <a:solidFill>
              <a:schemeClr val="tx1">
                <a:lumMod val="75000"/>
                <a:lumOff val="25000"/>
              </a:schemeClr>
            </a:solidFill>
          </a:endParaRPr>
        </a:p>
      </dgm:t>
    </dgm:pt>
    <dgm:pt modelId="{A9F9E11E-2F89-4EA1-B791-B5B71C477A04}">
      <dgm:prSet custT="1"/>
      <dgm:spPr>
        <a:noFill/>
        <a:ln>
          <a:solidFill>
            <a:srgbClr val="91BCE4"/>
          </a:solidFill>
        </a:ln>
      </dgm:spPr>
      <dgm:t>
        <a:bodyPr/>
        <a:lstStyle/>
        <a:p>
          <a:r>
            <a:rPr lang="en-AU" sz="1400" b="1" dirty="0">
              <a:solidFill>
                <a:sysClr val="windowText" lastClr="000000"/>
              </a:solidFill>
            </a:rPr>
            <a:t>Cutting</a:t>
          </a:r>
        </a:p>
        <a:p>
          <a:r>
            <a:rPr lang="en-AU" sz="1400" b="1" dirty="0">
              <a:solidFill>
                <a:sysClr val="windowText" lastClr="000000"/>
              </a:solidFill>
            </a:rPr>
            <a:t>Example: apple</a:t>
          </a:r>
        </a:p>
        <a:p>
          <a:endParaRPr lang="en-AU" sz="1400" b="1" dirty="0"/>
        </a:p>
        <a:p>
          <a:endParaRPr lang="en-AU" sz="1400" b="1" dirty="0"/>
        </a:p>
        <a:p>
          <a:endParaRPr lang="en-AU" sz="1400" b="1" dirty="0"/>
        </a:p>
      </dgm:t>
    </dgm:pt>
    <dgm:pt modelId="{DF4C1DB3-D782-451F-8702-8FB84DA544B6}" type="parTrans" cxnId="{B170EB03-8339-495D-9F01-2F8B50129F99}">
      <dgm:prSet/>
      <dgm:spPr/>
      <dgm:t>
        <a:bodyPr/>
        <a:lstStyle/>
        <a:p>
          <a:endParaRPr lang="en-AU">
            <a:solidFill>
              <a:schemeClr val="tx1">
                <a:lumMod val="75000"/>
                <a:lumOff val="25000"/>
              </a:schemeClr>
            </a:solidFill>
          </a:endParaRPr>
        </a:p>
      </dgm:t>
    </dgm:pt>
    <dgm:pt modelId="{DC74A3DA-7BF7-4C3A-9225-A4302C295822}" type="sibTrans" cxnId="{B170EB03-8339-495D-9F01-2F8B50129F99}">
      <dgm:prSet/>
      <dgm:spPr/>
      <dgm:t>
        <a:bodyPr/>
        <a:lstStyle/>
        <a:p>
          <a:endParaRPr lang="en-AU">
            <a:solidFill>
              <a:schemeClr val="tx1">
                <a:lumMod val="75000"/>
                <a:lumOff val="25000"/>
              </a:schemeClr>
            </a:solidFill>
          </a:endParaRPr>
        </a:p>
      </dgm:t>
    </dgm:pt>
    <dgm:pt modelId="{CE56DEA2-17B5-41A4-98AE-797586B8F50C}">
      <dgm:prSet custT="1"/>
      <dgm:spPr>
        <a:noFill/>
        <a:ln>
          <a:solidFill>
            <a:srgbClr val="91BCE4"/>
          </a:solidFill>
        </a:ln>
      </dgm:spPr>
      <dgm:t>
        <a:bodyPr/>
        <a:lstStyle/>
        <a:p>
          <a:r>
            <a:rPr lang="en-AU" sz="1400" b="1" dirty="0">
              <a:solidFill>
                <a:sysClr val="windowText" lastClr="000000"/>
              </a:solidFill>
            </a:rPr>
            <a:t>Pouring</a:t>
          </a:r>
        </a:p>
        <a:p>
          <a:r>
            <a:rPr lang="en-AU" sz="1400" b="1" dirty="0">
              <a:solidFill>
                <a:sysClr val="windowText" lastClr="000000"/>
              </a:solidFill>
            </a:rPr>
            <a:t>Example: liquids</a:t>
          </a:r>
        </a:p>
        <a:p>
          <a:endParaRPr lang="en-AU" sz="1400" b="1" dirty="0"/>
        </a:p>
        <a:p>
          <a:endParaRPr lang="en-AU" sz="1400" b="1" dirty="0"/>
        </a:p>
        <a:p>
          <a:endParaRPr lang="en-AU" sz="1400" b="1" dirty="0"/>
        </a:p>
      </dgm:t>
    </dgm:pt>
    <dgm:pt modelId="{3F62A3B4-7767-40AC-B650-0C71FC9A0283}" type="parTrans" cxnId="{5281269E-525C-4538-A357-96734C7B0AB6}">
      <dgm:prSet/>
      <dgm:spPr/>
      <dgm:t>
        <a:bodyPr/>
        <a:lstStyle/>
        <a:p>
          <a:endParaRPr lang="en-AU">
            <a:solidFill>
              <a:schemeClr val="tx1">
                <a:lumMod val="75000"/>
                <a:lumOff val="25000"/>
              </a:schemeClr>
            </a:solidFill>
          </a:endParaRPr>
        </a:p>
      </dgm:t>
    </dgm:pt>
    <dgm:pt modelId="{EB032D91-C4F4-48B5-B606-2D707D4BF48B}" type="sibTrans" cxnId="{5281269E-525C-4538-A357-96734C7B0AB6}">
      <dgm:prSet/>
      <dgm:spPr/>
      <dgm:t>
        <a:bodyPr/>
        <a:lstStyle/>
        <a:p>
          <a:endParaRPr lang="en-AU">
            <a:solidFill>
              <a:schemeClr val="tx1">
                <a:lumMod val="75000"/>
                <a:lumOff val="25000"/>
              </a:schemeClr>
            </a:solidFill>
          </a:endParaRPr>
        </a:p>
      </dgm:t>
    </dgm:pt>
    <dgm:pt modelId="{05D3322D-97CB-42FD-A408-A38839CD8779}">
      <dgm:prSet custT="1"/>
      <dgm:spPr>
        <a:noFill/>
        <a:ln>
          <a:solidFill>
            <a:srgbClr val="91BCE4"/>
          </a:solidFill>
        </a:ln>
      </dgm:spPr>
      <dgm:t>
        <a:bodyPr/>
        <a:lstStyle/>
        <a:p>
          <a:r>
            <a:rPr lang="en-AU" sz="1400" b="1" dirty="0">
              <a:solidFill>
                <a:sysClr val="windowText" lastClr="000000"/>
              </a:solidFill>
            </a:rPr>
            <a:t>Weighing</a:t>
          </a:r>
        </a:p>
        <a:p>
          <a:r>
            <a:rPr lang="en-AU" sz="1400" b="1" dirty="0">
              <a:solidFill>
                <a:sysClr val="windowText" lastClr="000000"/>
              </a:solidFill>
            </a:rPr>
            <a:t>Example: playdough</a:t>
          </a:r>
        </a:p>
        <a:p>
          <a:endParaRPr lang="en-AU" sz="1400" b="1" dirty="0"/>
        </a:p>
        <a:p>
          <a:endParaRPr lang="en-AU" sz="1400" b="1" dirty="0"/>
        </a:p>
        <a:p>
          <a:endParaRPr lang="en-AU" sz="1400" b="1" dirty="0"/>
        </a:p>
      </dgm:t>
    </dgm:pt>
    <dgm:pt modelId="{141C8D3A-B4D0-4A15-9F38-ED815A104CAF}" type="parTrans" cxnId="{74E38EA1-F2C5-47B1-A15D-CAE686D254C7}">
      <dgm:prSet/>
      <dgm:spPr/>
      <dgm:t>
        <a:bodyPr/>
        <a:lstStyle/>
        <a:p>
          <a:endParaRPr lang="en-AU">
            <a:solidFill>
              <a:schemeClr val="tx1">
                <a:lumMod val="75000"/>
                <a:lumOff val="25000"/>
              </a:schemeClr>
            </a:solidFill>
          </a:endParaRPr>
        </a:p>
      </dgm:t>
    </dgm:pt>
    <dgm:pt modelId="{73DA6F8F-1030-49B2-9768-D517A0949623}" type="sibTrans" cxnId="{74E38EA1-F2C5-47B1-A15D-CAE686D254C7}">
      <dgm:prSet/>
      <dgm:spPr/>
      <dgm:t>
        <a:bodyPr/>
        <a:lstStyle/>
        <a:p>
          <a:endParaRPr lang="en-AU">
            <a:solidFill>
              <a:schemeClr val="tx1">
                <a:lumMod val="75000"/>
                <a:lumOff val="25000"/>
              </a:schemeClr>
            </a:solidFill>
          </a:endParaRPr>
        </a:p>
      </dgm:t>
    </dgm:pt>
    <dgm:pt modelId="{9E136D37-88B0-4CF4-8F49-8759B5B9A43B}">
      <dgm:prSet custT="1"/>
      <dgm:spPr>
        <a:noFill/>
        <a:ln>
          <a:solidFill>
            <a:srgbClr val="91BCE4"/>
          </a:solidFill>
        </a:ln>
      </dgm:spPr>
      <dgm:t>
        <a:bodyPr lIns="36000" tIns="36000" rIns="36000" bIns="36000"/>
        <a:lstStyle/>
        <a:p>
          <a:r>
            <a:rPr lang="en-AU" sz="1400" b="1" dirty="0">
              <a:solidFill>
                <a:sysClr val="windowText" lastClr="000000"/>
              </a:solidFill>
            </a:rPr>
            <a:t>Measuring</a:t>
          </a:r>
        </a:p>
        <a:p>
          <a:r>
            <a:rPr lang="en-AU" sz="1400" b="1" dirty="0">
              <a:solidFill>
                <a:sysClr val="windowText" lastClr="000000"/>
              </a:solidFill>
            </a:rPr>
            <a:t>Example: time</a:t>
          </a:r>
        </a:p>
        <a:p>
          <a:endParaRPr lang="en-AU" sz="1400" b="1" dirty="0"/>
        </a:p>
        <a:p>
          <a:endParaRPr lang="en-AU" sz="1400" b="1" dirty="0"/>
        </a:p>
        <a:p>
          <a:endParaRPr lang="en-AU" sz="1400" b="1" dirty="0"/>
        </a:p>
      </dgm:t>
    </dgm:pt>
    <dgm:pt modelId="{B3812E4E-BC32-485F-95ED-A9136928311E}" type="parTrans" cxnId="{0DBC5B3E-AB94-4AFB-8633-2BE0BA0F4DBC}">
      <dgm:prSet/>
      <dgm:spPr/>
      <dgm:t>
        <a:bodyPr/>
        <a:lstStyle/>
        <a:p>
          <a:endParaRPr lang="en-AU"/>
        </a:p>
      </dgm:t>
    </dgm:pt>
    <dgm:pt modelId="{A4CCA01D-594B-457A-95F8-2E0901FF2033}" type="sibTrans" cxnId="{0DBC5B3E-AB94-4AFB-8633-2BE0BA0F4DBC}">
      <dgm:prSet/>
      <dgm:spPr/>
      <dgm:t>
        <a:bodyPr/>
        <a:lstStyle/>
        <a:p>
          <a:endParaRPr lang="en-AU"/>
        </a:p>
      </dgm:t>
    </dgm:pt>
    <dgm:pt modelId="{7C677F5A-1F7F-4571-B6D7-03C093BE33B5}">
      <dgm:prSet phldrT="[Text]" custT="1"/>
      <dgm:spPr>
        <a:solidFill>
          <a:srgbClr val="5A9AD7">
            <a:alpha val="80000"/>
          </a:srgbClr>
        </a:solidFill>
      </dgm:spPr>
      <dgm:t>
        <a:bodyPr/>
        <a:lstStyle/>
        <a:p>
          <a:pPr algn="ctr"/>
          <a:r>
            <a:rPr lang="en-AU" sz="2400" b="1" dirty="0">
              <a:solidFill>
                <a:sysClr val="windowText" lastClr="000000"/>
              </a:solidFill>
            </a:rPr>
            <a:t>Provide multiple opportunities to construct fractions through partitioning physical representations</a:t>
          </a:r>
        </a:p>
      </dgm:t>
    </dgm:pt>
    <dgm:pt modelId="{B7DA780B-AF8C-4C6D-B6E7-1A7EC9B07C2F}" type="sibTrans" cxnId="{0E5D6B0E-E75C-4226-B9AC-1CC084BFF14D}">
      <dgm:prSet/>
      <dgm:spPr/>
      <dgm:t>
        <a:bodyPr/>
        <a:lstStyle/>
        <a:p>
          <a:endParaRPr lang="en-AU">
            <a:solidFill>
              <a:schemeClr val="tx1">
                <a:lumMod val="75000"/>
                <a:lumOff val="25000"/>
              </a:schemeClr>
            </a:solidFill>
          </a:endParaRPr>
        </a:p>
      </dgm:t>
    </dgm:pt>
    <dgm:pt modelId="{2EF739B3-F45F-4420-A673-88D95202F91F}" type="parTrans" cxnId="{0E5D6B0E-E75C-4226-B9AC-1CC084BFF14D}">
      <dgm:prSet/>
      <dgm:spPr/>
      <dgm:t>
        <a:bodyPr/>
        <a:lstStyle/>
        <a:p>
          <a:endParaRPr lang="en-AU">
            <a:solidFill>
              <a:schemeClr val="tx1">
                <a:lumMod val="75000"/>
                <a:lumOff val="25000"/>
              </a:schemeClr>
            </a:solidFill>
          </a:endParaRPr>
        </a:p>
      </dgm:t>
    </dgm:pt>
    <dgm:pt modelId="{DBA7F3CB-8881-43FA-990E-95CEA139C96A}" type="pres">
      <dgm:prSet presAssocID="{D240A7D1-7FEB-469B-BF05-45BC5C0A53C5}" presName="Name0" presStyleCnt="0">
        <dgm:presLayoutVars>
          <dgm:chPref val="1"/>
          <dgm:dir/>
          <dgm:animOne val="branch"/>
          <dgm:animLvl val="lvl"/>
          <dgm:resizeHandles/>
        </dgm:presLayoutVars>
      </dgm:prSet>
      <dgm:spPr/>
    </dgm:pt>
    <dgm:pt modelId="{2A28263B-834D-4076-941D-B70D458E893C}" type="pres">
      <dgm:prSet presAssocID="{7C677F5A-1F7F-4571-B6D7-03C093BE33B5}" presName="vertOne" presStyleCnt="0"/>
      <dgm:spPr/>
    </dgm:pt>
    <dgm:pt modelId="{E02C2241-CC43-45BE-942F-87C77C220901}" type="pres">
      <dgm:prSet presAssocID="{7C677F5A-1F7F-4571-B6D7-03C093BE33B5}" presName="txOne" presStyleLbl="node0" presStyleIdx="0" presStyleCnt="1" custScaleX="100003" custScaleY="49760" custLinFactNeighborX="-39" custLinFactNeighborY="-39959">
        <dgm:presLayoutVars>
          <dgm:chPref val="3"/>
        </dgm:presLayoutVars>
      </dgm:prSet>
      <dgm:spPr/>
    </dgm:pt>
    <dgm:pt modelId="{C0DD1374-CC1D-4F09-8F39-5452B8D8728F}" type="pres">
      <dgm:prSet presAssocID="{7C677F5A-1F7F-4571-B6D7-03C093BE33B5}" presName="parTransOne" presStyleCnt="0"/>
      <dgm:spPr/>
    </dgm:pt>
    <dgm:pt modelId="{10CD9B6E-C4D5-431B-8357-D2AD4F76428E}" type="pres">
      <dgm:prSet presAssocID="{7C677F5A-1F7F-4571-B6D7-03C093BE33B5}" presName="horzOne" presStyleCnt="0"/>
      <dgm:spPr/>
    </dgm:pt>
    <dgm:pt modelId="{C93EADE4-4DD4-4BF5-814D-D3F76CE70729}" type="pres">
      <dgm:prSet presAssocID="{EB09E033-66DE-40D6-AFF5-2DE7CDA36F2A}" presName="vertTwo" presStyleCnt="0"/>
      <dgm:spPr/>
    </dgm:pt>
    <dgm:pt modelId="{A37E2AB1-EB75-4E28-828F-BCDE6D685CF1}" type="pres">
      <dgm:prSet presAssocID="{EB09E033-66DE-40D6-AFF5-2DE7CDA36F2A}" presName="txTwo" presStyleLbl="node2" presStyleIdx="0" presStyleCnt="1" custScaleY="27497" custLinFactNeighborX="-398">
        <dgm:presLayoutVars>
          <dgm:chPref val="3"/>
        </dgm:presLayoutVars>
      </dgm:prSet>
      <dgm:spPr/>
    </dgm:pt>
    <dgm:pt modelId="{CB358E44-27B0-426E-A0DC-1A5F8B5754E1}" type="pres">
      <dgm:prSet presAssocID="{EB09E033-66DE-40D6-AFF5-2DE7CDA36F2A}" presName="parTransTwo" presStyleCnt="0"/>
      <dgm:spPr/>
    </dgm:pt>
    <dgm:pt modelId="{96EBD4E8-E543-4AF6-B90F-F5369E215D0B}" type="pres">
      <dgm:prSet presAssocID="{EB09E033-66DE-40D6-AFF5-2DE7CDA36F2A}" presName="horzTwo" presStyleCnt="0"/>
      <dgm:spPr/>
    </dgm:pt>
    <dgm:pt modelId="{C0156DC7-20DD-40FA-B4EB-5DDBB3BF8284}" type="pres">
      <dgm:prSet presAssocID="{70E39CDC-4D16-4F82-B016-E2ABED57402C}" presName="vertThree" presStyleCnt="0"/>
      <dgm:spPr/>
    </dgm:pt>
    <dgm:pt modelId="{8F33F649-059C-466E-97C1-A599900923A0}" type="pres">
      <dgm:prSet presAssocID="{70E39CDC-4D16-4F82-B016-E2ABED57402C}" presName="txThree" presStyleLbl="node3" presStyleIdx="0" presStyleCnt="5" custScaleX="101195">
        <dgm:presLayoutVars>
          <dgm:chPref val="3"/>
        </dgm:presLayoutVars>
      </dgm:prSet>
      <dgm:spPr/>
    </dgm:pt>
    <dgm:pt modelId="{4EE1E3C4-4200-47E3-92B5-E64202DAB561}" type="pres">
      <dgm:prSet presAssocID="{70E39CDC-4D16-4F82-B016-E2ABED57402C}" presName="horzThree" presStyleCnt="0"/>
      <dgm:spPr/>
    </dgm:pt>
    <dgm:pt modelId="{C598404C-5723-4242-A454-BF2F54F6B7F6}" type="pres">
      <dgm:prSet presAssocID="{362C50FA-31CD-4F05-A451-014C00C53D6A}" presName="sibSpaceThree" presStyleCnt="0"/>
      <dgm:spPr/>
    </dgm:pt>
    <dgm:pt modelId="{B4EF36AF-7BF3-45E4-8EB4-B667DD554012}" type="pres">
      <dgm:prSet presAssocID="{A9F9E11E-2F89-4EA1-B791-B5B71C477A04}" presName="vertThree" presStyleCnt="0"/>
      <dgm:spPr/>
    </dgm:pt>
    <dgm:pt modelId="{76A01511-772F-4E60-9079-D0C39F136C68}" type="pres">
      <dgm:prSet presAssocID="{A9F9E11E-2F89-4EA1-B791-B5B71C477A04}" presName="txThree" presStyleLbl="node3" presStyleIdx="1" presStyleCnt="5" custScaleX="101407">
        <dgm:presLayoutVars>
          <dgm:chPref val="3"/>
        </dgm:presLayoutVars>
      </dgm:prSet>
      <dgm:spPr/>
    </dgm:pt>
    <dgm:pt modelId="{81D305E9-9789-468D-8865-B3FB4DA91410}" type="pres">
      <dgm:prSet presAssocID="{A9F9E11E-2F89-4EA1-B791-B5B71C477A04}" presName="horzThree" presStyleCnt="0"/>
      <dgm:spPr/>
    </dgm:pt>
    <dgm:pt modelId="{55345170-450F-4673-B74F-7713AFA76908}" type="pres">
      <dgm:prSet presAssocID="{DC74A3DA-7BF7-4C3A-9225-A4302C295822}" presName="sibSpaceThree" presStyleCnt="0"/>
      <dgm:spPr/>
    </dgm:pt>
    <dgm:pt modelId="{824D4A64-DE6B-49AC-8814-612A68E77C01}" type="pres">
      <dgm:prSet presAssocID="{CE56DEA2-17B5-41A4-98AE-797586B8F50C}" presName="vertThree" presStyleCnt="0"/>
      <dgm:spPr/>
    </dgm:pt>
    <dgm:pt modelId="{7DE5BCB3-C379-4E17-947F-BCEA1179631D}" type="pres">
      <dgm:prSet presAssocID="{CE56DEA2-17B5-41A4-98AE-797586B8F50C}" presName="txThree" presStyleLbl="node3" presStyleIdx="2" presStyleCnt="5" custScaleX="101726">
        <dgm:presLayoutVars>
          <dgm:chPref val="3"/>
        </dgm:presLayoutVars>
      </dgm:prSet>
      <dgm:spPr/>
    </dgm:pt>
    <dgm:pt modelId="{CE791E85-8265-408B-AAEC-918102A9A7CD}" type="pres">
      <dgm:prSet presAssocID="{CE56DEA2-17B5-41A4-98AE-797586B8F50C}" presName="horzThree" presStyleCnt="0"/>
      <dgm:spPr/>
    </dgm:pt>
    <dgm:pt modelId="{A08A42BF-7CBB-4D73-9F20-F74B37836A44}" type="pres">
      <dgm:prSet presAssocID="{EB032D91-C4F4-48B5-B606-2D707D4BF48B}" presName="sibSpaceThree" presStyleCnt="0"/>
      <dgm:spPr/>
    </dgm:pt>
    <dgm:pt modelId="{DD214BF0-90D8-490E-BC4B-E3E6FCEC17EA}" type="pres">
      <dgm:prSet presAssocID="{05D3322D-97CB-42FD-A408-A38839CD8779}" presName="vertThree" presStyleCnt="0"/>
      <dgm:spPr/>
    </dgm:pt>
    <dgm:pt modelId="{5FB33940-B144-483D-9E44-C1E6D718EB75}" type="pres">
      <dgm:prSet presAssocID="{05D3322D-97CB-42FD-A408-A38839CD8779}" presName="txThree" presStyleLbl="node3" presStyleIdx="3" presStyleCnt="5" custScaleX="101940">
        <dgm:presLayoutVars>
          <dgm:chPref val="3"/>
        </dgm:presLayoutVars>
      </dgm:prSet>
      <dgm:spPr/>
    </dgm:pt>
    <dgm:pt modelId="{10BBB871-7C08-4CDB-A7A2-A0287387D6BE}" type="pres">
      <dgm:prSet presAssocID="{05D3322D-97CB-42FD-A408-A38839CD8779}" presName="horzThree" presStyleCnt="0"/>
      <dgm:spPr/>
    </dgm:pt>
    <dgm:pt modelId="{B8E86F9F-542A-4D60-A15C-8D7D8AB3D19F}" type="pres">
      <dgm:prSet presAssocID="{73DA6F8F-1030-49B2-9768-D517A0949623}" presName="sibSpaceThree" presStyleCnt="0"/>
      <dgm:spPr/>
    </dgm:pt>
    <dgm:pt modelId="{D24A0510-E384-4BAE-A5AA-C21C545FC039}" type="pres">
      <dgm:prSet presAssocID="{9E136D37-88B0-4CF4-8F49-8759B5B9A43B}" presName="vertThree" presStyleCnt="0"/>
      <dgm:spPr/>
    </dgm:pt>
    <dgm:pt modelId="{BDE066AE-9979-4EAD-8542-4EA4B8F0366D}" type="pres">
      <dgm:prSet presAssocID="{9E136D37-88B0-4CF4-8F49-8759B5B9A43B}" presName="txThree" presStyleLbl="node3" presStyleIdx="4" presStyleCnt="5" custScaleX="96241" custLinFactNeighborX="4626">
        <dgm:presLayoutVars>
          <dgm:chPref val="3"/>
        </dgm:presLayoutVars>
      </dgm:prSet>
      <dgm:spPr/>
    </dgm:pt>
    <dgm:pt modelId="{02EDF976-1F85-4E11-88B1-891FA340027C}" type="pres">
      <dgm:prSet presAssocID="{9E136D37-88B0-4CF4-8F49-8759B5B9A43B}" presName="horzThree" presStyleCnt="0"/>
      <dgm:spPr/>
    </dgm:pt>
  </dgm:ptLst>
  <dgm:cxnLst>
    <dgm:cxn modelId="{B170EB03-8339-495D-9F01-2F8B50129F99}" srcId="{EB09E033-66DE-40D6-AFF5-2DE7CDA36F2A}" destId="{A9F9E11E-2F89-4EA1-B791-B5B71C477A04}" srcOrd="1" destOrd="0" parTransId="{DF4C1DB3-D782-451F-8702-8FB84DA544B6}" sibTransId="{DC74A3DA-7BF7-4C3A-9225-A4302C295822}"/>
    <dgm:cxn modelId="{0E5D6B0E-E75C-4226-B9AC-1CC084BFF14D}" srcId="{D240A7D1-7FEB-469B-BF05-45BC5C0A53C5}" destId="{7C677F5A-1F7F-4571-B6D7-03C093BE33B5}" srcOrd="0" destOrd="0" parTransId="{2EF739B3-F45F-4420-A673-88D95202F91F}" sibTransId="{B7DA780B-AF8C-4C6D-B6E7-1A7EC9B07C2F}"/>
    <dgm:cxn modelId="{F06C202A-D5C3-4885-B344-95227880135D}" type="presOf" srcId="{05D3322D-97CB-42FD-A408-A38839CD8779}" destId="{5FB33940-B144-483D-9E44-C1E6D718EB75}" srcOrd="0" destOrd="0" presId="urn:microsoft.com/office/officeart/2005/8/layout/hierarchy4"/>
    <dgm:cxn modelId="{3A975138-B4BC-4A8C-9BA2-F1DC2EC5AFE3}" type="presOf" srcId="{EB09E033-66DE-40D6-AFF5-2DE7CDA36F2A}" destId="{A37E2AB1-EB75-4E28-828F-BCDE6D685CF1}" srcOrd="0" destOrd="0" presId="urn:microsoft.com/office/officeart/2005/8/layout/hierarchy4"/>
    <dgm:cxn modelId="{0DBC5B3E-AB94-4AFB-8633-2BE0BA0F4DBC}" srcId="{EB09E033-66DE-40D6-AFF5-2DE7CDA36F2A}" destId="{9E136D37-88B0-4CF4-8F49-8759B5B9A43B}" srcOrd="4" destOrd="0" parTransId="{B3812E4E-BC32-485F-95ED-A9136928311E}" sibTransId="{A4CCA01D-594B-457A-95F8-2E0901FF2033}"/>
    <dgm:cxn modelId="{7C995C3E-980E-4662-AC08-A9F3E95C10C1}" srcId="{EB09E033-66DE-40D6-AFF5-2DE7CDA36F2A}" destId="{70E39CDC-4D16-4F82-B016-E2ABED57402C}" srcOrd="0" destOrd="0" parTransId="{64BA3316-2F5D-4BE0-ACF1-9FCEDE379EA0}" sibTransId="{362C50FA-31CD-4F05-A451-014C00C53D6A}"/>
    <dgm:cxn modelId="{98DA1541-2283-4343-B608-DB4BEE040839}" type="presOf" srcId="{70E39CDC-4D16-4F82-B016-E2ABED57402C}" destId="{8F33F649-059C-466E-97C1-A599900923A0}" srcOrd="0" destOrd="0" presId="urn:microsoft.com/office/officeart/2005/8/layout/hierarchy4"/>
    <dgm:cxn modelId="{F3BD6249-FB74-430C-8105-29F5B6D43CF2}" type="presOf" srcId="{A9F9E11E-2F89-4EA1-B791-B5B71C477A04}" destId="{76A01511-772F-4E60-9079-D0C39F136C68}" srcOrd="0" destOrd="0" presId="urn:microsoft.com/office/officeart/2005/8/layout/hierarchy4"/>
    <dgm:cxn modelId="{C6E1C54A-6B95-400A-8343-7A791E0AFF26}" type="presOf" srcId="{CE56DEA2-17B5-41A4-98AE-797586B8F50C}" destId="{7DE5BCB3-C379-4E17-947F-BCEA1179631D}" srcOrd="0" destOrd="0" presId="urn:microsoft.com/office/officeart/2005/8/layout/hierarchy4"/>
    <dgm:cxn modelId="{53437B9A-57FC-41D5-B63E-036FEC618D0F}" type="presOf" srcId="{7C677F5A-1F7F-4571-B6D7-03C093BE33B5}" destId="{E02C2241-CC43-45BE-942F-87C77C220901}" srcOrd="0" destOrd="0" presId="urn:microsoft.com/office/officeart/2005/8/layout/hierarchy4"/>
    <dgm:cxn modelId="{5281269E-525C-4538-A357-96734C7B0AB6}" srcId="{EB09E033-66DE-40D6-AFF5-2DE7CDA36F2A}" destId="{CE56DEA2-17B5-41A4-98AE-797586B8F50C}" srcOrd="2" destOrd="0" parTransId="{3F62A3B4-7767-40AC-B650-0C71FC9A0283}" sibTransId="{EB032D91-C4F4-48B5-B606-2D707D4BF48B}"/>
    <dgm:cxn modelId="{74E38EA1-F2C5-47B1-A15D-CAE686D254C7}" srcId="{EB09E033-66DE-40D6-AFF5-2DE7CDA36F2A}" destId="{05D3322D-97CB-42FD-A408-A38839CD8779}" srcOrd="3" destOrd="0" parTransId="{141C8D3A-B4D0-4A15-9F38-ED815A104CAF}" sibTransId="{73DA6F8F-1030-49B2-9768-D517A0949623}"/>
    <dgm:cxn modelId="{D2926EA2-5AE6-4BED-B955-AD5B531186E7}" type="presOf" srcId="{D240A7D1-7FEB-469B-BF05-45BC5C0A53C5}" destId="{DBA7F3CB-8881-43FA-990E-95CEA139C96A}" srcOrd="0" destOrd="0" presId="urn:microsoft.com/office/officeart/2005/8/layout/hierarchy4"/>
    <dgm:cxn modelId="{61DC1BA5-17AB-49FC-9364-BE892C1DB38E}" srcId="{7C677F5A-1F7F-4571-B6D7-03C093BE33B5}" destId="{EB09E033-66DE-40D6-AFF5-2DE7CDA36F2A}" srcOrd="0" destOrd="0" parTransId="{4FA8F5B9-B6A0-4E88-AE79-2EA9C64472EB}" sibTransId="{8FCBF9DF-6B7A-4DD3-8244-BC12BC5796B5}"/>
    <dgm:cxn modelId="{5BE21ED6-72D9-4DCA-8F10-423ABCD53773}" type="presOf" srcId="{9E136D37-88B0-4CF4-8F49-8759B5B9A43B}" destId="{BDE066AE-9979-4EAD-8542-4EA4B8F0366D}" srcOrd="0" destOrd="0" presId="urn:microsoft.com/office/officeart/2005/8/layout/hierarchy4"/>
    <dgm:cxn modelId="{7004C9F6-116B-474B-BD11-36545B445E5C}" type="presParOf" srcId="{DBA7F3CB-8881-43FA-990E-95CEA139C96A}" destId="{2A28263B-834D-4076-941D-B70D458E893C}" srcOrd="0" destOrd="0" presId="urn:microsoft.com/office/officeart/2005/8/layout/hierarchy4"/>
    <dgm:cxn modelId="{1DE6F018-FD22-4CF0-9EAD-5ECFD4F7EDE7}" type="presParOf" srcId="{2A28263B-834D-4076-941D-B70D458E893C}" destId="{E02C2241-CC43-45BE-942F-87C77C220901}" srcOrd="0" destOrd="0" presId="urn:microsoft.com/office/officeart/2005/8/layout/hierarchy4"/>
    <dgm:cxn modelId="{66843E75-7EDB-4CF9-81F0-D2D5DC38E013}" type="presParOf" srcId="{2A28263B-834D-4076-941D-B70D458E893C}" destId="{C0DD1374-CC1D-4F09-8F39-5452B8D8728F}" srcOrd="1" destOrd="0" presId="urn:microsoft.com/office/officeart/2005/8/layout/hierarchy4"/>
    <dgm:cxn modelId="{B7747083-C959-4353-89A9-875F8E83A937}" type="presParOf" srcId="{2A28263B-834D-4076-941D-B70D458E893C}" destId="{10CD9B6E-C4D5-431B-8357-D2AD4F76428E}" srcOrd="2" destOrd="0" presId="urn:microsoft.com/office/officeart/2005/8/layout/hierarchy4"/>
    <dgm:cxn modelId="{E5F4380D-481B-4085-B4BC-A74A2FA7B5C6}" type="presParOf" srcId="{10CD9B6E-C4D5-431B-8357-D2AD4F76428E}" destId="{C93EADE4-4DD4-4BF5-814D-D3F76CE70729}" srcOrd="0" destOrd="0" presId="urn:microsoft.com/office/officeart/2005/8/layout/hierarchy4"/>
    <dgm:cxn modelId="{59714B2B-1EC6-4623-A5EF-36165518B75D}" type="presParOf" srcId="{C93EADE4-4DD4-4BF5-814D-D3F76CE70729}" destId="{A37E2AB1-EB75-4E28-828F-BCDE6D685CF1}" srcOrd="0" destOrd="0" presId="urn:microsoft.com/office/officeart/2005/8/layout/hierarchy4"/>
    <dgm:cxn modelId="{CF9A40FF-6D3C-4423-8623-56FD82FA5D4C}" type="presParOf" srcId="{C93EADE4-4DD4-4BF5-814D-D3F76CE70729}" destId="{CB358E44-27B0-426E-A0DC-1A5F8B5754E1}" srcOrd="1" destOrd="0" presId="urn:microsoft.com/office/officeart/2005/8/layout/hierarchy4"/>
    <dgm:cxn modelId="{C75308E3-5F06-4125-B32B-4FC3D14FC955}" type="presParOf" srcId="{C93EADE4-4DD4-4BF5-814D-D3F76CE70729}" destId="{96EBD4E8-E543-4AF6-B90F-F5369E215D0B}" srcOrd="2" destOrd="0" presId="urn:microsoft.com/office/officeart/2005/8/layout/hierarchy4"/>
    <dgm:cxn modelId="{C26A9985-6ADB-4386-851A-B501DA268C25}" type="presParOf" srcId="{96EBD4E8-E543-4AF6-B90F-F5369E215D0B}" destId="{C0156DC7-20DD-40FA-B4EB-5DDBB3BF8284}" srcOrd="0" destOrd="0" presId="urn:microsoft.com/office/officeart/2005/8/layout/hierarchy4"/>
    <dgm:cxn modelId="{38D8E011-C8AC-4917-A24C-FAE6F209B3DC}" type="presParOf" srcId="{C0156DC7-20DD-40FA-B4EB-5DDBB3BF8284}" destId="{8F33F649-059C-466E-97C1-A599900923A0}" srcOrd="0" destOrd="0" presId="urn:microsoft.com/office/officeart/2005/8/layout/hierarchy4"/>
    <dgm:cxn modelId="{63614F9D-782A-479D-A4C4-7C9E92DC910B}" type="presParOf" srcId="{C0156DC7-20DD-40FA-B4EB-5DDBB3BF8284}" destId="{4EE1E3C4-4200-47E3-92B5-E64202DAB561}" srcOrd="1" destOrd="0" presId="urn:microsoft.com/office/officeart/2005/8/layout/hierarchy4"/>
    <dgm:cxn modelId="{490457D9-9FA4-4A63-8BBD-AE1300839B6E}" type="presParOf" srcId="{96EBD4E8-E543-4AF6-B90F-F5369E215D0B}" destId="{C598404C-5723-4242-A454-BF2F54F6B7F6}" srcOrd="1" destOrd="0" presId="urn:microsoft.com/office/officeart/2005/8/layout/hierarchy4"/>
    <dgm:cxn modelId="{09B6E81B-9478-4936-806E-DA128855C0D7}" type="presParOf" srcId="{96EBD4E8-E543-4AF6-B90F-F5369E215D0B}" destId="{B4EF36AF-7BF3-45E4-8EB4-B667DD554012}" srcOrd="2" destOrd="0" presId="urn:microsoft.com/office/officeart/2005/8/layout/hierarchy4"/>
    <dgm:cxn modelId="{1D77878B-61D9-4639-842D-628764E1F7D6}" type="presParOf" srcId="{B4EF36AF-7BF3-45E4-8EB4-B667DD554012}" destId="{76A01511-772F-4E60-9079-D0C39F136C68}" srcOrd="0" destOrd="0" presId="urn:microsoft.com/office/officeart/2005/8/layout/hierarchy4"/>
    <dgm:cxn modelId="{2C249290-E005-4F39-9E8F-DBDBA3C0F75D}" type="presParOf" srcId="{B4EF36AF-7BF3-45E4-8EB4-B667DD554012}" destId="{81D305E9-9789-468D-8865-B3FB4DA91410}" srcOrd="1" destOrd="0" presId="urn:microsoft.com/office/officeart/2005/8/layout/hierarchy4"/>
    <dgm:cxn modelId="{A259FFA5-793B-4DA7-8B89-06E3EA82F3E7}" type="presParOf" srcId="{96EBD4E8-E543-4AF6-B90F-F5369E215D0B}" destId="{55345170-450F-4673-B74F-7713AFA76908}" srcOrd="3" destOrd="0" presId="urn:microsoft.com/office/officeart/2005/8/layout/hierarchy4"/>
    <dgm:cxn modelId="{12C3B686-4DC9-4CED-84E6-202B669F3DF8}" type="presParOf" srcId="{96EBD4E8-E543-4AF6-B90F-F5369E215D0B}" destId="{824D4A64-DE6B-49AC-8814-612A68E77C01}" srcOrd="4" destOrd="0" presId="urn:microsoft.com/office/officeart/2005/8/layout/hierarchy4"/>
    <dgm:cxn modelId="{EAB9B82F-7780-4BE8-B0C5-2ACCB7A3C2CA}" type="presParOf" srcId="{824D4A64-DE6B-49AC-8814-612A68E77C01}" destId="{7DE5BCB3-C379-4E17-947F-BCEA1179631D}" srcOrd="0" destOrd="0" presId="urn:microsoft.com/office/officeart/2005/8/layout/hierarchy4"/>
    <dgm:cxn modelId="{4FBF24B5-64DE-458B-8740-DC0B7616D4D8}" type="presParOf" srcId="{824D4A64-DE6B-49AC-8814-612A68E77C01}" destId="{CE791E85-8265-408B-AAEC-918102A9A7CD}" srcOrd="1" destOrd="0" presId="urn:microsoft.com/office/officeart/2005/8/layout/hierarchy4"/>
    <dgm:cxn modelId="{A529D8EA-B70A-41C7-8DCF-131A91D73D08}" type="presParOf" srcId="{96EBD4E8-E543-4AF6-B90F-F5369E215D0B}" destId="{A08A42BF-7CBB-4D73-9F20-F74B37836A44}" srcOrd="5" destOrd="0" presId="urn:microsoft.com/office/officeart/2005/8/layout/hierarchy4"/>
    <dgm:cxn modelId="{F6740620-29F3-4FAF-8219-BAD75E64325B}" type="presParOf" srcId="{96EBD4E8-E543-4AF6-B90F-F5369E215D0B}" destId="{DD214BF0-90D8-490E-BC4B-E3E6FCEC17EA}" srcOrd="6" destOrd="0" presId="urn:microsoft.com/office/officeart/2005/8/layout/hierarchy4"/>
    <dgm:cxn modelId="{B9F9CCFA-E052-4583-B23B-534FC59A762C}" type="presParOf" srcId="{DD214BF0-90D8-490E-BC4B-E3E6FCEC17EA}" destId="{5FB33940-B144-483D-9E44-C1E6D718EB75}" srcOrd="0" destOrd="0" presId="urn:microsoft.com/office/officeart/2005/8/layout/hierarchy4"/>
    <dgm:cxn modelId="{796F5D04-2AD0-41BF-B50B-781F97BB7809}" type="presParOf" srcId="{DD214BF0-90D8-490E-BC4B-E3E6FCEC17EA}" destId="{10BBB871-7C08-4CDB-A7A2-A0287387D6BE}" srcOrd="1" destOrd="0" presId="urn:microsoft.com/office/officeart/2005/8/layout/hierarchy4"/>
    <dgm:cxn modelId="{663EE331-5CEB-470C-9774-D41AE01ACFF4}" type="presParOf" srcId="{96EBD4E8-E543-4AF6-B90F-F5369E215D0B}" destId="{B8E86F9F-542A-4D60-A15C-8D7D8AB3D19F}" srcOrd="7" destOrd="0" presId="urn:microsoft.com/office/officeart/2005/8/layout/hierarchy4"/>
    <dgm:cxn modelId="{F9790899-AB08-462F-9CAD-CB3895FDE7C2}" type="presParOf" srcId="{96EBD4E8-E543-4AF6-B90F-F5369E215D0B}" destId="{D24A0510-E384-4BAE-A5AA-C21C545FC039}" srcOrd="8" destOrd="0" presId="urn:microsoft.com/office/officeart/2005/8/layout/hierarchy4"/>
    <dgm:cxn modelId="{B4D432B0-7025-483F-B977-71CD1E3CA827}" type="presParOf" srcId="{D24A0510-E384-4BAE-A5AA-C21C545FC039}" destId="{BDE066AE-9979-4EAD-8542-4EA4B8F0366D}" srcOrd="0" destOrd="0" presId="urn:microsoft.com/office/officeart/2005/8/layout/hierarchy4"/>
    <dgm:cxn modelId="{548F1677-D836-4535-8843-9E9387C79448}" type="presParOf" srcId="{D24A0510-E384-4BAE-A5AA-C21C545FC039}" destId="{02EDF976-1F85-4E11-88B1-891FA340027C}"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240A7D1-7FEB-469B-BF05-45BC5C0A53C5}" type="doc">
      <dgm:prSet loTypeId="urn:microsoft.com/office/officeart/2005/8/layout/hierarchy4" loCatId="relationship" qsTypeId="urn:microsoft.com/office/officeart/2005/8/quickstyle/simple1" qsCatId="simple" csTypeId="urn:microsoft.com/office/officeart/2005/8/colors/accent2_3" csCatId="accent2" phldr="1"/>
      <dgm:spPr/>
      <dgm:t>
        <a:bodyPr/>
        <a:lstStyle/>
        <a:p>
          <a:endParaRPr lang="en-AU"/>
        </a:p>
      </dgm:t>
    </dgm:pt>
    <dgm:pt modelId="{7C677F5A-1F7F-4571-B6D7-03C093BE33B5}">
      <dgm:prSet phldrT="[Text]" custT="1"/>
      <dgm:spPr>
        <a:solidFill>
          <a:srgbClr val="91BCE4"/>
        </a:solidFill>
      </dgm:spPr>
      <dgm:t>
        <a:bodyPr/>
        <a:lstStyle/>
        <a:p>
          <a:pPr algn="ctr"/>
          <a:r>
            <a:rPr lang="en-AU" sz="2400" b="1" dirty="0">
              <a:ln>
                <a:noFill/>
              </a:ln>
              <a:solidFill>
                <a:schemeClr val="tx1"/>
              </a:solidFill>
            </a:rPr>
            <a:t>Provide multiple opportunities to construct fractions through partitioning physical representations.</a:t>
          </a:r>
        </a:p>
      </dgm:t>
    </dgm:pt>
    <dgm:pt modelId="{2EF739B3-F45F-4420-A673-88D95202F91F}" type="parTrans" cxnId="{0E5D6B0E-E75C-4226-B9AC-1CC084BFF14D}">
      <dgm:prSet/>
      <dgm:spPr/>
      <dgm:t>
        <a:bodyPr/>
        <a:lstStyle/>
        <a:p>
          <a:endParaRPr lang="en-AU">
            <a:solidFill>
              <a:schemeClr val="tx1">
                <a:lumMod val="75000"/>
                <a:lumOff val="25000"/>
              </a:schemeClr>
            </a:solidFill>
          </a:endParaRPr>
        </a:p>
      </dgm:t>
    </dgm:pt>
    <dgm:pt modelId="{B7DA780B-AF8C-4C6D-B6E7-1A7EC9B07C2F}" type="sibTrans" cxnId="{0E5D6B0E-E75C-4226-B9AC-1CC084BFF14D}">
      <dgm:prSet/>
      <dgm:spPr/>
      <dgm:t>
        <a:bodyPr/>
        <a:lstStyle/>
        <a:p>
          <a:endParaRPr lang="en-AU">
            <a:solidFill>
              <a:schemeClr val="tx1">
                <a:lumMod val="75000"/>
                <a:lumOff val="25000"/>
              </a:schemeClr>
            </a:solidFill>
          </a:endParaRPr>
        </a:p>
      </dgm:t>
    </dgm:pt>
    <dgm:pt modelId="{F53640BA-7CAA-459A-8272-03FDDD99109C}">
      <dgm:prSet phldrT="[Text]" custT="1"/>
      <dgm:spPr>
        <a:solidFill>
          <a:srgbClr val="C8DDF2"/>
        </a:solidFill>
        <a:ln>
          <a:noFill/>
        </a:ln>
      </dgm:spPr>
      <dgm:t>
        <a:bodyPr/>
        <a:lstStyle/>
        <a:p>
          <a:r>
            <a:rPr lang="en-AU" sz="2400" b="1" dirty="0">
              <a:solidFill>
                <a:schemeClr val="tx1"/>
              </a:solidFill>
            </a:rPr>
            <a:t>Collections</a:t>
          </a:r>
        </a:p>
      </dgm:t>
    </dgm:pt>
    <dgm:pt modelId="{87E8EA67-7672-4140-8805-44890269E749}" type="parTrans" cxnId="{5AFCE7A8-6FB3-434A-B7AA-CD99A768023B}">
      <dgm:prSet/>
      <dgm:spPr/>
      <dgm:t>
        <a:bodyPr/>
        <a:lstStyle/>
        <a:p>
          <a:endParaRPr lang="en-AU">
            <a:solidFill>
              <a:schemeClr val="tx1">
                <a:lumMod val="75000"/>
                <a:lumOff val="25000"/>
              </a:schemeClr>
            </a:solidFill>
          </a:endParaRPr>
        </a:p>
      </dgm:t>
    </dgm:pt>
    <dgm:pt modelId="{F6E4AAB6-72EF-45DE-BF4C-6E2641D98990}" type="sibTrans" cxnId="{5AFCE7A8-6FB3-434A-B7AA-CD99A768023B}">
      <dgm:prSet/>
      <dgm:spPr/>
      <dgm:t>
        <a:bodyPr/>
        <a:lstStyle/>
        <a:p>
          <a:endParaRPr lang="en-AU">
            <a:solidFill>
              <a:schemeClr val="tx1">
                <a:lumMod val="75000"/>
                <a:lumOff val="25000"/>
              </a:schemeClr>
            </a:solidFill>
          </a:endParaRPr>
        </a:p>
      </dgm:t>
    </dgm:pt>
    <dgm:pt modelId="{ED50896B-36DA-49AC-B2D5-F49ED127C9D0}">
      <dgm:prSet phldrT="[Text]" custT="1"/>
      <dgm:spPr>
        <a:noFill/>
        <a:ln>
          <a:solidFill>
            <a:srgbClr val="91BCE4"/>
          </a:solidFill>
        </a:ln>
      </dgm:spPr>
      <dgm:t>
        <a:bodyPr/>
        <a:lstStyle/>
        <a:p>
          <a:pPr algn="ctr">
            <a:lnSpc>
              <a:spcPct val="100000"/>
            </a:lnSpc>
            <a:spcAft>
              <a:spcPts val="0"/>
            </a:spcAft>
          </a:pPr>
          <a:r>
            <a:rPr lang="en-AU" sz="1400" b="1" dirty="0">
              <a:solidFill>
                <a:schemeClr val="tx1"/>
              </a:solidFill>
            </a:rPr>
            <a:t>Dealing</a:t>
          </a:r>
        </a:p>
        <a:p>
          <a:pPr algn="ctr">
            <a:lnSpc>
              <a:spcPct val="90000"/>
            </a:lnSpc>
            <a:spcAft>
              <a:spcPts val="0"/>
            </a:spcAft>
          </a:pPr>
          <a:r>
            <a:rPr lang="en-AU" sz="1400" b="1" dirty="0">
              <a:solidFill>
                <a:sysClr val="windowText" lastClr="000000"/>
              </a:solidFill>
            </a:rPr>
            <a:t>Example: cards</a:t>
          </a:r>
        </a:p>
        <a:p>
          <a:pPr algn="ctr">
            <a:lnSpc>
              <a:spcPct val="90000"/>
            </a:lnSpc>
            <a:spcAft>
              <a:spcPct val="35000"/>
            </a:spcAft>
          </a:pPr>
          <a:endParaRPr lang="en-AU" sz="1600" b="1" dirty="0"/>
        </a:p>
        <a:p>
          <a:pPr algn="ctr">
            <a:lnSpc>
              <a:spcPct val="90000"/>
            </a:lnSpc>
            <a:spcAft>
              <a:spcPct val="35000"/>
            </a:spcAft>
          </a:pPr>
          <a:endParaRPr lang="en-AU" sz="1600" b="1" dirty="0"/>
        </a:p>
        <a:p>
          <a:pPr algn="ctr">
            <a:lnSpc>
              <a:spcPct val="90000"/>
            </a:lnSpc>
            <a:spcAft>
              <a:spcPct val="35000"/>
            </a:spcAft>
          </a:pPr>
          <a:endParaRPr lang="en-AU" sz="1600" b="1" dirty="0"/>
        </a:p>
      </dgm:t>
    </dgm:pt>
    <dgm:pt modelId="{6AE91008-4F25-4A23-9E95-D0B52C66C71F}" type="parTrans" cxnId="{B22C0B79-D8CB-44DD-97A3-235DD4C47112}">
      <dgm:prSet/>
      <dgm:spPr/>
      <dgm:t>
        <a:bodyPr/>
        <a:lstStyle/>
        <a:p>
          <a:endParaRPr lang="en-AU">
            <a:solidFill>
              <a:schemeClr val="tx1">
                <a:lumMod val="75000"/>
                <a:lumOff val="25000"/>
              </a:schemeClr>
            </a:solidFill>
          </a:endParaRPr>
        </a:p>
      </dgm:t>
    </dgm:pt>
    <dgm:pt modelId="{38821BEF-51D5-465B-955D-E32218A34BE3}" type="sibTrans" cxnId="{B22C0B79-D8CB-44DD-97A3-235DD4C47112}">
      <dgm:prSet/>
      <dgm:spPr/>
      <dgm:t>
        <a:bodyPr/>
        <a:lstStyle/>
        <a:p>
          <a:endParaRPr lang="en-AU">
            <a:solidFill>
              <a:schemeClr val="tx1">
                <a:lumMod val="75000"/>
                <a:lumOff val="25000"/>
              </a:schemeClr>
            </a:solidFill>
          </a:endParaRPr>
        </a:p>
      </dgm:t>
    </dgm:pt>
    <dgm:pt modelId="{911B0379-CB02-4B65-A841-6CA3F9069480}">
      <dgm:prSet phldrT="[Text]" custT="1"/>
      <dgm:spPr>
        <a:noFill/>
        <a:ln>
          <a:solidFill>
            <a:srgbClr val="91BCE4"/>
          </a:solidFill>
        </a:ln>
      </dgm:spPr>
      <dgm:t>
        <a:bodyPr lIns="36000" tIns="36000" rIns="36000" bIns="36000"/>
        <a:lstStyle/>
        <a:p>
          <a:pPr marL="0" lvl="0" algn="ctr" defTabSz="622300">
            <a:lnSpc>
              <a:spcPct val="90000"/>
            </a:lnSpc>
            <a:spcBef>
              <a:spcPct val="0"/>
            </a:spcBef>
            <a:spcAft>
              <a:spcPts val="0"/>
            </a:spcAft>
            <a:buNone/>
          </a:pPr>
          <a:r>
            <a:rPr lang="en-AU" sz="1400" b="1" kern="1200" dirty="0">
              <a:solidFill>
                <a:schemeClr val="tx1"/>
              </a:solidFill>
              <a:latin typeface="Arial"/>
              <a:ea typeface="+mn-ea"/>
              <a:cs typeface="+mn-cs"/>
            </a:rPr>
            <a:t>Distributing</a:t>
          </a:r>
        </a:p>
        <a:p>
          <a:pPr marL="0" lvl="0" algn="ctr" defTabSz="622300">
            <a:lnSpc>
              <a:spcPct val="90000"/>
            </a:lnSpc>
            <a:spcBef>
              <a:spcPct val="0"/>
            </a:spcBef>
            <a:spcAft>
              <a:spcPts val="0"/>
            </a:spcAft>
            <a:buNone/>
          </a:pPr>
          <a:r>
            <a:rPr lang="en-AU" sz="1400" b="1" kern="1200" dirty="0">
              <a:solidFill>
                <a:schemeClr val="tx1"/>
              </a:solidFill>
              <a:latin typeface="Arial"/>
              <a:ea typeface="+mn-ea"/>
              <a:cs typeface="+mn-cs"/>
            </a:rPr>
            <a:t>Example: lollies</a:t>
          </a:r>
        </a:p>
        <a:p>
          <a:pPr marL="0" lvl="0" algn="ctr" defTabSz="622300">
            <a:lnSpc>
              <a:spcPct val="90000"/>
            </a:lnSpc>
            <a:spcBef>
              <a:spcPct val="0"/>
            </a:spcBef>
            <a:spcAft>
              <a:spcPct val="35000"/>
            </a:spcAft>
            <a:buNone/>
          </a:pPr>
          <a:endParaRPr lang="en-AU" sz="1400" b="1" kern="1200" dirty="0"/>
        </a:p>
        <a:p>
          <a:pPr marL="0" lvl="0" algn="ctr" defTabSz="622300">
            <a:lnSpc>
              <a:spcPct val="90000"/>
            </a:lnSpc>
            <a:spcBef>
              <a:spcPct val="0"/>
            </a:spcBef>
            <a:spcAft>
              <a:spcPct val="35000"/>
            </a:spcAft>
            <a:buNone/>
          </a:pPr>
          <a:endParaRPr lang="en-AU" sz="1400" b="1" kern="1200" dirty="0"/>
        </a:p>
        <a:p>
          <a:pPr marL="0" lvl="0" algn="ctr" defTabSz="622300">
            <a:lnSpc>
              <a:spcPct val="90000"/>
            </a:lnSpc>
            <a:spcBef>
              <a:spcPct val="0"/>
            </a:spcBef>
            <a:spcAft>
              <a:spcPct val="35000"/>
            </a:spcAft>
            <a:buNone/>
          </a:pPr>
          <a:endParaRPr lang="en-AU" sz="1400" b="1" kern="1200" dirty="0"/>
        </a:p>
      </dgm:t>
    </dgm:pt>
    <dgm:pt modelId="{7B01A234-F5F4-4138-BC13-94BB6DE6A2DD}" type="parTrans" cxnId="{375D0268-F814-43AC-9296-A5FFC5F3E4DC}">
      <dgm:prSet/>
      <dgm:spPr/>
      <dgm:t>
        <a:bodyPr/>
        <a:lstStyle/>
        <a:p>
          <a:endParaRPr lang="en-AU">
            <a:solidFill>
              <a:schemeClr val="tx1">
                <a:lumMod val="75000"/>
                <a:lumOff val="25000"/>
              </a:schemeClr>
            </a:solidFill>
          </a:endParaRPr>
        </a:p>
      </dgm:t>
    </dgm:pt>
    <dgm:pt modelId="{5C7AE3F1-C3B7-4E0E-9390-51E718879CA4}" type="sibTrans" cxnId="{375D0268-F814-43AC-9296-A5FFC5F3E4DC}">
      <dgm:prSet/>
      <dgm:spPr/>
      <dgm:t>
        <a:bodyPr/>
        <a:lstStyle/>
        <a:p>
          <a:endParaRPr lang="en-AU">
            <a:solidFill>
              <a:schemeClr val="tx1">
                <a:lumMod val="75000"/>
                <a:lumOff val="25000"/>
              </a:schemeClr>
            </a:solidFill>
          </a:endParaRPr>
        </a:p>
      </dgm:t>
    </dgm:pt>
    <dgm:pt modelId="{DBA7F3CB-8881-43FA-990E-95CEA139C96A}" type="pres">
      <dgm:prSet presAssocID="{D240A7D1-7FEB-469B-BF05-45BC5C0A53C5}" presName="Name0" presStyleCnt="0">
        <dgm:presLayoutVars>
          <dgm:chPref val="1"/>
          <dgm:dir/>
          <dgm:animOne val="branch"/>
          <dgm:animLvl val="lvl"/>
          <dgm:resizeHandles/>
        </dgm:presLayoutVars>
      </dgm:prSet>
      <dgm:spPr/>
    </dgm:pt>
    <dgm:pt modelId="{2A28263B-834D-4076-941D-B70D458E893C}" type="pres">
      <dgm:prSet presAssocID="{7C677F5A-1F7F-4571-B6D7-03C093BE33B5}" presName="vertOne" presStyleCnt="0"/>
      <dgm:spPr/>
    </dgm:pt>
    <dgm:pt modelId="{E02C2241-CC43-45BE-942F-87C77C220901}" type="pres">
      <dgm:prSet presAssocID="{7C677F5A-1F7F-4571-B6D7-03C093BE33B5}" presName="txOne" presStyleLbl="node0" presStyleIdx="0" presStyleCnt="1" custScaleX="100003" custScaleY="51964" custLinFactNeighborX="-39" custLinFactNeighborY="-39959">
        <dgm:presLayoutVars>
          <dgm:chPref val="3"/>
        </dgm:presLayoutVars>
      </dgm:prSet>
      <dgm:spPr/>
    </dgm:pt>
    <dgm:pt modelId="{C0DD1374-CC1D-4F09-8F39-5452B8D8728F}" type="pres">
      <dgm:prSet presAssocID="{7C677F5A-1F7F-4571-B6D7-03C093BE33B5}" presName="parTransOne" presStyleCnt="0"/>
      <dgm:spPr/>
    </dgm:pt>
    <dgm:pt modelId="{10CD9B6E-C4D5-431B-8357-D2AD4F76428E}" type="pres">
      <dgm:prSet presAssocID="{7C677F5A-1F7F-4571-B6D7-03C093BE33B5}" presName="horzOne" presStyleCnt="0"/>
      <dgm:spPr/>
    </dgm:pt>
    <dgm:pt modelId="{30686FC8-0915-419F-98B5-66704EEB66FF}" type="pres">
      <dgm:prSet presAssocID="{F53640BA-7CAA-459A-8272-03FDDD99109C}" presName="vertTwo" presStyleCnt="0"/>
      <dgm:spPr/>
    </dgm:pt>
    <dgm:pt modelId="{03556DCD-BEF7-4D55-9B0C-8E9D41F6B9FF}" type="pres">
      <dgm:prSet presAssocID="{F53640BA-7CAA-459A-8272-03FDDD99109C}" presName="txTwo" presStyleLbl="node2" presStyleIdx="0" presStyleCnt="1" custScaleY="28785" custLinFactNeighborY="26979">
        <dgm:presLayoutVars>
          <dgm:chPref val="3"/>
        </dgm:presLayoutVars>
      </dgm:prSet>
      <dgm:spPr/>
    </dgm:pt>
    <dgm:pt modelId="{00CF793A-1987-462B-8C87-0142B3E6D49D}" type="pres">
      <dgm:prSet presAssocID="{F53640BA-7CAA-459A-8272-03FDDD99109C}" presName="parTransTwo" presStyleCnt="0"/>
      <dgm:spPr/>
    </dgm:pt>
    <dgm:pt modelId="{2AFD263F-B7C3-4EF8-A375-F67CC5E5869B}" type="pres">
      <dgm:prSet presAssocID="{F53640BA-7CAA-459A-8272-03FDDD99109C}" presName="horzTwo" presStyleCnt="0"/>
      <dgm:spPr/>
    </dgm:pt>
    <dgm:pt modelId="{4F00356D-F2C1-4C03-960A-0278F2F391BB}" type="pres">
      <dgm:prSet presAssocID="{ED50896B-36DA-49AC-B2D5-F49ED127C9D0}" presName="vertThree" presStyleCnt="0"/>
      <dgm:spPr/>
    </dgm:pt>
    <dgm:pt modelId="{090634F0-E957-40C4-9043-99025C994319}" type="pres">
      <dgm:prSet presAssocID="{ED50896B-36DA-49AC-B2D5-F49ED127C9D0}" presName="txThree" presStyleLbl="node3" presStyleIdx="0" presStyleCnt="2" custScaleX="110051" custScaleY="109005" custLinFactNeighborX="2423" custLinFactNeighborY="13473">
        <dgm:presLayoutVars>
          <dgm:chPref val="3"/>
        </dgm:presLayoutVars>
      </dgm:prSet>
      <dgm:spPr/>
    </dgm:pt>
    <dgm:pt modelId="{4B03FED2-0B14-4FAB-A142-465924EE5280}" type="pres">
      <dgm:prSet presAssocID="{ED50896B-36DA-49AC-B2D5-F49ED127C9D0}" presName="horzThree" presStyleCnt="0"/>
      <dgm:spPr/>
    </dgm:pt>
    <dgm:pt modelId="{9737B951-B806-432C-A917-A7CDFB55A239}" type="pres">
      <dgm:prSet presAssocID="{38821BEF-51D5-465B-955D-E32218A34BE3}" presName="sibSpaceThree" presStyleCnt="0"/>
      <dgm:spPr/>
    </dgm:pt>
    <dgm:pt modelId="{86107F72-0C96-4C2C-9A65-908CF4E8B35F}" type="pres">
      <dgm:prSet presAssocID="{911B0379-CB02-4B65-A841-6CA3F9069480}" presName="vertThree" presStyleCnt="0"/>
      <dgm:spPr/>
    </dgm:pt>
    <dgm:pt modelId="{42595BBA-CB6F-4159-AEDD-E391B164B638}" type="pres">
      <dgm:prSet presAssocID="{911B0379-CB02-4B65-A841-6CA3F9069480}" presName="txThree" presStyleLbl="node3" presStyleIdx="1" presStyleCnt="2" custScaleX="111431" custScaleY="108989" custLinFactNeighborX="229" custLinFactNeighborY="13473">
        <dgm:presLayoutVars>
          <dgm:chPref val="3"/>
        </dgm:presLayoutVars>
      </dgm:prSet>
      <dgm:spPr/>
    </dgm:pt>
    <dgm:pt modelId="{CB0A5148-C3B7-4AB1-A5EA-9D9BA92BE746}" type="pres">
      <dgm:prSet presAssocID="{911B0379-CB02-4B65-A841-6CA3F9069480}" presName="horzThree" presStyleCnt="0"/>
      <dgm:spPr/>
    </dgm:pt>
  </dgm:ptLst>
  <dgm:cxnLst>
    <dgm:cxn modelId="{0E5D6B0E-E75C-4226-B9AC-1CC084BFF14D}" srcId="{D240A7D1-7FEB-469B-BF05-45BC5C0A53C5}" destId="{7C677F5A-1F7F-4571-B6D7-03C093BE33B5}" srcOrd="0" destOrd="0" parTransId="{2EF739B3-F45F-4420-A673-88D95202F91F}" sibTransId="{B7DA780B-AF8C-4C6D-B6E7-1A7EC9B07C2F}"/>
    <dgm:cxn modelId="{375D0268-F814-43AC-9296-A5FFC5F3E4DC}" srcId="{F53640BA-7CAA-459A-8272-03FDDD99109C}" destId="{911B0379-CB02-4B65-A841-6CA3F9069480}" srcOrd="1" destOrd="0" parTransId="{7B01A234-F5F4-4138-BC13-94BB6DE6A2DD}" sibTransId="{5C7AE3F1-C3B7-4E0E-9390-51E718879CA4}"/>
    <dgm:cxn modelId="{B22C0B79-D8CB-44DD-97A3-235DD4C47112}" srcId="{F53640BA-7CAA-459A-8272-03FDDD99109C}" destId="{ED50896B-36DA-49AC-B2D5-F49ED127C9D0}" srcOrd="0" destOrd="0" parTransId="{6AE91008-4F25-4A23-9E95-D0B52C66C71F}" sibTransId="{38821BEF-51D5-465B-955D-E32218A34BE3}"/>
    <dgm:cxn modelId="{7EB0F28D-288E-4486-ADD0-D12170EC58A8}" type="presOf" srcId="{F53640BA-7CAA-459A-8272-03FDDD99109C}" destId="{03556DCD-BEF7-4D55-9B0C-8E9D41F6B9FF}" srcOrd="0" destOrd="0" presId="urn:microsoft.com/office/officeart/2005/8/layout/hierarchy4"/>
    <dgm:cxn modelId="{79C8D799-1E93-4CC8-BB85-5652220613F6}" type="presOf" srcId="{ED50896B-36DA-49AC-B2D5-F49ED127C9D0}" destId="{090634F0-E957-40C4-9043-99025C994319}" srcOrd="0" destOrd="0" presId="urn:microsoft.com/office/officeart/2005/8/layout/hierarchy4"/>
    <dgm:cxn modelId="{53437B9A-57FC-41D5-B63E-036FEC618D0F}" type="presOf" srcId="{7C677F5A-1F7F-4571-B6D7-03C093BE33B5}" destId="{E02C2241-CC43-45BE-942F-87C77C220901}" srcOrd="0" destOrd="0" presId="urn:microsoft.com/office/officeart/2005/8/layout/hierarchy4"/>
    <dgm:cxn modelId="{D2926EA2-5AE6-4BED-B955-AD5B531186E7}" type="presOf" srcId="{D240A7D1-7FEB-469B-BF05-45BC5C0A53C5}" destId="{DBA7F3CB-8881-43FA-990E-95CEA139C96A}" srcOrd="0" destOrd="0" presId="urn:microsoft.com/office/officeart/2005/8/layout/hierarchy4"/>
    <dgm:cxn modelId="{5AFCE7A8-6FB3-434A-B7AA-CD99A768023B}" srcId="{7C677F5A-1F7F-4571-B6D7-03C093BE33B5}" destId="{F53640BA-7CAA-459A-8272-03FDDD99109C}" srcOrd="0" destOrd="0" parTransId="{87E8EA67-7672-4140-8805-44890269E749}" sibTransId="{F6E4AAB6-72EF-45DE-BF4C-6E2641D98990}"/>
    <dgm:cxn modelId="{F35020B1-13B1-457B-90B3-A914BF9ECFC6}" type="presOf" srcId="{911B0379-CB02-4B65-A841-6CA3F9069480}" destId="{42595BBA-CB6F-4159-AEDD-E391B164B638}" srcOrd="0" destOrd="0" presId="urn:microsoft.com/office/officeart/2005/8/layout/hierarchy4"/>
    <dgm:cxn modelId="{7004C9F6-116B-474B-BD11-36545B445E5C}" type="presParOf" srcId="{DBA7F3CB-8881-43FA-990E-95CEA139C96A}" destId="{2A28263B-834D-4076-941D-B70D458E893C}" srcOrd="0" destOrd="0" presId="urn:microsoft.com/office/officeart/2005/8/layout/hierarchy4"/>
    <dgm:cxn modelId="{1DE6F018-FD22-4CF0-9EAD-5ECFD4F7EDE7}" type="presParOf" srcId="{2A28263B-834D-4076-941D-B70D458E893C}" destId="{E02C2241-CC43-45BE-942F-87C77C220901}" srcOrd="0" destOrd="0" presId="urn:microsoft.com/office/officeart/2005/8/layout/hierarchy4"/>
    <dgm:cxn modelId="{66843E75-7EDB-4CF9-81F0-D2D5DC38E013}" type="presParOf" srcId="{2A28263B-834D-4076-941D-B70D458E893C}" destId="{C0DD1374-CC1D-4F09-8F39-5452B8D8728F}" srcOrd="1" destOrd="0" presId="urn:microsoft.com/office/officeart/2005/8/layout/hierarchy4"/>
    <dgm:cxn modelId="{B7747083-C959-4353-89A9-875F8E83A937}" type="presParOf" srcId="{2A28263B-834D-4076-941D-B70D458E893C}" destId="{10CD9B6E-C4D5-431B-8357-D2AD4F76428E}" srcOrd="2" destOrd="0" presId="urn:microsoft.com/office/officeart/2005/8/layout/hierarchy4"/>
    <dgm:cxn modelId="{A176DCFD-0B20-49BA-AEC5-B7F0EB8299E6}" type="presParOf" srcId="{10CD9B6E-C4D5-431B-8357-D2AD4F76428E}" destId="{30686FC8-0915-419F-98B5-66704EEB66FF}" srcOrd="0" destOrd="0" presId="urn:microsoft.com/office/officeart/2005/8/layout/hierarchy4"/>
    <dgm:cxn modelId="{C850E781-043A-4057-9C82-7FA69ACCA190}" type="presParOf" srcId="{30686FC8-0915-419F-98B5-66704EEB66FF}" destId="{03556DCD-BEF7-4D55-9B0C-8E9D41F6B9FF}" srcOrd="0" destOrd="0" presId="urn:microsoft.com/office/officeart/2005/8/layout/hierarchy4"/>
    <dgm:cxn modelId="{9EF292EC-07CF-4970-9D2F-E69E5985619F}" type="presParOf" srcId="{30686FC8-0915-419F-98B5-66704EEB66FF}" destId="{00CF793A-1987-462B-8C87-0142B3E6D49D}" srcOrd="1" destOrd="0" presId="urn:microsoft.com/office/officeart/2005/8/layout/hierarchy4"/>
    <dgm:cxn modelId="{B2D9FE5B-1311-4401-BCDA-D91B3FC0AABD}" type="presParOf" srcId="{30686FC8-0915-419F-98B5-66704EEB66FF}" destId="{2AFD263F-B7C3-4EF8-A375-F67CC5E5869B}" srcOrd="2" destOrd="0" presId="urn:microsoft.com/office/officeart/2005/8/layout/hierarchy4"/>
    <dgm:cxn modelId="{9D6C665B-A7FE-4BCD-838E-585DD4E2A6E8}" type="presParOf" srcId="{2AFD263F-B7C3-4EF8-A375-F67CC5E5869B}" destId="{4F00356D-F2C1-4C03-960A-0278F2F391BB}" srcOrd="0" destOrd="0" presId="urn:microsoft.com/office/officeart/2005/8/layout/hierarchy4"/>
    <dgm:cxn modelId="{9F5036B4-2E45-4B0B-A167-B6B8F06C5FDA}" type="presParOf" srcId="{4F00356D-F2C1-4C03-960A-0278F2F391BB}" destId="{090634F0-E957-40C4-9043-99025C994319}" srcOrd="0" destOrd="0" presId="urn:microsoft.com/office/officeart/2005/8/layout/hierarchy4"/>
    <dgm:cxn modelId="{4B9D5AB2-A5FD-431A-AEFC-20A79B4597CF}" type="presParOf" srcId="{4F00356D-F2C1-4C03-960A-0278F2F391BB}" destId="{4B03FED2-0B14-4FAB-A142-465924EE5280}" srcOrd="1" destOrd="0" presId="urn:microsoft.com/office/officeart/2005/8/layout/hierarchy4"/>
    <dgm:cxn modelId="{995090D3-B51A-4543-9F0D-D39228020D36}" type="presParOf" srcId="{2AFD263F-B7C3-4EF8-A375-F67CC5E5869B}" destId="{9737B951-B806-432C-A917-A7CDFB55A239}" srcOrd="1" destOrd="0" presId="urn:microsoft.com/office/officeart/2005/8/layout/hierarchy4"/>
    <dgm:cxn modelId="{7D3DDBE5-2C3D-46A4-B63E-B5F92678B075}" type="presParOf" srcId="{2AFD263F-B7C3-4EF8-A375-F67CC5E5869B}" destId="{86107F72-0C96-4C2C-9A65-908CF4E8B35F}" srcOrd="2" destOrd="0" presId="urn:microsoft.com/office/officeart/2005/8/layout/hierarchy4"/>
    <dgm:cxn modelId="{C24B4A09-8BE0-49F6-8BAB-9923252575B3}" type="presParOf" srcId="{86107F72-0C96-4C2C-9A65-908CF4E8B35F}" destId="{42595BBA-CB6F-4159-AEDD-E391B164B638}" srcOrd="0" destOrd="0" presId="urn:microsoft.com/office/officeart/2005/8/layout/hierarchy4"/>
    <dgm:cxn modelId="{C4ED44DF-3D28-4FAA-8CD5-B5D2034A1A1B}" type="presParOf" srcId="{86107F72-0C96-4C2C-9A65-908CF4E8B35F}" destId="{CB0A5148-C3B7-4AB1-A5EA-9D9BA92BE746}"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25F850-11E7-46B0-A8A1-8185202781F5}"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en-AU"/>
        </a:p>
      </dgm:t>
    </dgm:pt>
    <dgm:pt modelId="{AD24F074-C6FB-4B50-8007-D5672C962EF3}">
      <dgm:prSet phldrT="[Text]" custT="1"/>
      <dgm:spPr>
        <a:solidFill>
          <a:srgbClr val="5A9AD7"/>
        </a:solidFill>
      </dgm:spPr>
      <dgm:t>
        <a:bodyPr/>
        <a:lstStyle/>
        <a:p>
          <a:r>
            <a:rPr lang="en-AU" sz="2200" b="1" dirty="0"/>
            <a:t>Importance of fractional thinking</a:t>
          </a:r>
        </a:p>
      </dgm:t>
    </dgm:pt>
    <dgm:pt modelId="{5E74E653-D1F9-490F-8482-38E1B3D00E97}" type="parTrans" cxnId="{2D56EA1F-5026-47CD-AACE-821382E013CE}">
      <dgm:prSet/>
      <dgm:spPr/>
      <dgm:t>
        <a:bodyPr/>
        <a:lstStyle/>
        <a:p>
          <a:endParaRPr lang="en-AU"/>
        </a:p>
      </dgm:t>
    </dgm:pt>
    <dgm:pt modelId="{C15A0517-A721-41FD-90C1-8A8ED80E91B5}" type="sibTrans" cxnId="{2D56EA1F-5026-47CD-AACE-821382E013CE}">
      <dgm:prSet/>
      <dgm:spPr/>
      <dgm:t>
        <a:bodyPr/>
        <a:lstStyle/>
        <a:p>
          <a:endParaRPr lang="en-AU"/>
        </a:p>
      </dgm:t>
    </dgm:pt>
    <dgm:pt modelId="{742A9A45-DF9F-48B0-85FC-0B87E4506B39}">
      <dgm:prSet phldrT="[Text]" custT="1"/>
      <dgm:spPr>
        <a:ln w="28575">
          <a:solidFill>
            <a:srgbClr val="5A9AD7"/>
          </a:solidFill>
        </a:ln>
      </dgm:spPr>
      <dgm:t>
        <a:bodyPr/>
        <a:lstStyle/>
        <a:p>
          <a:r>
            <a:rPr lang="en-AU" sz="1800" dirty="0"/>
            <a:t>Important aspect of numeracy in the 21</a:t>
          </a:r>
          <a:r>
            <a:rPr lang="en-AU" sz="1800" baseline="0" dirty="0"/>
            <a:t>st c</a:t>
          </a:r>
          <a:r>
            <a:rPr lang="en-AU" sz="1800" dirty="0"/>
            <a:t>entury</a:t>
          </a:r>
        </a:p>
      </dgm:t>
    </dgm:pt>
    <dgm:pt modelId="{8968EF3A-3A51-475A-B127-9F40E5568C39}" type="parTrans" cxnId="{C020D3C4-CAFD-49D6-8B5D-7B897F9C2C85}">
      <dgm:prSet/>
      <dgm:spPr/>
      <dgm:t>
        <a:bodyPr/>
        <a:lstStyle/>
        <a:p>
          <a:endParaRPr lang="en-AU"/>
        </a:p>
      </dgm:t>
    </dgm:pt>
    <dgm:pt modelId="{C2172E75-E2A2-4F41-ADBA-DBDC63E8FABF}" type="sibTrans" cxnId="{C020D3C4-CAFD-49D6-8B5D-7B897F9C2C85}">
      <dgm:prSet/>
      <dgm:spPr/>
      <dgm:t>
        <a:bodyPr/>
        <a:lstStyle/>
        <a:p>
          <a:endParaRPr lang="en-AU"/>
        </a:p>
      </dgm:t>
    </dgm:pt>
    <dgm:pt modelId="{1D0F80E9-E928-43F5-8596-EF8A9C597407}">
      <dgm:prSet phldrT="[Text]" custT="1"/>
      <dgm:spPr>
        <a:ln w="28575">
          <a:solidFill>
            <a:srgbClr val="5A9AD7"/>
          </a:solidFill>
        </a:ln>
      </dgm:spPr>
      <dgm:t>
        <a:bodyPr/>
        <a:lstStyle/>
        <a:p>
          <a:r>
            <a:rPr lang="en-AU" sz="1800" dirty="0"/>
            <a:t>Key mathematics concept</a:t>
          </a:r>
        </a:p>
      </dgm:t>
    </dgm:pt>
    <dgm:pt modelId="{71C6F6BD-EEFB-42D3-B58F-5FD18AF21A81}" type="parTrans" cxnId="{36F57972-2C80-4819-ABD0-9757727A9DEB}">
      <dgm:prSet/>
      <dgm:spPr/>
      <dgm:t>
        <a:bodyPr/>
        <a:lstStyle/>
        <a:p>
          <a:endParaRPr lang="en-AU"/>
        </a:p>
      </dgm:t>
    </dgm:pt>
    <dgm:pt modelId="{8C391E2B-0257-41F1-8BF0-40EEE152FD4E}" type="sibTrans" cxnId="{36F57972-2C80-4819-ABD0-9757727A9DEB}">
      <dgm:prSet/>
      <dgm:spPr/>
      <dgm:t>
        <a:bodyPr/>
        <a:lstStyle/>
        <a:p>
          <a:endParaRPr lang="en-AU"/>
        </a:p>
      </dgm:t>
    </dgm:pt>
    <dgm:pt modelId="{B1E34C10-29F2-47BD-BE51-D7C96EA48255}">
      <dgm:prSet phldrT="[Text]" custT="1"/>
      <dgm:spPr>
        <a:ln w="28575">
          <a:solidFill>
            <a:srgbClr val="5A9AD7"/>
          </a:solidFill>
        </a:ln>
      </dgm:spPr>
      <dgm:t>
        <a:bodyPr/>
        <a:lstStyle/>
        <a:p>
          <a:r>
            <a:rPr lang="en-AU" sz="1800" dirty="0"/>
            <a:t>Underpins many other mathematics content areas</a:t>
          </a:r>
        </a:p>
      </dgm:t>
    </dgm:pt>
    <dgm:pt modelId="{9CE1CF51-035A-4193-93F7-DBE3EE158BDC}" type="parTrans" cxnId="{1EA05784-14E2-4336-AA24-A879B891BA6C}">
      <dgm:prSet/>
      <dgm:spPr/>
      <dgm:t>
        <a:bodyPr/>
        <a:lstStyle/>
        <a:p>
          <a:endParaRPr lang="en-AU"/>
        </a:p>
      </dgm:t>
    </dgm:pt>
    <dgm:pt modelId="{3AFDD504-E6B2-4179-8BDA-4B9103A72A74}" type="sibTrans" cxnId="{1EA05784-14E2-4336-AA24-A879B891BA6C}">
      <dgm:prSet/>
      <dgm:spPr/>
      <dgm:t>
        <a:bodyPr/>
        <a:lstStyle/>
        <a:p>
          <a:endParaRPr lang="en-AU"/>
        </a:p>
      </dgm:t>
    </dgm:pt>
    <dgm:pt modelId="{821DFB0D-7CAA-4D9F-ADF2-278C48B2838E}" type="pres">
      <dgm:prSet presAssocID="{A625F850-11E7-46B0-A8A1-8185202781F5}" presName="composite" presStyleCnt="0">
        <dgm:presLayoutVars>
          <dgm:chMax val="1"/>
          <dgm:dir/>
          <dgm:resizeHandles val="exact"/>
        </dgm:presLayoutVars>
      </dgm:prSet>
      <dgm:spPr/>
    </dgm:pt>
    <dgm:pt modelId="{C4352011-8D0D-4327-ABF8-24FB39B84AD3}" type="pres">
      <dgm:prSet presAssocID="{AD24F074-C6FB-4B50-8007-D5672C962EF3}" presName="roof" presStyleLbl="dkBgShp" presStyleIdx="0" presStyleCnt="2" custLinFactNeighborY="-14003"/>
      <dgm:spPr/>
    </dgm:pt>
    <dgm:pt modelId="{9D0C279A-6667-41BB-A039-517B90134AF5}" type="pres">
      <dgm:prSet presAssocID="{AD24F074-C6FB-4B50-8007-D5672C962EF3}" presName="pillars" presStyleCnt="0"/>
      <dgm:spPr/>
    </dgm:pt>
    <dgm:pt modelId="{9837D038-89A9-4C11-9ADE-D19072255D23}" type="pres">
      <dgm:prSet presAssocID="{AD24F074-C6FB-4B50-8007-D5672C962EF3}" presName="pillar1" presStyleLbl="node1" presStyleIdx="0" presStyleCnt="3">
        <dgm:presLayoutVars>
          <dgm:bulletEnabled val="1"/>
        </dgm:presLayoutVars>
      </dgm:prSet>
      <dgm:spPr/>
    </dgm:pt>
    <dgm:pt modelId="{FF9BAFED-0534-4820-905E-9878479E8A40}" type="pres">
      <dgm:prSet presAssocID="{1D0F80E9-E928-43F5-8596-EF8A9C597407}" presName="pillarX" presStyleLbl="node1" presStyleIdx="1" presStyleCnt="3">
        <dgm:presLayoutVars>
          <dgm:bulletEnabled val="1"/>
        </dgm:presLayoutVars>
      </dgm:prSet>
      <dgm:spPr/>
    </dgm:pt>
    <dgm:pt modelId="{0F722DBB-CBC3-400E-B105-C537D0AAD049}" type="pres">
      <dgm:prSet presAssocID="{B1E34C10-29F2-47BD-BE51-D7C96EA48255}" presName="pillarX" presStyleLbl="node1" presStyleIdx="2" presStyleCnt="3">
        <dgm:presLayoutVars>
          <dgm:bulletEnabled val="1"/>
        </dgm:presLayoutVars>
      </dgm:prSet>
      <dgm:spPr/>
    </dgm:pt>
    <dgm:pt modelId="{BC9BD576-8484-4DA0-A966-5AA063A20592}" type="pres">
      <dgm:prSet presAssocID="{AD24F074-C6FB-4B50-8007-D5672C962EF3}" presName="base" presStyleLbl="dkBgShp" presStyleIdx="1" presStyleCnt="2"/>
      <dgm:spPr>
        <a:solidFill>
          <a:srgbClr val="5A9AD7"/>
        </a:solidFill>
      </dgm:spPr>
    </dgm:pt>
  </dgm:ptLst>
  <dgm:cxnLst>
    <dgm:cxn modelId="{2D56EA1F-5026-47CD-AACE-821382E013CE}" srcId="{A625F850-11E7-46B0-A8A1-8185202781F5}" destId="{AD24F074-C6FB-4B50-8007-D5672C962EF3}" srcOrd="0" destOrd="0" parTransId="{5E74E653-D1F9-490F-8482-38E1B3D00E97}" sibTransId="{C15A0517-A721-41FD-90C1-8A8ED80E91B5}"/>
    <dgm:cxn modelId="{5C5E123A-9490-43BA-B9F4-D8B1016995E4}" type="presOf" srcId="{B1E34C10-29F2-47BD-BE51-D7C96EA48255}" destId="{0F722DBB-CBC3-400E-B105-C537D0AAD049}" srcOrd="0" destOrd="0" presId="urn:microsoft.com/office/officeart/2005/8/layout/hList3"/>
    <dgm:cxn modelId="{36F57972-2C80-4819-ABD0-9757727A9DEB}" srcId="{AD24F074-C6FB-4B50-8007-D5672C962EF3}" destId="{1D0F80E9-E928-43F5-8596-EF8A9C597407}" srcOrd="1" destOrd="0" parTransId="{71C6F6BD-EEFB-42D3-B58F-5FD18AF21A81}" sibTransId="{8C391E2B-0257-41F1-8BF0-40EEE152FD4E}"/>
    <dgm:cxn modelId="{5F93647D-32F5-479D-8F4C-24D69D51B5A0}" type="presOf" srcId="{AD24F074-C6FB-4B50-8007-D5672C962EF3}" destId="{C4352011-8D0D-4327-ABF8-24FB39B84AD3}" srcOrd="0" destOrd="0" presId="urn:microsoft.com/office/officeart/2005/8/layout/hList3"/>
    <dgm:cxn modelId="{1EA05784-14E2-4336-AA24-A879B891BA6C}" srcId="{AD24F074-C6FB-4B50-8007-D5672C962EF3}" destId="{B1E34C10-29F2-47BD-BE51-D7C96EA48255}" srcOrd="2" destOrd="0" parTransId="{9CE1CF51-035A-4193-93F7-DBE3EE158BDC}" sibTransId="{3AFDD504-E6B2-4179-8BDA-4B9103A72A74}"/>
    <dgm:cxn modelId="{70710E94-CA4A-4ABA-81B5-85B6ABBC3CE6}" type="presOf" srcId="{A625F850-11E7-46B0-A8A1-8185202781F5}" destId="{821DFB0D-7CAA-4D9F-ADF2-278C48B2838E}" srcOrd="0" destOrd="0" presId="urn:microsoft.com/office/officeart/2005/8/layout/hList3"/>
    <dgm:cxn modelId="{C020D3C4-CAFD-49D6-8B5D-7B897F9C2C85}" srcId="{AD24F074-C6FB-4B50-8007-D5672C962EF3}" destId="{742A9A45-DF9F-48B0-85FC-0B87E4506B39}" srcOrd="0" destOrd="0" parTransId="{8968EF3A-3A51-475A-B127-9F40E5568C39}" sibTransId="{C2172E75-E2A2-4F41-ADBA-DBDC63E8FABF}"/>
    <dgm:cxn modelId="{F19304E3-1E49-4963-82AC-00C66E09CEE9}" type="presOf" srcId="{1D0F80E9-E928-43F5-8596-EF8A9C597407}" destId="{FF9BAFED-0534-4820-905E-9878479E8A40}" srcOrd="0" destOrd="0" presId="urn:microsoft.com/office/officeart/2005/8/layout/hList3"/>
    <dgm:cxn modelId="{230A39E3-AB4F-41CC-A71F-F39D004F8750}" type="presOf" srcId="{742A9A45-DF9F-48B0-85FC-0B87E4506B39}" destId="{9837D038-89A9-4C11-9ADE-D19072255D23}" srcOrd="0" destOrd="0" presId="urn:microsoft.com/office/officeart/2005/8/layout/hList3"/>
    <dgm:cxn modelId="{BE5804C4-0FD6-4A2B-A8AF-3C61A3090C10}" type="presParOf" srcId="{821DFB0D-7CAA-4D9F-ADF2-278C48B2838E}" destId="{C4352011-8D0D-4327-ABF8-24FB39B84AD3}" srcOrd="0" destOrd="0" presId="urn:microsoft.com/office/officeart/2005/8/layout/hList3"/>
    <dgm:cxn modelId="{C27D0A3C-2363-45B7-AAC6-8428C32D2C9C}" type="presParOf" srcId="{821DFB0D-7CAA-4D9F-ADF2-278C48B2838E}" destId="{9D0C279A-6667-41BB-A039-517B90134AF5}" srcOrd="1" destOrd="0" presId="urn:microsoft.com/office/officeart/2005/8/layout/hList3"/>
    <dgm:cxn modelId="{F0378AE0-F05F-440A-8872-A23155C6A1CF}" type="presParOf" srcId="{9D0C279A-6667-41BB-A039-517B90134AF5}" destId="{9837D038-89A9-4C11-9ADE-D19072255D23}" srcOrd="0" destOrd="0" presId="urn:microsoft.com/office/officeart/2005/8/layout/hList3"/>
    <dgm:cxn modelId="{ABC475F7-4C82-48F7-9618-CAEAE027CF51}" type="presParOf" srcId="{9D0C279A-6667-41BB-A039-517B90134AF5}" destId="{FF9BAFED-0534-4820-905E-9878479E8A40}" srcOrd="1" destOrd="0" presId="urn:microsoft.com/office/officeart/2005/8/layout/hList3"/>
    <dgm:cxn modelId="{F9D2C9DB-D48D-4077-8DF5-0ACF99F7AFB8}" type="presParOf" srcId="{9D0C279A-6667-41BB-A039-517B90134AF5}" destId="{0F722DBB-CBC3-400E-B105-C537D0AAD049}" srcOrd="2" destOrd="0" presId="urn:microsoft.com/office/officeart/2005/8/layout/hList3"/>
    <dgm:cxn modelId="{9E4C4DC5-F74E-427C-A942-41F5E2E9F154}" type="presParOf" srcId="{821DFB0D-7CAA-4D9F-ADF2-278C48B2838E}" destId="{BC9BD576-8484-4DA0-A966-5AA063A20592}" srcOrd="2" destOrd="0" presId="urn:microsoft.com/office/officeart/2005/8/layout/hList3"/>
  </dgm:cxnLst>
  <dgm:bg>
    <a:solidFill>
      <a:srgbClr val="91BCE4"/>
    </a:solidFill>
  </dgm:bg>
  <dgm:whole>
    <a:ln w="25400">
      <a:solidFill>
        <a:srgbClr val="5A9AD7"/>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C2241-CC43-45BE-942F-87C77C220901}">
      <dsp:nvSpPr>
        <dsp:cNvPr id="0" name=""/>
        <dsp:cNvSpPr/>
      </dsp:nvSpPr>
      <dsp:spPr>
        <a:xfrm>
          <a:off x="575" y="0"/>
          <a:ext cx="8884424" cy="1072835"/>
        </a:xfrm>
        <a:prstGeom prst="roundRect">
          <a:avLst>
            <a:gd name="adj" fmla="val 10000"/>
          </a:avLst>
        </a:prstGeom>
        <a:solidFill>
          <a:srgbClr val="5A9AD7">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b="1" kern="1200" dirty="0">
              <a:solidFill>
                <a:sysClr val="windowText" lastClr="000000"/>
              </a:solidFill>
            </a:rPr>
            <a:t>Provide multiple opportunities to construct fractions through partitioning physical representations</a:t>
          </a:r>
        </a:p>
      </dsp:txBody>
      <dsp:txXfrm>
        <a:off x="31997" y="31422"/>
        <a:ext cx="8821580" cy="1009991"/>
      </dsp:txXfrm>
    </dsp:sp>
    <dsp:sp modelId="{A37E2AB1-EB75-4E28-828F-BCDE6D685CF1}">
      <dsp:nvSpPr>
        <dsp:cNvPr id="0" name=""/>
        <dsp:cNvSpPr/>
      </dsp:nvSpPr>
      <dsp:spPr>
        <a:xfrm>
          <a:off x="0" y="1322227"/>
          <a:ext cx="8866814" cy="592841"/>
        </a:xfrm>
        <a:prstGeom prst="roundRect">
          <a:avLst>
            <a:gd name="adj" fmla="val 10000"/>
          </a:avLst>
        </a:prstGeom>
        <a:solidFill>
          <a:srgbClr val="91BCE4">
            <a:alpha val="6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b="1" kern="1200" dirty="0">
              <a:solidFill>
                <a:sysClr val="windowText" lastClr="000000"/>
              </a:solidFill>
            </a:rPr>
            <a:t>Objects</a:t>
          </a:r>
        </a:p>
      </dsp:txBody>
      <dsp:txXfrm>
        <a:off x="17364" y="1339591"/>
        <a:ext cx="8832086" cy="558113"/>
      </dsp:txXfrm>
    </dsp:sp>
    <dsp:sp modelId="{8F33F649-059C-466E-97C1-A599900923A0}">
      <dsp:nvSpPr>
        <dsp:cNvPr id="0" name=""/>
        <dsp:cNvSpPr/>
      </dsp:nvSpPr>
      <dsp:spPr>
        <a:xfrm>
          <a:off x="12845" y="2163571"/>
          <a:ext cx="1727829" cy="2156020"/>
        </a:xfrm>
        <a:prstGeom prst="roundRect">
          <a:avLst>
            <a:gd name="adj" fmla="val 10000"/>
          </a:avLst>
        </a:prstGeom>
        <a:noFill/>
        <a:ln w="25400" cap="flat" cmpd="sng" algn="ctr">
          <a:solidFill>
            <a:srgbClr val="91BC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dirty="0">
              <a:solidFill>
                <a:sysClr val="windowText" lastClr="000000"/>
              </a:solidFill>
            </a:rPr>
            <a:t>Folding</a:t>
          </a:r>
        </a:p>
        <a:p>
          <a:pPr marL="0" lvl="0" indent="0" algn="ctr" defTabSz="622300">
            <a:lnSpc>
              <a:spcPct val="90000"/>
            </a:lnSpc>
            <a:spcBef>
              <a:spcPct val="0"/>
            </a:spcBef>
            <a:spcAft>
              <a:spcPct val="35000"/>
            </a:spcAft>
            <a:buNone/>
          </a:pPr>
          <a:r>
            <a:rPr lang="en-AU" sz="1400" b="1" kern="1200" dirty="0">
              <a:solidFill>
                <a:sysClr val="windowText" lastClr="000000"/>
              </a:solidFill>
            </a:rPr>
            <a:t>Example: paper</a:t>
          </a:r>
        </a:p>
        <a:p>
          <a:pPr marL="0" lvl="0" indent="0" algn="ctr" defTabSz="622300">
            <a:lnSpc>
              <a:spcPct val="90000"/>
            </a:lnSpc>
            <a:spcBef>
              <a:spcPct val="0"/>
            </a:spcBef>
            <a:spcAft>
              <a:spcPct val="35000"/>
            </a:spcAft>
            <a:buNone/>
          </a:pPr>
          <a:endParaRPr lang="en-AU" sz="1400" b="1" kern="1200" dirty="0"/>
        </a:p>
        <a:p>
          <a:pPr marL="0" lvl="0" indent="0" algn="ctr" defTabSz="622300">
            <a:lnSpc>
              <a:spcPct val="90000"/>
            </a:lnSpc>
            <a:spcBef>
              <a:spcPct val="0"/>
            </a:spcBef>
            <a:spcAft>
              <a:spcPct val="35000"/>
            </a:spcAft>
            <a:buNone/>
          </a:pPr>
          <a:endParaRPr lang="en-AU" sz="1400" b="1" kern="1200" dirty="0"/>
        </a:p>
        <a:p>
          <a:pPr marL="0" lvl="0" indent="0" algn="ctr" defTabSz="622300">
            <a:lnSpc>
              <a:spcPct val="90000"/>
            </a:lnSpc>
            <a:spcBef>
              <a:spcPct val="0"/>
            </a:spcBef>
            <a:spcAft>
              <a:spcPct val="35000"/>
            </a:spcAft>
            <a:buNone/>
          </a:pPr>
          <a:endParaRPr lang="en-AU" sz="1400" b="1" kern="1200" dirty="0"/>
        </a:p>
      </dsp:txBody>
      <dsp:txXfrm>
        <a:off x="63451" y="2214177"/>
        <a:ext cx="1626617" cy="2054808"/>
      </dsp:txXfrm>
    </dsp:sp>
    <dsp:sp modelId="{76A01511-772F-4E60-9079-D0C39F136C68}">
      <dsp:nvSpPr>
        <dsp:cNvPr id="0" name=""/>
        <dsp:cNvSpPr/>
      </dsp:nvSpPr>
      <dsp:spPr>
        <a:xfrm>
          <a:off x="1812386" y="2163571"/>
          <a:ext cx="1731449" cy="2156020"/>
        </a:xfrm>
        <a:prstGeom prst="roundRect">
          <a:avLst>
            <a:gd name="adj" fmla="val 10000"/>
          </a:avLst>
        </a:prstGeom>
        <a:noFill/>
        <a:ln w="25400" cap="flat" cmpd="sng" algn="ctr">
          <a:solidFill>
            <a:srgbClr val="91BC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dirty="0">
              <a:solidFill>
                <a:sysClr val="windowText" lastClr="000000"/>
              </a:solidFill>
            </a:rPr>
            <a:t>Cutting</a:t>
          </a:r>
        </a:p>
        <a:p>
          <a:pPr marL="0" lvl="0" indent="0" algn="ctr" defTabSz="622300">
            <a:lnSpc>
              <a:spcPct val="90000"/>
            </a:lnSpc>
            <a:spcBef>
              <a:spcPct val="0"/>
            </a:spcBef>
            <a:spcAft>
              <a:spcPct val="35000"/>
            </a:spcAft>
            <a:buNone/>
          </a:pPr>
          <a:r>
            <a:rPr lang="en-AU" sz="1400" b="1" kern="1200" dirty="0">
              <a:solidFill>
                <a:sysClr val="windowText" lastClr="000000"/>
              </a:solidFill>
            </a:rPr>
            <a:t>Example: apple</a:t>
          </a:r>
        </a:p>
        <a:p>
          <a:pPr marL="0" lvl="0" indent="0" algn="ctr" defTabSz="622300">
            <a:lnSpc>
              <a:spcPct val="90000"/>
            </a:lnSpc>
            <a:spcBef>
              <a:spcPct val="0"/>
            </a:spcBef>
            <a:spcAft>
              <a:spcPct val="35000"/>
            </a:spcAft>
            <a:buNone/>
          </a:pPr>
          <a:endParaRPr lang="en-AU" sz="1400" b="1" kern="1200" dirty="0"/>
        </a:p>
        <a:p>
          <a:pPr marL="0" lvl="0" indent="0" algn="ctr" defTabSz="622300">
            <a:lnSpc>
              <a:spcPct val="90000"/>
            </a:lnSpc>
            <a:spcBef>
              <a:spcPct val="0"/>
            </a:spcBef>
            <a:spcAft>
              <a:spcPct val="35000"/>
            </a:spcAft>
            <a:buNone/>
          </a:pPr>
          <a:endParaRPr lang="en-AU" sz="1400" b="1" kern="1200" dirty="0"/>
        </a:p>
        <a:p>
          <a:pPr marL="0" lvl="0" indent="0" algn="ctr" defTabSz="622300">
            <a:lnSpc>
              <a:spcPct val="90000"/>
            </a:lnSpc>
            <a:spcBef>
              <a:spcPct val="0"/>
            </a:spcBef>
            <a:spcAft>
              <a:spcPct val="35000"/>
            </a:spcAft>
            <a:buNone/>
          </a:pPr>
          <a:endParaRPr lang="en-AU" sz="1400" b="1" kern="1200" dirty="0"/>
        </a:p>
      </dsp:txBody>
      <dsp:txXfrm>
        <a:off x="1863098" y="2214283"/>
        <a:ext cx="1630025" cy="2054596"/>
      </dsp:txXfrm>
    </dsp:sp>
    <dsp:sp modelId="{7DE5BCB3-C379-4E17-947F-BCEA1179631D}">
      <dsp:nvSpPr>
        <dsp:cNvPr id="0" name=""/>
        <dsp:cNvSpPr/>
      </dsp:nvSpPr>
      <dsp:spPr>
        <a:xfrm>
          <a:off x="3615547" y="2163571"/>
          <a:ext cx="1736895" cy="2156020"/>
        </a:xfrm>
        <a:prstGeom prst="roundRect">
          <a:avLst>
            <a:gd name="adj" fmla="val 10000"/>
          </a:avLst>
        </a:prstGeom>
        <a:noFill/>
        <a:ln w="25400" cap="flat" cmpd="sng" algn="ctr">
          <a:solidFill>
            <a:srgbClr val="91BC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dirty="0">
              <a:solidFill>
                <a:sysClr val="windowText" lastClr="000000"/>
              </a:solidFill>
            </a:rPr>
            <a:t>Pouring</a:t>
          </a:r>
        </a:p>
        <a:p>
          <a:pPr marL="0" lvl="0" indent="0" algn="ctr" defTabSz="622300">
            <a:lnSpc>
              <a:spcPct val="90000"/>
            </a:lnSpc>
            <a:spcBef>
              <a:spcPct val="0"/>
            </a:spcBef>
            <a:spcAft>
              <a:spcPct val="35000"/>
            </a:spcAft>
            <a:buNone/>
          </a:pPr>
          <a:r>
            <a:rPr lang="en-AU" sz="1400" b="1" kern="1200" dirty="0">
              <a:solidFill>
                <a:sysClr val="windowText" lastClr="000000"/>
              </a:solidFill>
            </a:rPr>
            <a:t>Example: liquids</a:t>
          </a:r>
        </a:p>
        <a:p>
          <a:pPr marL="0" lvl="0" indent="0" algn="ctr" defTabSz="622300">
            <a:lnSpc>
              <a:spcPct val="90000"/>
            </a:lnSpc>
            <a:spcBef>
              <a:spcPct val="0"/>
            </a:spcBef>
            <a:spcAft>
              <a:spcPct val="35000"/>
            </a:spcAft>
            <a:buNone/>
          </a:pPr>
          <a:endParaRPr lang="en-AU" sz="1400" b="1" kern="1200" dirty="0"/>
        </a:p>
        <a:p>
          <a:pPr marL="0" lvl="0" indent="0" algn="ctr" defTabSz="622300">
            <a:lnSpc>
              <a:spcPct val="90000"/>
            </a:lnSpc>
            <a:spcBef>
              <a:spcPct val="0"/>
            </a:spcBef>
            <a:spcAft>
              <a:spcPct val="35000"/>
            </a:spcAft>
            <a:buNone/>
          </a:pPr>
          <a:endParaRPr lang="en-AU" sz="1400" b="1" kern="1200" dirty="0"/>
        </a:p>
        <a:p>
          <a:pPr marL="0" lvl="0" indent="0" algn="ctr" defTabSz="622300">
            <a:lnSpc>
              <a:spcPct val="90000"/>
            </a:lnSpc>
            <a:spcBef>
              <a:spcPct val="0"/>
            </a:spcBef>
            <a:spcAft>
              <a:spcPct val="35000"/>
            </a:spcAft>
            <a:buNone/>
          </a:pPr>
          <a:endParaRPr lang="en-AU" sz="1400" b="1" kern="1200" dirty="0"/>
        </a:p>
      </dsp:txBody>
      <dsp:txXfrm>
        <a:off x="3666419" y="2214443"/>
        <a:ext cx="1635151" cy="2054276"/>
      </dsp:txXfrm>
    </dsp:sp>
    <dsp:sp modelId="{5FB33940-B144-483D-9E44-C1E6D718EB75}">
      <dsp:nvSpPr>
        <dsp:cNvPr id="0" name=""/>
        <dsp:cNvSpPr/>
      </dsp:nvSpPr>
      <dsp:spPr>
        <a:xfrm>
          <a:off x="5424155" y="2163571"/>
          <a:ext cx="1740549" cy="2156020"/>
        </a:xfrm>
        <a:prstGeom prst="roundRect">
          <a:avLst>
            <a:gd name="adj" fmla="val 10000"/>
          </a:avLst>
        </a:prstGeom>
        <a:noFill/>
        <a:ln w="25400" cap="flat" cmpd="sng" algn="ctr">
          <a:solidFill>
            <a:srgbClr val="91BC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dirty="0">
              <a:solidFill>
                <a:sysClr val="windowText" lastClr="000000"/>
              </a:solidFill>
            </a:rPr>
            <a:t>Weighing</a:t>
          </a:r>
        </a:p>
        <a:p>
          <a:pPr marL="0" lvl="0" indent="0" algn="ctr" defTabSz="622300">
            <a:lnSpc>
              <a:spcPct val="90000"/>
            </a:lnSpc>
            <a:spcBef>
              <a:spcPct val="0"/>
            </a:spcBef>
            <a:spcAft>
              <a:spcPct val="35000"/>
            </a:spcAft>
            <a:buNone/>
          </a:pPr>
          <a:r>
            <a:rPr lang="en-AU" sz="1400" b="1" kern="1200" dirty="0">
              <a:solidFill>
                <a:sysClr val="windowText" lastClr="000000"/>
              </a:solidFill>
            </a:rPr>
            <a:t>Example: playdough</a:t>
          </a:r>
        </a:p>
        <a:p>
          <a:pPr marL="0" lvl="0" indent="0" algn="ctr" defTabSz="622300">
            <a:lnSpc>
              <a:spcPct val="90000"/>
            </a:lnSpc>
            <a:spcBef>
              <a:spcPct val="0"/>
            </a:spcBef>
            <a:spcAft>
              <a:spcPct val="35000"/>
            </a:spcAft>
            <a:buNone/>
          </a:pPr>
          <a:endParaRPr lang="en-AU" sz="1400" b="1" kern="1200" dirty="0"/>
        </a:p>
        <a:p>
          <a:pPr marL="0" lvl="0" indent="0" algn="ctr" defTabSz="622300">
            <a:lnSpc>
              <a:spcPct val="90000"/>
            </a:lnSpc>
            <a:spcBef>
              <a:spcPct val="0"/>
            </a:spcBef>
            <a:spcAft>
              <a:spcPct val="35000"/>
            </a:spcAft>
            <a:buNone/>
          </a:pPr>
          <a:endParaRPr lang="en-AU" sz="1400" b="1" kern="1200" dirty="0"/>
        </a:p>
        <a:p>
          <a:pPr marL="0" lvl="0" indent="0" algn="ctr" defTabSz="622300">
            <a:lnSpc>
              <a:spcPct val="90000"/>
            </a:lnSpc>
            <a:spcBef>
              <a:spcPct val="0"/>
            </a:spcBef>
            <a:spcAft>
              <a:spcPct val="35000"/>
            </a:spcAft>
            <a:buNone/>
          </a:pPr>
          <a:endParaRPr lang="en-AU" sz="1400" b="1" kern="1200" dirty="0"/>
        </a:p>
      </dsp:txBody>
      <dsp:txXfrm>
        <a:off x="5475134" y="2214550"/>
        <a:ext cx="1638591" cy="2054062"/>
      </dsp:txXfrm>
    </dsp:sp>
    <dsp:sp modelId="{BDE066AE-9979-4EAD-8542-4EA4B8F0366D}">
      <dsp:nvSpPr>
        <dsp:cNvPr id="0" name=""/>
        <dsp:cNvSpPr/>
      </dsp:nvSpPr>
      <dsp:spPr>
        <a:xfrm>
          <a:off x="7249262" y="2163571"/>
          <a:ext cx="1643243" cy="2156020"/>
        </a:xfrm>
        <a:prstGeom prst="roundRect">
          <a:avLst>
            <a:gd name="adj" fmla="val 10000"/>
          </a:avLst>
        </a:prstGeom>
        <a:noFill/>
        <a:ln w="25400" cap="flat" cmpd="sng" algn="ctr">
          <a:solidFill>
            <a:srgbClr val="91BC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90000"/>
            </a:lnSpc>
            <a:spcBef>
              <a:spcPct val="0"/>
            </a:spcBef>
            <a:spcAft>
              <a:spcPct val="35000"/>
            </a:spcAft>
            <a:buNone/>
          </a:pPr>
          <a:r>
            <a:rPr lang="en-AU" sz="1400" b="1" kern="1200" dirty="0">
              <a:solidFill>
                <a:sysClr val="windowText" lastClr="000000"/>
              </a:solidFill>
            </a:rPr>
            <a:t>Measuring</a:t>
          </a:r>
        </a:p>
        <a:p>
          <a:pPr marL="0" lvl="0" indent="0" algn="ctr" defTabSz="622300">
            <a:lnSpc>
              <a:spcPct val="90000"/>
            </a:lnSpc>
            <a:spcBef>
              <a:spcPct val="0"/>
            </a:spcBef>
            <a:spcAft>
              <a:spcPct val="35000"/>
            </a:spcAft>
            <a:buNone/>
          </a:pPr>
          <a:r>
            <a:rPr lang="en-AU" sz="1400" b="1" kern="1200" dirty="0">
              <a:solidFill>
                <a:sysClr val="windowText" lastClr="000000"/>
              </a:solidFill>
            </a:rPr>
            <a:t>Example: time</a:t>
          </a:r>
        </a:p>
        <a:p>
          <a:pPr marL="0" lvl="0" indent="0" algn="ctr" defTabSz="622300">
            <a:lnSpc>
              <a:spcPct val="90000"/>
            </a:lnSpc>
            <a:spcBef>
              <a:spcPct val="0"/>
            </a:spcBef>
            <a:spcAft>
              <a:spcPct val="35000"/>
            </a:spcAft>
            <a:buNone/>
          </a:pPr>
          <a:endParaRPr lang="en-AU" sz="1400" b="1" kern="1200" dirty="0"/>
        </a:p>
        <a:p>
          <a:pPr marL="0" lvl="0" indent="0" algn="ctr" defTabSz="622300">
            <a:lnSpc>
              <a:spcPct val="90000"/>
            </a:lnSpc>
            <a:spcBef>
              <a:spcPct val="0"/>
            </a:spcBef>
            <a:spcAft>
              <a:spcPct val="35000"/>
            </a:spcAft>
            <a:buNone/>
          </a:pPr>
          <a:endParaRPr lang="en-AU" sz="1400" b="1" kern="1200" dirty="0"/>
        </a:p>
        <a:p>
          <a:pPr marL="0" lvl="0" indent="0" algn="ctr" defTabSz="622300">
            <a:lnSpc>
              <a:spcPct val="90000"/>
            </a:lnSpc>
            <a:spcBef>
              <a:spcPct val="0"/>
            </a:spcBef>
            <a:spcAft>
              <a:spcPct val="35000"/>
            </a:spcAft>
            <a:buNone/>
          </a:pPr>
          <a:endParaRPr lang="en-AU" sz="1400" b="1" kern="1200" dirty="0"/>
        </a:p>
      </dsp:txBody>
      <dsp:txXfrm>
        <a:off x="7297391" y="2211700"/>
        <a:ext cx="1546985" cy="2059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C2241-CC43-45BE-942F-87C77C220901}">
      <dsp:nvSpPr>
        <dsp:cNvPr id="0" name=""/>
        <dsp:cNvSpPr/>
      </dsp:nvSpPr>
      <dsp:spPr>
        <a:xfrm>
          <a:off x="0" y="0"/>
          <a:ext cx="8888151" cy="1054580"/>
        </a:xfrm>
        <a:prstGeom prst="roundRect">
          <a:avLst>
            <a:gd name="adj" fmla="val 10000"/>
          </a:avLst>
        </a:prstGeom>
        <a:solidFill>
          <a:srgbClr val="91BCE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b="1" kern="1200" dirty="0">
              <a:ln>
                <a:noFill/>
              </a:ln>
              <a:solidFill>
                <a:schemeClr val="tx1"/>
              </a:solidFill>
            </a:rPr>
            <a:t>Provide multiple opportunities to construct fractions through partitioning physical representations.</a:t>
          </a:r>
        </a:p>
      </dsp:txBody>
      <dsp:txXfrm>
        <a:off x="30888" y="30888"/>
        <a:ext cx="8826375" cy="992804"/>
      </dsp:txXfrm>
    </dsp:sp>
    <dsp:sp modelId="{03556DCD-BEF7-4D55-9B0C-8E9D41F6B9FF}">
      <dsp:nvSpPr>
        <dsp:cNvPr id="0" name=""/>
        <dsp:cNvSpPr/>
      </dsp:nvSpPr>
      <dsp:spPr>
        <a:xfrm>
          <a:off x="10985" y="1352452"/>
          <a:ext cx="8870534" cy="584175"/>
        </a:xfrm>
        <a:prstGeom prst="roundRect">
          <a:avLst>
            <a:gd name="adj" fmla="val 10000"/>
          </a:avLst>
        </a:prstGeom>
        <a:solidFill>
          <a:srgbClr val="C8DDF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b="1" kern="1200" dirty="0">
              <a:solidFill>
                <a:schemeClr val="tx1"/>
              </a:solidFill>
            </a:rPr>
            <a:t>Collections</a:t>
          </a:r>
        </a:p>
      </dsp:txBody>
      <dsp:txXfrm>
        <a:off x="28095" y="1369562"/>
        <a:ext cx="8836314" cy="549955"/>
      </dsp:txXfrm>
    </dsp:sp>
    <dsp:sp modelId="{090634F0-E957-40C4-9043-99025C994319}">
      <dsp:nvSpPr>
        <dsp:cNvPr id="0" name=""/>
        <dsp:cNvSpPr/>
      </dsp:nvSpPr>
      <dsp:spPr>
        <a:xfrm>
          <a:off x="123151" y="2108284"/>
          <a:ext cx="4308732" cy="2212195"/>
        </a:xfrm>
        <a:prstGeom prst="roundRect">
          <a:avLst>
            <a:gd name="adj" fmla="val 10000"/>
          </a:avLst>
        </a:prstGeom>
        <a:noFill/>
        <a:ln w="25400" cap="flat" cmpd="sng" algn="ctr">
          <a:solidFill>
            <a:srgbClr val="91BC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AU" sz="1400" b="1" kern="1200" dirty="0">
              <a:solidFill>
                <a:schemeClr val="tx1"/>
              </a:solidFill>
            </a:rPr>
            <a:t>Dealing</a:t>
          </a:r>
        </a:p>
        <a:p>
          <a:pPr marL="0" lvl="0" indent="0" algn="ctr" defTabSz="622300">
            <a:lnSpc>
              <a:spcPct val="90000"/>
            </a:lnSpc>
            <a:spcBef>
              <a:spcPct val="0"/>
            </a:spcBef>
            <a:spcAft>
              <a:spcPts val="0"/>
            </a:spcAft>
            <a:buNone/>
          </a:pPr>
          <a:r>
            <a:rPr lang="en-AU" sz="1400" b="1" kern="1200" dirty="0">
              <a:solidFill>
                <a:sysClr val="windowText" lastClr="000000"/>
              </a:solidFill>
            </a:rPr>
            <a:t>Example: cards</a:t>
          </a:r>
        </a:p>
        <a:p>
          <a:pPr marL="0" lvl="0" indent="0" algn="ctr" defTabSz="622300">
            <a:lnSpc>
              <a:spcPct val="90000"/>
            </a:lnSpc>
            <a:spcBef>
              <a:spcPct val="0"/>
            </a:spcBef>
            <a:spcAft>
              <a:spcPct val="35000"/>
            </a:spcAft>
            <a:buNone/>
          </a:pPr>
          <a:endParaRPr lang="en-AU" sz="1600" b="1" kern="1200" dirty="0"/>
        </a:p>
        <a:p>
          <a:pPr marL="0" lvl="0" indent="0" algn="ctr" defTabSz="622300">
            <a:lnSpc>
              <a:spcPct val="90000"/>
            </a:lnSpc>
            <a:spcBef>
              <a:spcPct val="0"/>
            </a:spcBef>
            <a:spcAft>
              <a:spcPct val="35000"/>
            </a:spcAft>
            <a:buNone/>
          </a:pPr>
          <a:endParaRPr lang="en-AU" sz="1600" b="1" kern="1200" dirty="0"/>
        </a:p>
        <a:p>
          <a:pPr marL="0" lvl="0" indent="0" algn="ctr" defTabSz="622300">
            <a:lnSpc>
              <a:spcPct val="90000"/>
            </a:lnSpc>
            <a:spcBef>
              <a:spcPct val="0"/>
            </a:spcBef>
            <a:spcAft>
              <a:spcPct val="35000"/>
            </a:spcAft>
            <a:buNone/>
          </a:pPr>
          <a:endParaRPr lang="en-AU" sz="1600" b="1" kern="1200" dirty="0"/>
        </a:p>
      </dsp:txBody>
      <dsp:txXfrm>
        <a:off x="187944" y="2173077"/>
        <a:ext cx="4179146" cy="2082609"/>
      </dsp:txXfrm>
    </dsp:sp>
    <dsp:sp modelId="{42595BBA-CB6F-4159-AEDD-E391B164B638}">
      <dsp:nvSpPr>
        <dsp:cNvPr id="0" name=""/>
        <dsp:cNvSpPr/>
      </dsp:nvSpPr>
      <dsp:spPr>
        <a:xfrm>
          <a:off x="4510423" y="2108609"/>
          <a:ext cx="4362762" cy="2211870"/>
        </a:xfrm>
        <a:prstGeom prst="roundRect">
          <a:avLst>
            <a:gd name="adj" fmla="val 10000"/>
          </a:avLst>
        </a:prstGeom>
        <a:noFill/>
        <a:ln w="25400" cap="flat" cmpd="sng" algn="ctr">
          <a:solidFill>
            <a:srgbClr val="91BC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90000"/>
            </a:lnSpc>
            <a:spcBef>
              <a:spcPct val="0"/>
            </a:spcBef>
            <a:spcAft>
              <a:spcPts val="0"/>
            </a:spcAft>
            <a:buNone/>
          </a:pPr>
          <a:r>
            <a:rPr lang="en-AU" sz="1400" b="1" kern="1200" dirty="0">
              <a:solidFill>
                <a:schemeClr val="tx1"/>
              </a:solidFill>
              <a:latin typeface="Arial"/>
              <a:ea typeface="+mn-ea"/>
              <a:cs typeface="+mn-cs"/>
            </a:rPr>
            <a:t>Distributing</a:t>
          </a:r>
        </a:p>
        <a:p>
          <a:pPr marL="0" lvl="0" indent="0" algn="ctr" defTabSz="622300">
            <a:lnSpc>
              <a:spcPct val="90000"/>
            </a:lnSpc>
            <a:spcBef>
              <a:spcPct val="0"/>
            </a:spcBef>
            <a:spcAft>
              <a:spcPts val="0"/>
            </a:spcAft>
            <a:buNone/>
          </a:pPr>
          <a:r>
            <a:rPr lang="en-AU" sz="1400" b="1" kern="1200" dirty="0">
              <a:solidFill>
                <a:schemeClr val="tx1"/>
              </a:solidFill>
              <a:latin typeface="Arial"/>
              <a:ea typeface="+mn-ea"/>
              <a:cs typeface="+mn-cs"/>
            </a:rPr>
            <a:t>Example: lollies</a:t>
          </a:r>
        </a:p>
        <a:p>
          <a:pPr marL="0" lvl="0" indent="0" algn="ctr" defTabSz="622300">
            <a:lnSpc>
              <a:spcPct val="90000"/>
            </a:lnSpc>
            <a:spcBef>
              <a:spcPct val="0"/>
            </a:spcBef>
            <a:spcAft>
              <a:spcPct val="35000"/>
            </a:spcAft>
            <a:buNone/>
          </a:pPr>
          <a:endParaRPr lang="en-AU" sz="1400" b="1" kern="1200" dirty="0"/>
        </a:p>
        <a:p>
          <a:pPr marL="0" lvl="0" indent="0" algn="ctr" defTabSz="622300">
            <a:lnSpc>
              <a:spcPct val="90000"/>
            </a:lnSpc>
            <a:spcBef>
              <a:spcPct val="0"/>
            </a:spcBef>
            <a:spcAft>
              <a:spcPct val="35000"/>
            </a:spcAft>
            <a:buNone/>
          </a:pPr>
          <a:endParaRPr lang="en-AU" sz="1400" b="1" kern="1200" dirty="0"/>
        </a:p>
        <a:p>
          <a:pPr marL="0" lvl="0" indent="0" algn="ctr" defTabSz="622300">
            <a:lnSpc>
              <a:spcPct val="90000"/>
            </a:lnSpc>
            <a:spcBef>
              <a:spcPct val="0"/>
            </a:spcBef>
            <a:spcAft>
              <a:spcPct val="35000"/>
            </a:spcAft>
            <a:buNone/>
          </a:pPr>
          <a:endParaRPr lang="en-AU" sz="1400" b="1" kern="1200" dirty="0"/>
        </a:p>
      </dsp:txBody>
      <dsp:txXfrm>
        <a:off x="4575206" y="2173392"/>
        <a:ext cx="4233196" cy="20823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52011-8D0D-4327-ABF8-24FB39B84AD3}">
      <dsp:nvSpPr>
        <dsp:cNvPr id="0" name=""/>
        <dsp:cNvSpPr/>
      </dsp:nvSpPr>
      <dsp:spPr>
        <a:xfrm>
          <a:off x="0" y="0"/>
          <a:ext cx="6396372" cy="475252"/>
        </a:xfrm>
        <a:prstGeom prst="rect">
          <a:avLst/>
        </a:prstGeom>
        <a:solidFill>
          <a:srgbClr val="5A9AD7"/>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b="1" kern="1200" dirty="0"/>
            <a:t>Importance of fractional thinking</a:t>
          </a:r>
        </a:p>
      </dsp:txBody>
      <dsp:txXfrm>
        <a:off x="0" y="0"/>
        <a:ext cx="6396372" cy="475252"/>
      </dsp:txXfrm>
    </dsp:sp>
    <dsp:sp modelId="{9837D038-89A9-4C11-9ADE-D19072255D23}">
      <dsp:nvSpPr>
        <dsp:cNvPr id="0" name=""/>
        <dsp:cNvSpPr/>
      </dsp:nvSpPr>
      <dsp:spPr>
        <a:xfrm>
          <a:off x="3123" y="475252"/>
          <a:ext cx="2130041" cy="998030"/>
        </a:xfrm>
        <a:prstGeom prst="rect">
          <a:avLst/>
        </a:prstGeom>
        <a:solidFill>
          <a:schemeClr val="lt1">
            <a:hueOff val="0"/>
            <a:satOff val="0"/>
            <a:lumOff val="0"/>
            <a:alphaOff val="0"/>
          </a:schemeClr>
        </a:solidFill>
        <a:ln w="28575" cap="flat" cmpd="sng" algn="ctr">
          <a:solidFill>
            <a:srgbClr val="5A9AD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Important aspect of numeracy in the 21</a:t>
          </a:r>
          <a:r>
            <a:rPr lang="en-AU" sz="1800" kern="1200" baseline="0" dirty="0"/>
            <a:t>st c</a:t>
          </a:r>
          <a:r>
            <a:rPr lang="en-AU" sz="1800" kern="1200" dirty="0"/>
            <a:t>entury</a:t>
          </a:r>
        </a:p>
      </dsp:txBody>
      <dsp:txXfrm>
        <a:off x="3123" y="475252"/>
        <a:ext cx="2130041" cy="998030"/>
      </dsp:txXfrm>
    </dsp:sp>
    <dsp:sp modelId="{FF9BAFED-0534-4820-905E-9878479E8A40}">
      <dsp:nvSpPr>
        <dsp:cNvPr id="0" name=""/>
        <dsp:cNvSpPr/>
      </dsp:nvSpPr>
      <dsp:spPr>
        <a:xfrm>
          <a:off x="2133165" y="475252"/>
          <a:ext cx="2130041" cy="998030"/>
        </a:xfrm>
        <a:prstGeom prst="rect">
          <a:avLst/>
        </a:prstGeom>
        <a:solidFill>
          <a:schemeClr val="lt1">
            <a:hueOff val="0"/>
            <a:satOff val="0"/>
            <a:lumOff val="0"/>
            <a:alphaOff val="0"/>
          </a:schemeClr>
        </a:solidFill>
        <a:ln w="28575" cap="flat" cmpd="sng" algn="ctr">
          <a:solidFill>
            <a:srgbClr val="5A9AD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Key mathematics concept</a:t>
          </a:r>
        </a:p>
      </dsp:txBody>
      <dsp:txXfrm>
        <a:off x="2133165" y="475252"/>
        <a:ext cx="2130041" cy="998030"/>
      </dsp:txXfrm>
    </dsp:sp>
    <dsp:sp modelId="{0F722DBB-CBC3-400E-B105-C537D0AAD049}">
      <dsp:nvSpPr>
        <dsp:cNvPr id="0" name=""/>
        <dsp:cNvSpPr/>
      </dsp:nvSpPr>
      <dsp:spPr>
        <a:xfrm>
          <a:off x="4263206" y="475252"/>
          <a:ext cx="2130041" cy="998030"/>
        </a:xfrm>
        <a:prstGeom prst="rect">
          <a:avLst/>
        </a:prstGeom>
        <a:solidFill>
          <a:schemeClr val="lt1">
            <a:hueOff val="0"/>
            <a:satOff val="0"/>
            <a:lumOff val="0"/>
            <a:alphaOff val="0"/>
          </a:schemeClr>
        </a:solidFill>
        <a:ln w="28575" cap="flat" cmpd="sng" algn="ctr">
          <a:solidFill>
            <a:srgbClr val="5A9AD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Underpins many other mathematics content areas</a:t>
          </a:r>
        </a:p>
      </dsp:txBody>
      <dsp:txXfrm>
        <a:off x="4263206" y="475252"/>
        <a:ext cx="2130041" cy="998030"/>
      </dsp:txXfrm>
    </dsp:sp>
    <dsp:sp modelId="{BC9BD576-8484-4DA0-A966-5AA063A20592}">
      <dsp:nvSpPr>
        <dsp:cNvPr id="0" name=""/>
        <dsp:cNvSpPr/>
      </dsp:nvSpPr>
      <dsp:spPr>
        <a:xfrm>
          <a:off x="0" y="1473283"/>
          <a:ext cx="6396372" cy="110892"/>
        </a:xfrm>
        <a:prstGeom prst="rect">
          <a:avLst/>
        </a:prstGeom>
        <a:solidFill>
          <a:srgbClr val="5A9AD7"/>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006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4143588" y="1"/>
            <a:ext cx="3169920" cy="480060"/>
          </a:xfrm>
          <a:prstGeom prst="rect">
            <a:avLst/>
          </a:prstGeom>
        </p:spPr>
        <p:txBody>
          <a:bodyPr vert="horz" lIns="91440" tIns="45720" rIns="91440" bIns="45720" rtlCol="0"/>
          <a:lstStyle>
            <a:lvl1pPr algn="r">
              <a:defRPr sz="1200"/>
            </a:lvl1pPr>
          </a:lstStyle>
          <a:p>
            <a:fld id="{73D76A07-3D3D-4A68-AAD0-85CA8B587E22}" type="datetimeFigureOut">
              <a:rPr lang="en-AU" smtClean="0"/>
              <a:pPr/>
              <a:t>21/04/2021</a:t>
            </a:fld>
            <a:endParaRPr lang="en-AU" dirty="0"/>
          </a:p>
        </p:txBody>
      </p:sp>
      <p:sp>
        <p:nvSpPr>
          <p:cNvPr id="4" name="Footer Placeholder 3"/>
          <p:cNvSpPr>
            <a:spLocks noGrp="1"/>
          </p:cNvSpPr>
          <p:nvPr>
            <p:ph type="ftr" sz="quarter" idx="2"/>
          </p:nvPr>
        </p:nvSpPr>
        <p:spPr>
          <a:xfrm>
            <a:off x="1" y="9119474"/>
            <a:ext cx="3169920" cy="480060"/>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1440" tIns="45720" rIns="91440" bIns="45720" rtlCol="0" anchor="b"/>
          <a:lstStyle>
            <a:lvl1pPr algn="r">
              <a:defRPr sz="1200"/>
            </a:lvl1pPr>
          </a:lstStyle>
          <a:p>
            <a:fld id="{CD879660-3FBB-4DBB-87CB-9B72B2B6FFD8}" type="slidenum">
              <a:rPr lang="en-AU" smtClean="0"/>
              <a:pPr/>
              <a:t>‹#›</a:t>
            </a:fld>
            <a:endParaRPr lang="en-AU" dirty="0"/>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0060"/>
          </a:xfrm>
          <a:prstGeom prst="rect">
            <a:avLst/>
          </a:prstGeom>
        </p:spPr>
        <p:txBody>
          <a:bodyPr vert="horz" lIns="91440" tIns="45720" rIns="91440" bIns="45720" rtlCol="0"/>
          <a:lstStyle>
            <a:lvl1pPr algn="l">
              <a:defRPr sz="1200">
                <a:latin typeface="Arial" charset="0"/>
              </a:defRPr>
            </a:lvl1pPr>
          </a:lstStyle>
          <a:p>
            <a:pPr>
              <a:defRPr/>
            </a:pPr>
            <a:endParaRPr lang="en-AU" dirty="0"/>
          </a:p>
        </p:txBody>
      </p:sp>
      <p:sp>
        <p:nvSpPr>
          <p:cNvPr id="3" name="Date Placeholder 2"/>
          <p:cNvSpPr>
            <a:spLocks noGrp="1"/>
          </p:cNvSpPr>
          <p:nvPr>
            <p:ph type="dt" idx="1"/>
          </p:nvPr>
        </p:nvSpPr>
        <p:spPr>
          <a:xfrm>
            <a:off x="4143588" y="1"/>
            <a:ext cx="3169920" cy="480060"/>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21/04/2021</a:t>
            </a:fld>
            <a:endParaRPr lang="en-AU"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1" y="9119474"/>
            <a:ext cx="3169920" cy="480060"/>
          </a:xfrm>
          <a:prstGeom prst="rect">
            <a:avLst/>
          </a:prstGeom>
        </p:spPr>
        <p:txBody>
          <a:bodyPr vert="horz" lIns="91440" tIns="45720" rIns="91440" bIns="45720" rtlCol="0" anchor="b"/>
          <a:lstStyle>
            <a:lvl1pPr algn="l">
              <a:defRPr sz="1200">
                <a:latin typeface="Arial" charset="0"/>
              </a:defRPr>
            </a:lvl1pPr>
          </a:lstStyle>
          <a:p>
            <a:pPr>
              <a:defRPr/>
            </a:pPr>
            <a:endParaRPr lang="en-AU" dirty="0"/>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dirty="0"/>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ustraliancurriculum.edu.au/f-10-curriculum/general-capabilities/numeracy/learning-continuum/?element=Using%20fractions,%20decimals,%20percentages,%20ratios%20and%20rate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australiancurriculum.edu.au/f-10-curriculum/mathematic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pixabay.com/photos/orange-fruit-quarter-slice-sliced-1263821/"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Welcome to the first unit in the </a:t>
            </a:r>
            <a:r>
              <a:rPr lang="en-US" i="1" dirty="0"/>
              <a:t>Foundational concepts in fractions </a:t>
            </a:r>
            <a:r>
              <a:rPr lang="en-US" dirty="0"/>
              <a:t>course.</a:t>
            </a:r>
          </a:p>
          <a:p>
            <a:r>
              <a:rPr lang="en-US" dirty="0"/>
              <a:t>In this unit, you will consider how to use mathematical representations to build fractional thinking.</a:t>
            </a:r>
            <a:endParaRPr lang="en-AU" dirty="0"/>
          </a:p>
          <a:p>
            <a:endParaRPr lang="en-AU" dirty="0"/>
          </a:p>
        </p:txBody>
      </p:sp>
      <p:sp>
        <p:nvSpPr>
          <p:cNvPr id="4" name="Slide Number Placeholder 3"/>
          <p:cNvSpPr>
            <a:spLocks noGrp="1"/>
          </p:cNvSpPr>
          <p:nvPr>
            <p:ph type="sldNum" sz="quarter" idx="5"/>
          </p:nvPr>
        </p:nvSpPr>
        <p:spPr/>
        <p:txBody>
          <a:bodyPr/>
          <a:lstStyle/>
          <a:p>
            <a:fld id="{7DC8D554-20BD-45E3-8F8F-C854CD9EEC52}" type="slidenum">
              <a:rPr lang="en-AU" smtClean="0"/>
              <a:pPr/>
              <a:t>1</a:t>
            </a:fld>
            <a:endParaRPr lang="en-AU" dirty="0"/>
          </a:p>
        </p:txBody>
      </p:sp>
      <p:sp>
        <p:nvSpPr>
          <p:cNvPr id="7" name="Slide Image Placeholder 6">
            <a:extLst>
              <a:ext uri="{FF2B5EF4-FFF2-40B4-BE49-F238E27FC236}">
                <a16:creationId xmlns:a16="http://schemas.microsoft.com/office/drawing/2014/main" id="{667EF723-8EBD-4025-AF47-C544CF65FE2B}"/>
              </a:ext>
            </a:extLst>
          </p:cNvPr>
          <p:cNvSpPr>
            <a:spLocks noGrp="1" noRot="1" noChangeAspect="1"/>
          </p:cNvSpPr>
          <p:nvPr>
            <p:ph type="sldImg"/>
          </p:nvPr>
        </p:nvSpPr>
        <p:spPr/>
      </p:sp>
    </p:spTree>
    <p:extLst>
      <p:ext uri="{BB962C8B-B14F-4D97-AF65-F5344CB8AC3E}">
        <p14:creationId xmlns:p14="http://schemas.microsoft.com/office/powerpoint/2010/main" val="2402261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Fractional thinking is detailed in the Australian Curriculum in both:</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latin typeface="+mn-lt"/>
                <a:ea typeface="+mn-ea"/>
                <a:cs typeface="+mn-cs"/>
              </a:rPr>
              <a:t>the General capability </a:t>
            </a:r>
            <a:r>
              <a:rPr lang="en-US" sz="1200" dirty="0"/>
              <a:t>Learning continuum of Numeracy f</a:t>
            </a:r>
            <a:r>
              <a:rPr lang="en-US" sz="1200" kern="1200" dirty="0">
                <a:solidFill>
                  <a:schemeClr val="tx1"/>
                </a:solidFill>
                <a:latin typeface="+mn-lt"/>
                <a:ea typeface="+mn-ea"/>
                <a:cs typeface="+mn-cs"/>
              </a:rPr>
              <a:t>or the element</a:t>
            </a:r>
            <a:r>
              <a:rPr lang="en-AU" sz="1200" kern="1200" dirty="0">
                <a:solidFill>
                  <a:schemeClr val="tx1"/>
                </a:solidFill>
                <a:latin typeface="+mn-lt"/>
                <a:ea typeface="+mn-ea"/>
                <a:cs typeface="+mn-cs"/>
              </a:rPr>
              <a:t> Using fractions, decimals, percentages, ratios and rates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1" kern="1200" dirty="0">
                <a:solidFill>
                  <a:schemeClr val="tx1"/>
                </a:solidFill>
                <a:latin typeface="+mn-lt"/>
                <a:ea typeface="+mn-ea"/>
                <a:cs typeface="+mn-cs"/>
              </a:rPr>
              <a:t>Reference: </a:t>
            </a:r>
            <a:r>
              <a:rPr lang="en-AU" sz="1200" i="1" kern="1200" dirty="0">
                <a:solidFill>
                  <a:schemeClr val="tx1"/>
                </a:solidFill>
                <a:latin typeface="+mn-lt"/>
                <a:ea typeface="+mn-ea"/>
                <a:cs typeface="+mn-cs"/>
              </a:rPr>
              <a:t>Australian Curriculum: Learning continuum of numeracy</a:t>
            </a:r>
            <a:r>
              <a:rPr lang="en-AU" sz="1200" kern="1200" dirty="0">
                <a:solidFill>
                  <a:schemeClr val="tx1"/>
                </a:solidFill>
                <a:latin typeface="+mn-lt"/>
                <a:ea typeface="+mn-ea"/>
                <a:cs typeface="+mn-cs"/>
              </a:rPr>
              <a:t>, ACARA, </a:t>
            </a:r>
            <a:endParaRPr lang="en-US" sz="1200" kern="1200" dirty="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hlinkClick r:id="rId3"/>
              </a:rPr>
              <a:t>www.australiancurriculum.edu.au/f-10-curriculum/general-capabilities/numeracy/learning-continuum/?element=Using%20fractions,%20decimals,%20percentages,%20ratios%20and%20rates</a:t>
            </a:r>
            <a:endParaRPr lang="en-AU"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latin typeface="+mn-lt"/>
                <a:ea typeface="+mn-ea"/>
                <a:cs typeface="+mn-cs"/>
              </a:rPr>
              <a:t>the learning area content of the Australian Curriculum: Mathematics within the Number and algebra content strand</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1" kern="1200" dirty="0">
                <a:solidFill>
                  <a:schemeClr val="tx1"/>
                </a:solidFill>
                <a:latin typeface="+mn-lt"/>
                <a:ea typeface="+mn-ea"/>
                <a:cs typeface="+mn-cs"/>
              </a:rPr>
              <a:t>Reference: </a:t>
            </a:r>
            <a:r>
              <a:rPr lang="en-AU" sz="1200" i="1" kern="1200" dirty="0">
                <a:solidFill>
                  <a:schemeClr val="tx1"/>
                </a:solidFill>
                <a:latin typeface="+mn-lt"/>
                <a:ea typeface="+mn-ea"/>
                <a:cs typeface="+mn-cs"/>
              </a:rPr>
              <a:t>Australian Curriculum: Mathematics</a:t>
            </a:r>
            <a:r>
              <a:rPr lang="en-AU" sz="1200" kern="1200" dirty="0">
                <a:solidFill>
                  <a:schemeClr val="tx1"/>
                </a:solidFill>
                <a:latin typeface="+mn-lt"/>
                <a:ea typeface="+mn-ea"/>
                <a:cs typeface="+mn-cs"/>
              </a:rPr>
              <a:t>, ACARA, </a:t>
            </a:r>
            <a:r>
              <a:rPr lang="en-AU" dirty="0">
                <a:hlinkClick r:id="rId4"/>
              </a:rPr>
              <a:t>www.australiancurriculum.edu.au/f-10-curriculum/mathematics</a:t>
            </a:r>
            <a:r>
              <a:rPr lang="en-AU" dirty="0"/>
              <a:t>. (Select ‘Foundation Year – Year 4’ in ‘Year Levels’ tab; select ‘Number and algebra’ from ‘Strands’ tab.) </a:t>
            </a: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10</a:t>
            </a:fld>
            <a:endParaRPr lang="en-AU" dirty="0"/>
          </a:p>
        </p:txBody>
      </p:sp>
    </p:spTree>
    <p:extLst>
      <p:ext uri="{BB962C8B-B14F-4D97-AF65-F5344CB8AC3E}">
        <p14:creationId xmlns:p14="http://schemas.microsoft.com/office/powerpoint/2010/main" val="534019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above table summarises the progression of early fractional thinking across the </a:t>
                </a:r>
                <a:r>
                  <a:rPr lang="en-US" sz="1200" kern="1200" dirty="0">
                    <a:solidFill>
                      <a:schemeClr val="tx1"/>
                    </a:solidFill>
                    <a:latin typeface="+mn-lt"/>
                    <a:ea typeface="+mn-ea"/>
                    <a:cs typeface="+mn-cs"/>
                  </a:rPr>
                  <a:t>General capability </a:t>
                </a:r>
                <a:r>
                  <a:rPr lang="en-US" sz="1200" dirty="0"/>
                  <a:t>Learning continuum of Numeracy and the Australian Curriculum: Mathematics for Prep to Year 4.</a:t>
                </a:r>
                <a:endParaRPr lang="en-US" b="0" baseline="0" dirty="0"/>
              </a:p>
              <a:p>
                <a:r>
                  <a:rPr lang="en-US" b="0" baseline="0" dirty="0"/>
                  <a:t>N</a:t>
                </a:r>
                <a:r>
                  <a:rPr lang="en-AU" b="0" baseline="0" dirty="0"/>
                  <a:t>ote the progression in the complexity of the fractions students are working with: initially halves and quarters, then a range of </a:t>
                </a:r>
                <a:r>
                  <a:rPr lang="en-US" sz="1200" kern="1200" dirty="0">
                    <a:solidFill>
                      <a:schemeClr val="dk1"/>
                    </a:solidFill>
                    <a:effectLst/>
                    <a:latin typeface="+mn-lt"/>
                    <a:ea typeface="+mn-ea"/>
                    <a:cs typeface="+mn-cs"/>
                  </a:rPr>
                  <a:t>unit fractions including  </a:t>
                </a:r>
                <a14:m>
                  <m:oMath xmlns:m="http://schemas.openxmlformats.org/officeDocument/2006/math">
                    <m:f>
                      <m:fPr>
                        <m:ctrlPr>
                          <a:rPr lang="en-US" sz="1600" b="1" i="1" kern="1200" dirty="0" smtClean="0">
                            <a:solidFill>
                              <a:schemeClr val="dk1"/>
                            </a:solidFill>
                            <a:effectLst/>
                            <a:latin typeface="Cambria Math" panose="02040503050406030204" pitchFamily="18" charset="0"/>
                            <a:ea typeface="+mn-ea"/>
                            <a:cs typeface="+mn-cs"/>
                          </a:rPr>
                        </m:ctrlPr>
                      </m:fPr>
                      <m:num>
                        <m:r>
                          <a:rPr lang="en-US" sz="1600" b="1" i="1" kern="1200" dirty="0" smtClean="0">
                            <a:solidFill>
                              <a:schemeClr val="dk1"/>
                            </a:solidFill>
                            <a:effectLst/>
                            <a:latin typeface="Cambria Math" panose="02040503050406030204" pitchFamily="18" charset="0"/>
                            <a:ea typeface="+mn-ea"/>
                            <a:cs typeface="+mn-cs"/>
                          </a:rPr>
                          <m:t>𝟏</m:t>
                        </m:r>
                      </m:num>
                      <m:den>
                        <m:r>
                          <a:rPr lang="en-US" sz="1600" b="1" i="1" kern="1200" dirty="0" smtClean="0">
                            <a:solidFill>
                              <a:schemeClr val="dk1"/>
                            </a:solidFill>
                            <a:effectLst/>
                            <a:latin typeface="Cambria Math" panose="02040503050406030204" pitchFamily="18" charset="0"/>
                            <a:ea typeface="+mn-ea"/>
                            <a:cs typeface="+mn-cs"/>
                          </a:rPr>
                          <m:t>𝟐</m:t>
                        </m:r>
                      </m:den>
                    </m:f>
                    <m:r>
                      <a:rPr lang="en-US" sz="1600" b="1" i="1" kern="1200" dirty="0" smtClean="0">
                        <a:solidFill>
                          <a:schemeClr val="dk1"/>
                        </a:solidFill>
                        <a:effectLst/>
                        <a:latin typeface="Cambria Math" panose="02040503050406030204" pitchFamily="18" charset="0"/>
                        <a:ea typeface="+mn-ea"/>
                        <a:cs typeface="+mn-cs"/>
                      </a:rPr>
                      <m:t>,   </m:t>
                    </m:r>
                    <m:f>
                      <m:fPr>
                        <m:ctrlPr>
                          <a:rPr lang="en-US" sz="1600" b="1" i="1" kern="1200" smtClean="0">
                            <a:solidFill>
                              <a:schemeClr val="dk1"/>
                            </a:solidFill>
                            <a:effectLst/>
                            <a:latin typeface="Cambria Math" panose="02040503050406030204" pitchFamily="18" charset="0"/>
                            <a:ea typeface="+mn-ea"/>
                            <a:cs typeface="+mn-cs"/>
                          </a:rPr>
                        </m:ctrlPr>
                      </m:fPr>
                      <m:num>
                        <m:r>
                          <a:rPr lang="en-US" sz="1600" b="1" i="1" kern="1200" smtClean="0">
                            <a:solidFill>
                              <a:schemeClr val="dk1"/>
                            </a:solidFill>
                            <a:effectLst/>
                            <a:latin typeface="Cambria Math" panose="02040503050406030204" pitchFamily="18" charset="0"/>
                            <a:ea typeface="+mn-ea"/>
                            <a:cs typeface="+mn-cs"/>
                          </a:rPr>
                          <m:t>𝟏</m:t>
                        </m:r>
                      </m:num>
                      <m:den>
                        <m:r>
                          <a:rPr lang="en-US" sz="1600" b="1" i="1" kern="1200" smtClean="0">
                            <a:solidFill>
                              <a:schemeClr val="dk1"/>
                            </a:solidFill>
                            <a:effectLst/>
                            <a:latin typeface="Cambria Math" panose="02040503050406030204" pitchFamily="18" charset="0"/>
                            <a:ea typeface="+mn-ea"/>
                            <a:cs typeface="+mn-cs"/>
                          </a:rPr>
                          <m:t>𝟒</m:t>
                        </m:r>
                      </m:den>
                    </m:f>
                    <m:r>
                      <a:rPr lang="en-US" sz="1600" b="1" i="1" kern="1200" smtClean="0">
                        <a:solidFill>
                          <a:schemeClr val="dk1"/>
                        </a:solidFill>
                        <a:effectLst/>
                        <a:latin typeface="Cambria Math" panose="02040503050406030204" pitchFamily="18" charset="0"/>
                        <a:ea typeface="+mn-ea"/>
                        <a:cs typeface="+mn-cs"/>
                      </a:rPr>
                      <m:t>,  </m:t>
                    </m:r>
                    <m:f>
                      <m:fPr>
                        <m:ctrlPr>
                          <a:rPr lang="en-US" sz="1600" b="1" i="1" kern="1200" smtClean="0">
                            <a:solidFill>
                              <a:schemeClr val="dk1"/>
                            </a:solidFill>
                            <a:effectLst/>
                            <a:latin typeface="Cambria Math" panose="02040503050406030204" pitchFamily="18" charset="0"/>
                            <a:ea typeface="+mn-ea"/>
                            <a:cs typeface="+mn-cs"/>
                          </a:rPr>
                        </m:ctrlPr>
                      </m:fPr>
                      <m:num>
                        <m:r>
                          <a:rPr lang="en-US" sz="1600" b="1" i="1" kern="1200" smtClean="0">
                            <a:solidFill>
                              <a:schemeClr val="dk1"/>
                            </a:solidFill>
                            <a:effectLst/>
                            <a:latin typeface="Cambria Math" panose="02040503050406030204" pitchFamily="18" charset="0"/>
                            <a:ea typeface="+mn-ea"/>
                            <a:cs typeface="+mn-cs"/>
                          </a:rPr>
                          <m:t>𝟏</m:t>
                        </m:r>
                      </m:num>
                      <m:den>
                        <m:r>
                          <a:rPr lang="en-US" sz="1600" b="1" i="1" kern="1200" smtClean="0">
                            <a:solidFill>
                              <a:schemeClr val="dk1"/>
                            </a:solidFill>
                            <a:effectLst/>
                            <a:latin typeface="Cambria Math" panose="02040503050406030204" pitchFamily="18" charset="0"/>
                            <a:ea typeface="+mn-ea"/>
                            <a:cs typeface="+mn-cs"/>
                          </a:rPr>
                          <m:t>𝟑</m:t>
                        </m:r>
                      </m:den>
                    </m:f>
                    <m:r>
                      <a:rPr lang="en-US" sz="1600" b="1" i="1" kern="1200" smtClean="0">
                        <a:solidFill>
                          <a:schemeClr val="dk1"/>
                        </a:solidFill>
                        <a:effectLst/>
                        <a:latin typeface="Cambria Math" panose="02040503050406030204" pitchFamily="18" charset="0"/>
                        <a:ea typeface="+mn-ea"/>
                        <a:cs typeface="+mn-cs"/>
                      </a:rPr>
                      <m:t> ,  </m:t>
                    </m:r>
                    <m:f>
                      <m:fPr>
                        <m:ctrlPr>
                          <a:rPr lang="en-US" sz="1600" b="1" i="1" kern="1200" smtClean="0">
                            <a:solidFill>
                              <a:schemeClr val="dk1"/>
                            </a:solidFill>
                            <a:effectLst/>
                            <a:latin typeface="Cambria Math" panose="02040503050406030204" pitchFamily="18" charset="0"/>
                            <a:ea typeface="+mn-ea"/>
                            <a:cs typeface="+mn-cs"/>
                          </a:rPr>
                        </m:ctrlPr>
                      </m:fPr>
                      <m:num>
                        <m:r>
                          <a:rPr lang="en-US" sz="1600" b="1" i="1" kern="1200" smtClean="0">
                            <a:solidFill>
                              <a:schemeClr val="dk1"/>
                            </a:solidFill>
                            <a:effectLst/>
                            <a:latin typeface="Cambria Math" panose="02040503050406030204" pitchFamily="18" charset="0"/>
                            <a:ea typeface="+mn-ea"/>
                            <a:cs typeface="+mn-cs"/>
                          </a:rPr>
                          <m:t>𝟏</m:t>
                        </m:r>
                      </m:num>
                      <m:den>
                        <m:r>
                          <a:rPr lang="en-US" sz="1600" b="1" i="1" kern="1200" smtClean="0">
                            <a:solidFill>
                              <a:schemeClr val="dk1"/>
                            </a:solidFill>
                            <a:effectLst/>
                            <a:latin typeface="Cambria Math" panose="02040503050406030204" pitchFamily="18" charset="0"/>
                            <a:ea typeface="+mn-ea"/>
                            <a:cs typeface="+mn-cs"/>
                          </a:rPr>
                          <m:t>𝟓</m:t>
                        </m:r>
                      </m:den>
                    </m:f>
                  </m:oMath>
                </a14:m>
                <a:r>
                  <a:rPr lang="en-US" sz="1600" b="1" kern="1200" dirty="0">
                    <a:solidFill>
                      <a:schemeClr val="dk1"/>
                    </a:solidFill>
                    <a:effectLst/>
                    <a:latin typeface="+mn-lt"/>
                    <a:ea typeface="+mn-ea"/>
                    <a:cs typeface="+mn-cs"/>
                  </a:rPr>
                  <a:t>  </a:t>
                </a:r>
                <a:r>
                  <a:rPr lang="en-US" sz="1200" kern="1200" dirty="0">
                    <a:solidFill>
                      <a:schemeClr val="dk1"/>
                    </a:solidFill>
                    <a:effectLst/>
                    <a:latin typeface="+mn-lt"/>
                    <a:ea typeface="+mn-ea"/>
                    <a:cs typeface="+mn-cs"/>
                  </a:rPr>
                  <a:t>and their multiples, before</a:t>
                </a:r>
                <a:r>
                  <a:rPr lang="en-US" sz="1200" kern="1200" baseline="0" dirty="0">
                    <a:solidFill>
                      <a:schemeClr val="dk1"/>
                    </a:solidFill>
                    <a:effectLst/>
                    <a:latin typeface="+mn-lt"/>
                    <a:ea typeface="+mn-ea"/>
                    <a:cs typeface="+mn-cs"/>
                  </a:rPr>
                  <a:t> also including mixed numerals in Year 4.</a:t>
                </a:r>
                <a:endParaRPr lang="en-AU" b="0" baseline="0" dirty="0"/>
              </a:p>
              <a:p>
                <a:pPr marL="0" indent="0">
                  <a:buFont typeface="Arial" panose="020B0604020202020204" pitchFamily="34" charset="0"/>
                  <a:buNone/>
                </a:pPr>
                <a:r>
                  <a:rPr lang="en-US" b="0" baseline="0" dirty="0"/>
                  <a:t>T</a:t>
                </a:r>
                <a:r>
                  <a:rPr lang="en-AU" b="0" baseline="0" dirty="0"/>
                  <a:t>he representations used to show understanding also progress from using physical materials to a range of models and representations. Number lines are specifically mentioned in the Year 4 achievement standard and the Year 3 elaborations (not shown on-screen).</a:t>
                </a:r>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above table summarises the progression of early fractional thinking across the General capability Numeracy learning continuum and the Australian curriculum: Mathematics for Prep to Year 4.</a:t>
                </a:r>
                <a:endParaRPr lang="en-AU" sz="1200" dirty="0"/>
              </a:p>
              <a:p>
                <a:endParaRPr lang="en-US" b="0" baseline="0" dirty="0"/>
              </a:p>
              <a:p>
                <a:r>
                  <a:rPr lang="en-US" b="0" baseline="0" dirty="0"/>
                  <a:t>N</a:t>
                </a:r>
                <a:r>
                  <a:rPr lang="en-AU" b="0" baseline="0" dirty="0" err="1"/>
                  <a:t>ote</a:t>
                </a:r>
                <a:r>
                  <a:rPr lang="en-AU" b="0" baseline="0" dirty="0"/>
                  <a:t> the progression in the complexity of the fractions students are working with –initially  halves and quarters and moving to a range of </a:t>
                </a:r>
                <a:r>
                  <a:rPr lang="en-US" sz="1200" kern="1200" dirty="0">
                    <a:solidFill>
                      <a:schemeClr val="dk1"/>
                    </a:solidFill>
                    <a:effectLst/>
                    <a:latin typeface="+mn-lt"/>
                    <a:ea typeface="+mn-ea"/>
                    <a:cs typeface="+mn-cs"/>
                  </a:rPr>
                  <a:t>unit fractions including </a:t>
                </a:r>
                <a:r>
                  <a:rPr lang="en-US" sz="1600" b="1" i="0" kern="1200" dirty="0">
                    <a:solidFill>
                      <a:schemeClr val="dk1"/>
                    </a:solidFill>
                    <a:effectLst/>
                    <a:latin typeface="Cambria Math" panose="02040503050406030204" pitchFamily="18" charset="0"/>
                    <a:ea typeface="+mn-ea"/>
                    <a:cs typeface="+mn-cs"/>
                  </a:rPr>
                  <a:t>𝟏/𝟐,   </a:t>
                </a:r>
                <a:r>
                  <a:rPr lang="en-US" sz="1600" b="1" i="0" kern="1200">
                    <a:solidFill>
                      <a:schemeClr val="dk1"/>
                    </a:solidFill>
                    <a:effectLst/>
                    <a:latin typeface="Cambria Math" panose="02040503050406030204" pitchFamily="18" charset="0"/>
                    <a:ea typeface="+mn-ea"/>
                    <a:cs typeface="+mn-cs"/>
                  </a:rPr>
                  <a:t> 𝟏/𝟒,   𝟏/𝟑  ,   𝟏/𝟓</a:t>
                </a:r>
                <a:r>
                  <a:rPr lang="en-US" sz="1600" b="1" kern="1200" dirty="0">
                    <a:solidFill>
                      <a:schemeClr val="dk1"/>
                    </a:solidFill>
                    <a:effectLst/>
                    <a:latin typeface="+mn-lt"/>
                    <a:ea typeface="+mn-ea"/>
                    <a:cs typeface="+mn-cs"/>
                  </a:rPr>
                  <a:t>  </a:t>
                </a:r>
                <a:r>
                  <a:rPr lang="en-US" sz="1200" kern="1200" dirty="0">
                    <a:solidFill>
                      <a:schemeClr val="dk1"/>
                    </a:solidFill>
                    <a:effectLst/>
                    <a:latin typeface="+mn-lt"/>
                    <a:ea typeface="+mn-ea"/>
                    <a:cs typeface="+mn-cs"/>
                  </a:rPr>
                  <a:t>and their multiples and</a:t>
                </a:r>
                <a:r>
                  <a:rPr lang="en-US" sz="1200" kern="1200" baseline="0" dirty="0">
                    <a:solidFill>
                      <a:schemeClr val="dk1"/>
                    </a:solidFill>
                    <a:effectLst/>
                    <a:latin typeface="+mn-lt"/>
                    <a:ea typeface="+mn-ea"/>
                    <a:cs typeface="+mn-cs"/>
                  </a:rPr>
                  <a:t> moving to also include mixed numerals in Year 4.</a:t>
                </a:r>
                <a:endParaRPr lang="en-AU" sz="1200" kern="1200" dirty="0">
                  <a:solidFill>
                    <a:schemeClr val="dk1"/>
                  </a:solidFill>
                  <a:effectLst/>
                  <a:latin typeface="+mn-lt"/>
                  <a:ea typeface="+mn-ea"/>
                  <a:cs typeface="+mn-cs"/>
                </a:endParaRPr>
              </a:p>
              <a:p>
                <a:pPr marL="171450" indent="-171450">
                  <a:buFont typeface="Arial" panose="020B0604020202020204" pitchFamily="34" charset="0"/>
                  <a:buChar char="•"/>
                </a:pPr>
                <a:endParaRPr lang="en-AU" b="0" baseline="0" dirty="0"/>
              </a:p>
              <a:p>
                <a:pPr marL="0" indent="0">
                  <a:buFont typeface="Arial" panose="020B0604020202020204" pitchFamily="34" charset="0"/>
                  <a:buNone/>
                </a:pPr>
                <a:r>
                  <a:rPr lang="en-US" b="0" baseline="0" dirty="0"/>
                  <a:t>T</a:t>
                </a:r>
                <a:r>
                  <a:rPr lang="en-AU" b="0" baseline="0" dirty="0"/>
                  <a:t>he representations used to show understanding also progress from using physical materials to a range of models and representations with an emphasis on </a:t>
                </a:r>
                <a:r>
                  <a:rPr lang="en-AU" b="0" baseline="0" dirty="0" err="1"/>
                  <a:t>numberlines</a:t>
                </a:r>
                <a:r>
                  <a:rPr lang="en-AU" b="0" baseline="0" dirty="0"/>
                  <a:t> in year 4.</a:t>
                </a:r>
              </a:p>
            </p:txBody>
          </p:sp>
        </mc:Fallback>
      </mc:AlternateContent>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11</a:t>
            </a:fld>
            <a:endParaRPr lang="en-AU" dirty="0"/>
          </a:p>
        </p:txBody>
      </p:sp>
    </p:spTree>
    <p:extLst>
      <p:ext uri="{BB962C8B-B14F-4D97-AF65-F5344CB8AC3E}">
        <p14:creationId xmlns:p14="http://schemas.microsoft.com/office/powerpoint/2010/main" val="4280150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NAPLAN results have consistently identified fractional thinking as an area where Queensland students experience difficulty.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Jennifer Way describes </a:t>
            </a:r>
            <a:r>
              <a:rPr lang="en-AU" dirty="0"/>
              <a:t>the challenge of fractional thinking as arising from difficulties in t</a:t>
            </a:r>
            <a:r>
              <a:rPr lang="en-AU" sz="1200" kern="0" dirty="0"/>
              <a:t>ransitioning from whole-number thinking.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Students’ early </a:t>
            </a:r>
            <a:r>
              <a:rPr lang="en-US" sz="1200" b="1" i="0" dirty="0"/>
              <a:t>number sense </a:t>
            </a:r>
            <a:r>
              <a:rPr lang="en-US" sz="1200" dirty="0"/>
              <a:t>experiences involve positive integers, and the transition from whole-number thinking to fractional thinking can be quite challenging.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a:solidFill>
                  <a:schemeClr val="tx1"/>
                </a:solidFill>
                <a:effectLst/>
                <a:latin typeface="+mn-lt"/>
                <a:ea typeface="+mn-ea"/>
                <a:cs typeface="+mn-cs"/>
              </a:rPr>
              <a:t>Reference:</a:t>
            </a:r>
            <a:r>
              <a:rPr lang="en-US" sz="1200" b="0" i="0" kern="1200" dirty="0">
                <a:solidFill>
                  <a:schemeClr val="tx1"/>
                </a:solidFill>
                <a:effectLst/>
                <a:latin typeface="+mn-lt"/>
                <a:ea typeface="+mn-ea"/>
                <a:cs typeface="+mn-cs"/>
              </a:rPr>
              <a:t> </a:t>
            </a:r>
            <a:r>
              <a:rPr lang="en-US" dirty="0"/>
              <a:t>Way, J n.d. ‘Fractions’, </a:t>
            </a:r>
            <a:r>
              <a:rPr lang="en-US" i="1" dirty="0"/>
              <a:t>Top Drawer Teachers: Resources for teachers of mathematics</a:t>
            </a:r>
            <a:r>
              <a:rPr lang="en-US" dirty="0"/>
              <a:t>, Australian Association of Mathematics Teachers, https://topdrawer.aamt.edu.au/Fractions.</a:t>
            </a:r>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12</a:t>
            </a:fld>
            <a:endParaRPr lang="en-AU" dirty="0"/>
          </a:p>
        </p:txBody>
      </p:sp>
    </p:spTree>
    <p:extLst>
      <p:ext uri="{BB962C8B-B14F-4D97-AF65-F5344CB8AC3E}">
        <p14:creationId xmlns:p14="http://schemas.microsoft.com/office/powerpoint/2010/main" val="1614044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30000"/>
              </a:spcBef>
              <a:defRPr/>
            </a:pPr>
            <a:r>
              <a:rPr lang="en-US" sz="1200" dirty="0"/>
              <a:t>Students may find it challenging to:</a:t>
            </a:r>
          </a:p>
          <a:p>
            <a:pPr marL="171450" indent="-171450">
              <a:spcBef>
                <a:spcPct val="30000"/>
              </a:spcBef>
              <a:buFont typeface="Arial" panose="020B0604020202020204" pitchFamily="34" charset="0"/>
              <a:buChar char="•"/>
              <a:defRPr/>
            </a:pPr>
            <a:r>
              <a:rPr lang="en-US" sz="1200" dirty="0"/>
              <a:t>comprehend that there are additional numbers between 0 and 1 that are known as fractions</a:t>
            </a:r>
          </a:p>
          <a:p>
            <a:pPr marL="171450" indent="-171450">
              <a:spcBef>
                <a:spcPct val="30000"/>
              </a:spcBef>
              <a:buFont typeface="Arial" panose="020B0604020202020204" pitchFamily="34" charset="0"/>
              <a:buChar char="•"/>
              <a:defRPr/>
            </a:pPr>
            <a:r>
              <a:rPr lang="en-US" sz="1200" dirty="0"/>
              <a:t>extend early fractional understanding beyond 1, to include improper fractions and mixed numerals. </a:t>
            </a:r>
          </a:p>
          <a:p>
            <a:pPr>
              <a:spcBef>
                <a:spcPct val="30000"/>
              </a:spcBef>
              <a:defRPr/>
            </a:pPr>
            <a:r>
              <a:rPr lang="en-US" sz="1200" dirty="0"/>
              <a:t>We can address these challenges through carefully sequenced teaching and learning activities to develop a deep conceptual understanding of fractions or </a:t>
            </a:r>
            <a:r>
              <a:rPr lang="en-US" sz="1200" b="1" i="0" dirty="0"/>
              <a:t>fraction sense</a:t>
            </a:r>
            <a:r>
              <a:rPr lang="en-US" sz="1200" dirty="0"/>
              <a:t>.</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a:solidFill>
                  <a:schemeClr val="tx1"/>
                </a:solidFill>
                <a:effectLst/>
                <a:latin typeface="+mn-lt"/>
                <a:ea typeface="+mn-ea"/>
                <a:cs typeface="+mn-cs"/>
              </a:rPr>
              <a:t>Reference:</a:t>
            </a:r>
            <a:r>
              <a:rPr lang="en-US" sz="1200" b="0" i="0" kern="1200" dirty="0">
                <a:solidFill>
                  <a:schemeClr val="tx1"/>
                </a:solidFill>
                <a:effectLst/>
                <a:latin typeface="+mn-lt"/>
                <a:ea typeface="+mn-ea"/>
                <a:cs typeface="+mn-cs"/>
              </a:rPr>
              <a:t> </a:t>
            </a:r>
            <a:r>
              <a:rPr lang="en-US" dirty="0"/>
              <a:t>Way, J n.d. ‘Fractions’, </a:t>
            </a:r>
            <a:r>
              <a:rPr lang="en-US" i="1" dirty="0"/>
              <a:t>Top Drawer Teachers: Resources for teachers of mathematics</a:t>
            </a:r>
            <a:r>
              <a:rPr lang="en-US" dirty="0"/>
              <a:t>, Australian Association of Mathematics Teachers, https://topdrawer.aamt.edu.au/Fractions.</a:t>
            </a:r>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13</a:t>
            </a:fld>
            <a:endParaRPr lang="en-AU" dirty="0"/>
          </a:p>
        </p:txBody>
      </p:sp>
    </p:spTree>
    <p:extLst>
      <p:ext uri="{BB962C8B-B14F-4D97-AF65-F5344CB8AC3E}">
        <p14:creationId xmlns:p14="http://schemas.microsoft.com/office/powerpoint/2010/main" val="163165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addressing the challenge of fractional thinking, as in all other areas of mathematics, ‘[e]ffective teaching … </a:t>
            </a:r>
            <a:r>
              <a:rPr lang="en-US" kern="1200" dirty="0">
                <a:solidFill>
                  <a:schemeClr val="tx1"/>
                </a:solidFill>
              </a:rPr>
              <a:t>engages students </a:t>
            </a:r>
            <a:r>
              <a:rPr lang="en-US" b="1" kern="1200" dirty="0"/>
              <a:t>in making connections among mathematical representations</a:t>
            </a:r>
            <a:r>
              <a:rPr lang="en-US" b="1" kern="1200" dirty="0">
                <a:solidFill>
                  <a:schemeClr val="accent4"/>
                </a:solidFill>
              </a:rPr>
              <a:t> </a:t>
            </a:r>
            <a:r>
              <a:rPr lang="en-US" kern="1200" dirty="0">
                <a:solidFill>
                  <a:schemeClr val="tx1"/>
                </a:solidFill>
              </a:rPr>
              <a:t>to deepen understanding of mathematics concepts and procedures and as tools for problem solving’. </a:t>
            </a:r>
            <a:br>
              <a:rPr lang="en-US" kern="1200" dirty="0">
                <a:solidFill>
                  <a:schemeClr val="tx1"/>
                </a:solidFill>
              </a:rPr>
            </a:br>
            <a:r>
              <a:rPr lang="en-US" kern="1200" dirty="0">
                <a:solidFill>
                  <a:schemeClr val="tx1"/>
                </a:solidFill>
              </a:rPr>
              <a:t>(NCTM 2014, p. 24) </a:t>
            </a:r>
            <a:endParaRPr kumimoji="0" lang="en-AU" sz="1200" b="0" i="0" u="none" strike="noStrike" kern="1200" cap="none" spc="0" normalizeH="0" baseline="0" noProof="0" dirty="0">
              <a:ln>
                <a:noFill/>
              </a:ln>
              <a:solidFill>
                <a:srgbClr val="797979"/>
              </a:solidFill>
              <a:effectLst/>
              <a:uLnTx/>
              <a:uFillTx/>
              <a:ea typeface="+mn-ea"/>
              <a:cs typeface="+mn-cs"/>
            </a:endParaRPr>
          </a:p>
          <a:p>
            <a:endParaRPr kumimoji="0" lang="en-AU" sz="1200" b="0" i="0" u="none" strike="noStrike" kern="1200" cap="none" spc="0" normalizeH="0" baseline="0" noProof="0" dirty="0">
              <a:ln>
                <a:noFill/>
              </a:ln>
              <a:solidFill>
                <a:srgbClr val="797979"/>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1" kern="1200" dirty="0">
                <a:solidFill>
                  <a:schemeClr val="tx1"/>
                </a:solidFill>
                <a:effectLst/>
                <a:latin typeface="+mn-lt"/>
                <a:ea typeface="+mn-ea"/>
                <a:cs typeface="+mn-cs"/>
              </a:rPr>
              <a:t>Reference:</a:t>
            </a:r>
            <a:r>
              <a:rPr lang="en-AU" sz="1200" b="0" kern="1200" dirty="0">
                <a:solidFill>
                  <a:schemeClr val="tx1"/>
                </a:solidFill>
                <a:effectLst/>
                <a:latin typeface="+mn-lt"/>
                <a:ea typeface="+mn-ea"/>
                <a:cs typeface="+mn-cs"/>
              </a:rPr>
              <a:t> </a:t>
            </a:r>
            <a:r>
              <a:rPr kumimoji="0" lang="en-AU" sz="1200" b="0" i="0" u="none" strike="noStrike" kern="1200" cap="none" spc="0" normalizeH="0" baseline="0" noProof="0" dirty="0">
                <a:ln>
                  <a:noFill/>
                </a:ln>
                <a:effectLst/>
                <a:uLnTx/>
                <a:uFillTx/>
                <a:latin typeface="Arial" charset="0"/>
                <a:ea typeface="+mn-ea"/>
                <a:cs typeface="+mn-cs"/>
              </a:rPr>
              <a:t>National Council of Teachers of Mathematics 2014</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14</a:t>
            </a:fld>
            <a:endParaRPr lang="en-AU" dirty="0"/>
          </a:p>
        </p:txBody>
      </p:sp>
    </p:spTree>
    <p:extLst>
      <p:ext uri="{BB962C8B-B14F-4D97-AF65-F5344CB8AC3E}">
        <p14:creationId xmlns:p14="http://schemas.microsoft.com/office/powerpoint/2010/main" val="3452198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baseline="0" dirty="0"/>
              <a:t>The </a:t>
            </a:r>
            <a:r>
              <a:rPr kumimoji="0" lang="en-AU" sz="1200" b="0" i="0" u="none" strike="noStrike" kern="1200" cap="none" spc="0" normalizeH="0" baseline="0" noProof="0" dirty="0">
                <a:ln>
                  <a:noFill/>
                </a:ln>
                <a:effectLst/>
                <a:uLnTx/>
                <a:uFillTx/>
                <a:ea typeface="+mn-ea"/>
                <a:cs typeface="+mn-cs"/>
              </a:rPr>
              <a:t>National Council of Teachers of Mathematics outlines the five types of mathematical representations students should be exposed to and encouraged to use.</a:t>
            </a:r>
          </a:p>
          <a:p>
            <a:pPr marL="0" marR="0" lvl="0" indent="0" algn="l" defTabSz="914400" rtl="0" eaLnBrk="0" fontAlgn="base" latinLnBrk="0" hangingPunct="0">
              <a:lnSpc>
                <a:spcPct val="100000"/>
              </a:lnSpc>
              <a:spcBef>
                <a:spcPts val="0"/>
              </a:spcBef>
              <a:spcAft>
                <a:spcPct val="0"/>
              </a:spcAft>
              <a:buClrTx/>
              <a:buSzTx/>
              <a:buFontTx/>
              <a:buNone/>
              <a:tabLst/>
              <a:defRPr/>
            </a:pPr>
            <a:r>
              <a:rPr lang="en-US" sz="1200" dirty="0"/>
              <a:t>Students develop a deep understanding when they represent their thinking using physical materials, visuals and symbols, while using appropriate language in a suitable context.</a:t>
            </a:r>
            <a:endParaRPr lang="en-AU" sz="1200" dirty="0"/>
          </a:p>
          <a:p>
            <a:pPr>
              <a:spcBef>
                <a:spcPts val="0"/>
              </a:spcBef>
            </a:pPr>
            <a:endParaRPr lang="en-AU" baseline="0" dirty="0"/>
          </a:p>
          <a:p>
            <a:pPr marL="0" marR="0" lvl="0" indent="0" algn="l" defTabSz="914400" rtl="0" eaLnBrk="0" fontAlgn="base" latinLnBrk="0" hangingPunct="0">
              <a:lnSpc>
                <a:spcPct val="100000"/>
              </a:lnSpc>
              <a:spcBef>
                <a:spcPts val="0"/>
              </a:spcBef>
              <a:spcAft>
                <a:spcPct val="0"/>
              </a:spcAft>
              <a:buClrTx/>
              <a:buSzTx/>
              <a:buFontTx/>
              <a:buNone/>
              <a:tabLst/>
              <a:defRPr/>
            </a:pPr>
            <a:r>
              <a:rPr lang="en-AU" sz="1200" b="1" kern="1200" dirty="0">
                <a:solidFill>
                  <a:schemeClr val="tx1"/>
                </a:solidFill>
              </a:rPr>
              <a:t>Reference:</a:t>
            </a:r>
            <a:r>
              <a:rPr lang="en-AU" sz="1200" kern="1200" dirty="0">
                <a:solidFill>
                  <a:schemeClr val="tx1"/>
                </a:solidFill>
              </a:rPr>
              <a:t> National Council of Teachers of Mathematics 2014, </a:t>
            </a:r>
            <a:r>
              <a:rPr lang="en-US" sz="1200" i="1" kern="1200" dirty="0">
                <a:solidFill>
                  <a:schemeClr val="tx1"/>
                </a:solidFill>
              </a:rPr>
              <a:t>Principles to Actions: Ensuring mathematical success for all</a:t>
            </a:r>
            <a:r>
              <a:rPr lang="en-US" sz="1200" kern="1200" dirty="0">
                <a:solidFill>
                  <a:schemeClr val="tx1"/>
                </a:solidFill>
              </a:rPr>
              <a:t>, </a:t>
            </a:r>
            <a:r>
              <a:rPr lang="en-AU" sz="1200" kern="1200" dirty="0">
                <a:solidFill>
                  <a:schemeClr val="tx1"/>
                </a:solidFill>
              </a:rPr>
              <a:t>National Council of Teachers of Mathematics,</a:t>
            </a:r>
            <a:r>
              <a:rPr lang="en-US" sz="1200" kern="1200" dirty="0">
                <a:solidFill>
                  <a:schemeClr val="tx1"/>
                </a:solidFill>
              </a:rPr>
              <a:t> Reston, VA, p. 25.</a:t>
            </a:r>
            <a:endParaRPr lang="en-AU" baseline="0"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15</a:t>
            </a:fld>
            <a:endParaRPr lang="en-AU" dirty="0"/>
          </a:p>
        </p:txBody>
      </p:sp>
    </p:spTree>
    <p:extLst>
      <p:ext uri="{BB962C8B-B14F-4D97-AF65-F5344CB8AC3E}">
        <p14:creationId xmlns:p14="http://schemas.microsoft.com/office/powerpoint/2010/main" val="3359538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AU" baseline="0" dirty="0"/>
              <a:t>Let’s consider examples of each of these fractional representations in turn:</a:t>
            </a:r>
          </a:p>
          <a:p>
            <a:pPr marL="171450" indent="-171450">
              <a:spcBef>
                <a:spcPts val="0"/>
              </a:spcBef>
              <a:buFont typeface="Arial" panose="020B0604020202020204" pitchFamily="34" charset="0"/>
              <a:buChar char="•"/>
            </a:pPr>
            <a:r>
              <a:rPr lang="en-AU" baseline="0" dirty="0"/>
              <a:t>Physical = tangible objects</a:t>
            </a:r>
          </a:p>
          <a:p>
            <a:pPr marL="171450" indent="-171450">
              <a:spcBef>
                <a:spcPts val="0"/>
              </a:spcBef>
              <a:buFont typeface="Arial" panose="020B0604020202020204" pitchFamily="34" charset="0"/>
              <a:buChar char="•"/>
            </a:pPr>
            <a:r>
              <a:rPr lang="en-AU" baseline="0" dirty="0"/>
              <a:t>Visual = pictures, sketches, can be based on physical representations</a:t>
            </a:r>
          </a:p>
          <a:p>
            <a:pPr marL="171450" indent="-171450">
              <a:spcBef>
                <a:spcPts val="0"/>
              </a:spcBef>
              <a:buFont typeface="Arial" panose="020B0604020202020204" pitchFamily="34" charset="0"/>
              <a:buChar char="•"/>
            </a:pPr>
            <a:r>
              <a:rPr lang="en-AU" baseline="0" dirty="0"/>
              <a:t>Symbolic = abstract form of maths — includes numerals and operation signs</a:t>
            </a:r>
          </a:p>
          <a:p>
            <a:pPr marL="171450" indent="-171450">
              <a:spcBef>
                <a:spcPts val="0"/>
              </a:spcBef>
              <a:buFont typeface="Arial" panose="020B0604020202020204" pitchFamily="34" charset="0"/>
              <a:buChar char="•"/>
            </a:pPr>
            <a:r>
              <a:rPr lang="en-AU" baseline="0" dirty="0"/>
              <a:t>Language = used to talk about all representation types</a:t>
            </a:r>
          </a:p>
          <a:p>
            <a:pPr marL="171450" indent="-171450">
              <a:spcBef>
                <a:spcPts val="0"/>
              </a:spcBef>
              <a:buFont typeface="Arial" panose="020B0604020202020204" pitchFamily="34" charset="0"/>
              <a:buChar char="•"/>
            </a:pPr>
            <a:r>
              <a:rPr lang="en-AU" baseline="0" dirty="0"/>
              <a:t>Contextual = realistic scenario in which the maths is situated and where students can see how the mathematics describes what is happening.</a:t>
            </a:r>
          </a:p>
          <a:p>
            <a:pPr marL="171450" indent="-171450">
              <a:spcBef>
                <a:spcPts val="0"/>
              </a:spcBef>
              <a:buFont typeface="Arial" panose="020B0604020202020204" pitchFamily="34" charset="0"/>
              <a:buChar char="•"/>
            </a:pPr>
            <a:endParaRPr lang="en-AU" baseline="0" dirty="0"/>
          </a:p>
          <a:p>
            <a:pPr marL="0" indent="0">
              <a:spcBef>
                <a:spcPts val="0"/>
              </a:spcBef>
              <a:buFont typeface="Arial" panose="020B0604020202020204" pitchFamily="34" charset="0"/>
              <a:buNone/>
            </a:pPr>
            <a:r>
              <a:rPr lang="en-AU" baseline="0" dirty="0"/>
              <a:t>Representations provide a way for students to access what are often abstract ideas in mathematics. As educators, we need to explicitly plan for and provide opportunities for students to engage in making connections within and between mathematical representations.</a:t>
            </a:r>
            <a:endParaRPr lang="en-US" dirty="0"/>
          </a:p>
          <a:p>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16</a:t>
            </a:fld>
            <a:endParaRPr lang="en-AU" dirty="0"/>
          </a:p>
        </p:txBody>
      </p:sp>
    </p:spTree>
    <p:extLst>
      <p:ext uri="{BB962C8B-B14F-4D97-AF65-F5344CB8AC3E}">
        <p14:creationId xmlns:p14="http://schemas.microsoft.com/office/powerpoint/2010/main" val="3820673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look at some of these mathematical representations in detail:</a:t>
            </a:r>
          </a:p>
          <a:p>
            <a:pPr marL="171450" lvl="0" indent="-171450">
              <a:buFont typeface="Arial" panose="020B0604020202020204" pitchFamily="34" charset="0"/>
              <a:buChar char="•"/>
            </a:pPr>
            <a:r>
              <a:rPr lang="en-AU" b="1" dirty="0"/>
              <a:t>open</a:t>
            </a:r>
            <a:r>
              <a:rPr lang="en-AU" dirty="0"/>
              <a:t> and/or </a:t>
            </a:r>
            <a:r>
              <a:rPr lang="en-AU" b="1" dirty="0"/>
              <a:t>print</a:t>
            </a:r>
            <a:r>
              <a:rPr lang="en-AU" dirty="0"/>
              <a:t> the A3 </a:t>
            </a:r>
            <a:r>
              <a:rPr lang="en-AU" b="0" dirty="0"/>
              <a:t>table</a:t>
            </a:r>
            <a:r>
              <a:rPr lang="en-AU" dirty="0"/>
              <a:t> </a:t>
            </a:r>
            <a:r>
              <a:rPr lang="en-AU" i="1" dirty="0"/>
              <a:t>Mathematical representations for </a:t>
            </a:r>
            <a:r>
              <a:rPr lang="en-AU" i="1"/>
              <a:t>fractional thinking</a:t>
            </a:r>
            <a:r>
              <a:rPr lang="en-AU">
                <a:highlight>
                  <a:srgbClr val="FFFF66"/>
                </a:highlight>
              </a:rPr>
              <a:t> </a:t>
            </a:r>
            <a:endParaRPr lang="en-AU" dirty="0">
              <a:highlight>
                <a:srgbClr val="FFFF66"/>
              </a:highlight>
            </a:endParaRPr>
          </a:p>
          <a:p>
            <a:pPr marL="171450" lvl="0" indent="-171450">
              <a:buFont typeface="Arial" panose="020B0604020202020204" pitchFamily="34" charset="0"/>
              <a:buChar char="•"/>
            </a:pPr>
            <a:r>
              <a:rPr lang="en-AU" dirty="0"/>
              <a:t>consider the different types of mathematical representations in the table and </a:t>
            </a:r>
            <a:r>
              <a:rPr lang="en-AU" b="1" dirty="0"/>
              <a:t>record current examples</a:t>
            </a:r>
            <a:r>
              <a:rPr lang="en-AU" dirty="0"/>
              <a:t> of fractional representations from your context.</a:t>
            </a:r>
          </a:p>
          <a:p>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17</a:t>
            </a:fld>
            <a:endParaRPr lang="en-AU" dirty="0"/>
          </a:p>
        </p:txBody>
      </p:sp>
    </p:spTree>
    <p:extLst>
      <p:ext uri="{BB962C8B-B14F-4D97-AF65-F5344CB8AC3E}">
        <p14:creationId xmlns:p14="http://schemas.microsoft.com/office/powerpoint/2010/main" val="375562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r>
              <a:rPr lang="en-AU" dirty="0"/>
              <a:t>As you work through the rest of the information in this unit, use this resource to</a:t>
            </a:r>
            <a:r>
              <a:rPr lang="en-US" dirty="0"/>
              <a:t>:</a:t>
            </a:r>
            <a:endParaRPr lang="en-AU" dirty="0"/>
          </a:p>
          <a:p>
            <a:pPr marL="171450" lvl="0" indent="-171450">
              <a:buFont typeface="Arial" panose="020B0604020202020204" pitchFamily="34" charset="0"/>
              <a:buChar char="•"/>
            </a:pPr>
            <a:r>
              <a:rPr lang="en-AU" b="1" dirty="0"/>
              <a:t>add additional examples </a:t>
            </a:r>
          </a:p>
          <a:p>
            <a:pPr marL="171450" lvl="0" indent="-171450">
              <a:buFont typeface="Arial" panose="020B0604020202020204" pitchFamily="34" charset="0"/>
              <a:buChar char="•"/>
            </a:pPr>
            <a:r>
              <a:rPr lang="en-AU" b="1" dirty="0"/>
              <a:t>record key considerations</a:t>
            </a:r>
            <a:r>
              <a:rPr lang="en-AU" dirty="0"/>
              <a:t> when using the various representations.</a:t>
            </a:r>
          </a:p>
          <a:p>
            <a:endParaRPr lang="en-US" dirty="0"/>
          </a:p>
          <a:p>
            <a:r>
              <a:rPr lang="en-US" dirty="0"/>
              <a:t>Continue adding to this resource as you work through the remaining two units in this course.</a:t>
            </a:r>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18</a:t>
            </a:fld>
            <a:endParaRPr lang="en-AU" dirty="0"/>
          </a:p>
        </p:txBody>
      </p:sp>
    </p:spTree>
    <p:extLst>
      <p:ext uri="{BB962C8B-B14F-4D97-AF65-F5344CB8AC3E}">
        <p14:creationId xmlns:p14="http://schemas.microsoft.com/office/powerpoint/2010/main" val="3335731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 you work through each type, consider how you could provide a </a:t>
            </a:r>
            <a:r>
              <a:rPr lang="en-US" b="1" dirty="0">
                <a:solidFill>
                  <a:schemeClr val="tx1"/>
                </a:solidFill>
              </a:rPr>
              <a:t>context</a:t>
            </a:r>
            <a:r>
              <a:rPr lang="en-US" dirty="0"/>
              <a:t> that would make learning more meaningful for your students.</a:t>
            </a:r>
          </a:p>
          <a:p>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19</a:t>
            </a:fld>
            <a:endParaRPr lang="en-AU" dirty="0"/>
          </a:p>
        </p:txBody>
      </p:sp>
    </p:spTree>
    <p:extLst>
      <p:ext uri="{BB962C8B-B14F-4D97-AF65-F5344CB8AC3E}">
        <p14:creationId xmlns:p14="http://schemas.microsoft.com/office/powerpoint/2010/main" val="3456677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Fractions can be thought of in different ways. Fractions can represent five different but interrelated fraction constructs — fractions as a part-whole, fractions as a measure, fractions as division, fractions as an operator and fractions as a ratio.</a:t>
            </a:r>
          </a:p>
          <a:p>
            <a:pPr lvl="0"/>
            <a:endParaRPr lang="en-US" dirty="0"/>
          </a:p>
          <a:p>
            <a:pPr lvl="0"/>
            <a:r>
              <a:rPr lang="en-US" b="1" dirty="0"/>
              <a:t>Source:</a:t>
            </a:r>
            <a:r>
              <a:rPr lang="en-US" dirty="0"/>
              <a:t> Adapted from Way, J n.d. ‘Big ideas’, </a:t>
            </a:r>
            <a:r>
              <a:rPr lang="en-US" i="1" dirty="0"/>
              <a:t>Top Drawer Teachers: Resources for teachers of mathematics</a:t>
            </a:r>
            <a:r>
              <a:rPr lang="en-US" dirty="0"/>
              <a:t>, Australian Association of Mathematics Teachers, https://topdrawer.aamt.edu.au/Fractions/Big-ideas.</a:t>
            </a:r>
          </a:p>
          <a:p>
            <a:pPr lvl="0"/>
            <a:endParaRPr lang="en-US" dirty="0"/>
          </a:p>
          <a:p>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pPr lvl="0"/>
            <a:fld id="{7DC8D554-20BD-45E3-8F8F-C854CD9EEC52}" type="slidenum">
              <a:rPr lang="en-AU" noProof="0" smtClean="0"/>
              <a:pPr lvl="0"/>
              <a:t>2</a:t>
            </a:fld>
            <a:endParaRPr lang="en-AU" noProof="0" dirty="0"/>
          </a:p>
        </p:txBody>
      </p:sp>
      <p:sp>
        <p:nvSpPr>
          <p:cNvPr id="7" name="Slide Image Placeholder 6">
            <a:extLst>
              <a:ext uri="{FF2B5EF4-FFF2-40B4-BE49-F238E27FC236}">
                <a16:creationId xmlns:a16="http://schemas.microsoft.com/office/drawing/2014/main" id="{89A99672-5E77-48E6-837E-E2A81DEC180D}"/>
              </a:ext>
            </a:extLst>
          </p:cNvPr>
          <p:cNvSpPr>
            <a:spLocks noGrp="1" noRot="1" noChangeAspect="1"/>
          </p:cNvSpPr>
          <p:nvPr>
            <p:ph type="sldImg"/>
          </p:nvPr>
        </p:nvSpPr>
        <p:spPr/>
      </p:sp>
    </p:spTree>
    <p:extLst>
      <p:ext uri="{BB962C8B-B14F-4D97-AF65-F5344CB8AC3E}">
        <p14:creationId xmlns:p14="http://schemas.microsoft.com/office/powerpoint/2010/main" val="3620780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t>We will begin by examining physical representations. These fall into two major categories:</a:t>
            </a:r>
          </a:p>
          <a:p>
            <a:pPr marL="171450" indent="-171450">
              <a:buFont typeface="Arial" panose="020B0604020202020204" pitchFamily="34" charset="0"/>
              <a:buChar char="•"/>
            </a:pPr>
            <a:r>
              <a:rPr lang="en-AU" b="1" dirty="0"/>
              <a:t>objects</a:t>
            </a:r>
            <a:r>
              <a:rPr lang="en-AU" dirty="0"/>
              <a:t> — continuous wholes that can be partitioned by measurement. Objects can be partitioned by considering </a:t>
            </a:r>
            <a:r>
              <a:rPr lang="en-AU" b="1" dirty="0"/>
              <a:t>area</a:t>
            </a:r>
            <a:r>
              <a:rPr lang="en-AU" b="0" dirty="0"/>
              <a:t>,</a:t>
            </a:r>
            <a:r>
              <a:rPr lang="en-AU" dirty="0"/>
              <a:t> such as in paper shapes; </a:t>
            </a:r>
            <a:r>
              <a:rPr lang="en-AU" b="1" dirty="0"/>
              <a:t>linear </a:t>
            </a:r>
            <a:r>
              <a:rPr lang="en-AU" b="0" dirty="0"/>
              <a:t>measurement</a:t>
            </a:r>
            <a:r>
              <a:rPr lang="en-AU" b="1" dirty="0"/>
              <a:t> </a:t>
            </a:r>
            <a:r>
              <a:rPr lang="en-AU" dirty="0"/>
              <a:t>to partition things such as string and number lines; or </a:t>
            </a:r>
            <a:r>
              <a:rPr lang="en-AU" b="1" dirty="0"/>
              <a:t>volume</a:t>
            </a:r>
            <a:r>
              <a:rPr lang="en-AU" b="0" dirty="0"/>
              <a:t>,</a:t>
            </a:r>
            <a:r>
              <a:rPr lang="en-AU" dirty="0"/>
              <a:t> which would be used to partition objects such as playdough, fruit and even liquids</a:t>
            </a:r>
          </a:p>
          <a:p>
            <a:pPr marL="171450" indent="-171450">
              <a:buFont typeface="Arial" panose="020B0604020202020204" pitchFamily="34" charset="0"/>
              <a:buChar char="•"/>
            </a:pPr>
            <a:r>
              <a:rPr lang="en-US" b="1" dirty="0"/>
              <a:t>s</a:t>
            </a:r>
            <a:r>
              <a:rPr lang="en-AU" b="1" dirty="0"/>
              <a:t>ets</a:t>
            </a:r>
            <a:r>
              <a:rPr lang="en-AU" dirty="0"/>
              <a:t> or collections — a number of individual objects that collectively form a whole, e.g. a bag of buttons, a group of blocks, a collection of toys.</a:t>
            </a:r>
          </a:p>
          <a:p>
            <a:pPr marL="457200" indent="-457200">
              <a:buFont typeface="Arial" panose="020B0604020202020204" pitchFamily="34" charset="0"/>
              <a:buChar char="•"/>
            </a:pPr>
            <a:endParaRPr lang="en-AU"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1" kern="1200" dirty="0">
                <a:solidFill>
                  <a:schemeClr val="tx1"/>
                </a:solidFill>
                <a:effectLst/>
                <a:latin typeface="+mn-lt"/>
                <a:ea typeface="+mn-ea"/>
                <a:cs typeface="+mn-cs"/>
              </a:rPr>
              <a:t>Reference: </a:t>
            </a:r>
            <a:r>
              <a:rPr lang="en-US" sz="1200" kern="1200" dirty="0">
                <a:solidFill>
                  <a:schemeClr val="tx1"/>
                </a:solidFill>
                <a:effectLst/>
                <a:latin typeface="+mn-lt"/>
                <a:ea typeface="+mn-ea"/>
                <a:cs typeface="+mn-cs"/>
              </a:rPr>
              <a:t>Western Australia Department of Education 2013, </a:t>
            </a:r>
            <a:r>
              <a:rPr lang="en-US" sz="1200" i="1" kern="1200" dirty="0">
                <a:solidFill>
                  <a:schemeClr val="tx1"/>
                </a:solidFill>
                <a:effectLst/>
                <a:latin typeface="+mn-lt"/>
                <a:ea typeface="+mn-ea"/>
                <a:cs typeface="+mn-cs"/>
              </a:rPr>
              <a:t>First Steps in Mathematics: Number — Book 1</a:t>
            </a:r>
            <a:r>
              <a:rPr lang="en-US" sz="1200" kern="1200" dirty="0">
                <a:solidFill>
                  <a:schemeClr val="tx1"/>
                </a:solidFill>
                <a:effectLst/>
                <a:latin typeface="+mn-lt"/>
                <a:ea typeface="+mn-ea"/>
                <a:cs typeface="+mn-cs"/>
              </a:rPr>
              <a:t>, http://det.wa.edu.au/stepsresources/detcms/education/stepsresources/first-steps-mathematics/number--book-1.en?cat-id=13603739.</a:t>
            </a:r>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20</a:t>
            </a:fld>
            <a:endParaRPr lang="en-AU" dirty="0"/>
          </a:p>
        </p:txBody>
      </p:sp>
    </p:spTree>
    <p:extLst>
      <p:ext uri="{BB962C8B-B14F-4D97-AF65-F5344CB8AC3E}">
        <p14:creationId xmlns:p14="http://schemas.microsoft.com/office/powerpoint/2010/main" val="27513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sz="1200" b="0" i="1" dirty="0"/>
              <a:t>First Steps in Mathematics </a:t>
            </a:r>
            <a:r>
              <a:rPr lang="en-AU" sz="1200" b="0" dirty="0"/>
              <a:t>(2013) advises that, in order to promote deep understanding, students need to be provided with multiple opportunities to construct fractions through partitioning physical representations.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dirty="0"/>
              <a:t>P</a:t>
            </a:r>
            <a:r>
              <a:rPr lang="en-AU" sz="1200" b="0" dirty="0"/>
              <a:t>artitioning objects should include experiences such as folding, cutting, pouring, weighing and measuring, as shown in the examples on-screen.</a:t>
            </a:r>
          </a:p>
          <a:p>
            <a:pPr eaLnBrk="1" hangingPunct="1">
              <a:spcBef>
                <a:spcPct val="0"/>
              </a:spcBef>
            </a:pPr>
            <a:endParaRPr lang="en-AU" alt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AU" sz="1200" b="1" kern="1200" dirty="0">
                <a:solidFill>
                  <a:schemeClr val="tx1"/>
                </a:solidFill>
                <a:effectLst/>
                <a:latin typeface="+mn-lt"/>
                <a:ea typeface="+mn-ea"/>
                <a:cs typeface="+mn-cs"/>
              </a:rPr>
              <a:t>Reference: </a:t>
            </a:r>
            <a:r>
              <a:rPr lang="en-US" sz="1200" kern="1200" dirty="0">
                <a:solidFill>
                  <a:schemeClr val="tx1"/>
                </a:solidFill>
                <a:effectLst/>
                <a:latin typeface="+mn-lt"/>
                <a:ea typeface="+mn-ea"/>
                <a:cs typeface="+mn-cs"/>
              </a:rPr>
              <a:t>Western Australia Department of Education 2013, </a:t>
            </a:r>
            <a:r>
              <a:rPr lang="en-US" sz="1200" i="1" kern="1200" dirty="0">
                <a:solidFill>
                  <a:schemeClr val="tx1"/>
                </a:solidFill>
                <a:effectLst/>
                <a:latin typeface="+mn-lt"/>
                <a:ea typeface="+mn-ea"/>
                <a:cs typeface="+mn-cs"/>
              </a:rPr>
              <a:t>First Steps in Mathematics: Number — Book 1</a:t>
            </a:r>
            <a:r>
              <a:rPr lang="en-US" sz="1200" kern="1200" dirty="0">
                <a:solidFill>
                  <a:schemeClr val="tx1"/>
                </a:solidFill>
                <a:effectLst/>
                <a:latin typeface="+mn-lt"/>
                <a:ea typeface="+mn-ea"/>
                <a:cs typeface="+mn-cs"/>
              </a:rPr>
              <a:t>, http://det.wa.edu.au/stepsresources/detcms/education/stepsresources/first-steps-mathematics/number--book-1.en?cat-id=13603739.</a:t>
            </a:r>
            <a:endParaRPr lang="en-AU" altLang="en-US" dirty="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4C4A1C-AED9-413A-8AD2-8B4F8C527632}" type="slidenum">
              <a:rPr lang="en-AU"/>
              <a:pPr fontAlgn="base">
                <a:spcBef>
                  <a:spcPct val="0"/>
                </a:spcBef>
                <a:spcAft>
                  <a:spcPct val="0"/>
                </a:spcAft>
                <a:defRPr/>
              </a:pPr>
              <a:t>21</a:t>
            </a:fld>
            <a:endParaRPr lang="en-AU" dirty="0"/>
          </a:p>
        </p:txBody>
      </p:sp>
    </p:spTree>
    <p:extLst>
      <p:ext uri="{BB962C8B-B14F-4D97-AF65-F5344CB8AC3E}">
        <p14:creationId xmlns:p14="http://schemas.microsoft.com/office/powerpoint/2010/main" val="4075558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a:t>Also provide multiple opportunities to partition sets or collections to create fractions by dealing or distributing evenly.</a:t>
            </a:r>
          </a:p>
          <a:p>
            <a:pPr eaLnBrk="1" hangingPunct="1">
              <a:spcBef>
                <a:spcPct val="0"/>
              </a:spcBef>
            </a:pPr>
            <a:endParaRPr lang="en-AU" alt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AU" sz="1200" b="1" kern="1200" dirty="0">
                <a:solidFill>
                  <a:schemeClr val="tx1"/>
                </a:solidFill>
                <a:effectLst/>
                <a:latin typeface="+mn-lt"/>
                <a:ea typeface="+mn-ea"/>
                <a:cs typeface="+mn-cs"/>
              </a:rPr>
              <a:t>Reference: </a:t>
            </a:r>
            <a:r>
              <a:rPr lang="en-US" sz="1200" kern="1200" dirty="0">
                <a:solidFill>
                  <a:schemeClr val="tx1"/>
                </a:solidFill>
                <a:effectLst/>
                <a:latin typeface="+mn-lt"/>
                <a:ea typeface="+mn-ea"/>
                <a:cs typeface="+mn-cs"/>
              </a:rPr>
              <a:t>Western Australia Department of Education 2013, </a:t>
            </a:r>
            <a:r>
              <a:rPr lang="en-US" sz="1200" i="1" kern="1200" dirty="0">
                <a:solidFill>
                  <a:schemeClr val="tx1"/>
                </a:solidFill>
                <a:effectLst/>
                <a:latin typeface="+mn-lt"/>
                <a:ea typeface="+mn-ea"/>
                <a:cs typeface="+mn-cs"/>
              </a:rPr>
              <a:t>First Steps in Mathematics: Number — Book 1</a:t>
            </a:r>
            <a:r>
              <a:rPr lang="en-US" sz="1200" kern="1200" dirty="0">
                <a:solidFill>
                  <a:schemeClr val="tx1"/>
                </a:solidFill>
                <a:effectLst/>
                <a:latin typeface="+mn-lt"/>
                <a:ea typeface="+mn-ea"/>
                <a:cs typeface="+mn-cs"/>
              </a:rPr>
              <a:t>, http://det.wa.edu.au/stepsresources/detcms/education/stepsresources/first-steps-mathematics/number--book-1.en?cat-id=13603739.</a:t>
            </a:r>
            <a:endParaRPr lang="en-AU" altLang="en-US" dirty="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4C4A1C-AED9-413A-8AD2-8B4F8C527632}" type="slidenum">
              <a:rPr lang="en-AU"/>
              <a:pPr fontAlgn="base">
                <a:spcBef>
                  <a:spcPct val="0"/>
                </a:spcBef>
                <a:spcAft>
                  <a:spcPct val="0"/>
                </a:spcAft>
                <a:defRPr/>
              </a:pPr>
              <a:t>22</a:t>
            </a:fld>
            <a:endParaRPr lang="en-AU" dirty="0"/>
          </a:p>
        </p:txBody>
      </p:sp>
    </p:spTree>
    <p:extLst>
      <p:ext uri="{BB962C8B-B14F-4D97-AF65-F5344CB8AC3E}">
        <p14:creationId xmlns:p14="http://schemas.microsoft.com/office/powerpoint/2010/main" val="2732277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Verbal representations are integral to work performed with physical representations.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Initially, emphasise the meaning of fraction words rather than the symbolic form. </a:t>
            </a:r>
          </a:p>
          <a:p>
            <a:pPr marL="0" indent="0"/>
            <a:r>
              <a:rPr lang="en-AU" sz="1200" dirty="0"/>
              <a:t>For example, when working with physical representations of fourths, students should be able to say:</a:t>
            </a:r>
            <a:endParaRPr lang="en-AU" sz="300" dirty="0"/>
          </a:p>
          <a:p>
            <a:pPr marL="536400" indent="0"/>
            <a:r>
              <a:rPr lang="en-AU" sz="300" dirty="0"/>
              <a:t> </a:t>
            </a:r>
            <a:r>
              <a:rPr lang="en-AU" sz="1200" i="1" dirty="0"/>
              <a:t>The whole is divided into four equal parts and each part is one-fourth of the whole shape.</a:t>
            </a:r>
            <a:endParaRPr lang="en-AU" sz="800" dirty="0"/>
          </a:p>
          <a:p>
            <a:pPr marL="0" indent="0"/>
            <a:r>
              <a:rPr lang="en-AU" sz="1200" dirty="0"/>
              <a:t>Gradually, students will develop the more complete idea that:</a:t>
            </a:r>
            <a:endParaRPr lang="en-AU" sz="800" dirty="0"/>
          </a:p>
          <a:p>
            <a:pPr marL="534988" indent="0"/>
            <a:r>
              <a:rPr lang="en-AU" sz="1200" i="1" dirty="0"/>
              <a:t>One-fourth is one of four equal parts of the whole shape.</a:t>
            </a:r>
            <a:endParaRPr lang="en-AU" sz="1200" dirty="0"/>
          </a:p>
          <a:p>
            <a:endParaRPr lang="en-AU" dirty="0"/>
          </a:p>
          <a:p>
            <a:pPr marL="0" marR="0" lvl="0" indent="0" algn="l" defTabSz="914400" rtl="0" eaLnBrk="1" fontAlgn="base" latinLnBrk="0" hangingPunct="1">
              <a:lnSpc>
                <a:spcPct val="100000"/>
              </a:lnSpc>
              <a:spcBef>
                <a:spcPct val="0"/>
              </a:spcBef>
              <a:spcAft>
                <a:spcPct val="0"/>
              </a:spcAft>
              <a:buClrTx/>
              <a:buSzTx/>
              <a:buFontTx/>
              <a:buNone/>
              <a:tabLst/>
              <a:defRPr/>
            </a:pPr>
            <a:r>
              <a:rPr lang="en-AU" sz="1200" b="1" kern="1200" dirty="0">
                <a:solidFill>
                  <a:schemeClr val="tx1"/>
                </a:solidFill>
                <a:effectLst/>
                <a:latin typeface="+mn-lt"/>
                <a:ea typeface="+mn-ea"/>
                <a:cs typeface="+mn-cs"/>
              </a:rPr>
              <a:t>Reference: </a:t>
            </a:r>
            <a:r>
              <a:rPr lang="en-US" sz="1200" kern="1200" dirty="0">
                <a:solidFill>
                  <a:schemeClr val="tx1"/>
                </a:solidFill>
                <a:effectLst/>
                <a:latin typeface="+mn-lt"/>
                <a:ea typeface="+mn-ea"/>
                <a:cs typeface="+mn-cs"/>
              </a:rPr>
              <a:t>Western Australia Department of Education 2013, </a:t>
            </a:r>
            <a:r>
              <a:rPr lang="en-US" sz="1200" i="1" kern="1200" dirty="0">
                <a:solidFill>
                  <a:schemeClr val="tx1"/>
                </a:solidFill>
                <a:effectLst/>
                <a:latin typeface="+mn-lt"/>
                <a:ea typeface="+mn-ea"/>
                <a:cs typeface="+mn-cs"/>
              </a:rPr>
              <a:t>First Steps in Mathematics: Number — Book 1</a:t>
            </a:r>
            <a:r>
              <a:rPr lang="en-US" sz="1200" kern="1200" dirty="0">
                <a:solidFill>
                  <a:schemeClr val="tx1"/>
                </a:solidFill>
                <a:effectLst/>
                <a:latin typeface="+mn-lt"/>
                <a:ea typeface="+mn-ea"/>
                <a:cs typeface="+mn-cs"/>
              </a:rPr>
              <a:t>, http://det.wa.edu.au/stepsresources/detcms/education/stepsresources/first-steps-mathematics/number--book-1.en?cat-id=13603739.</a:t>
            </a:r>
            <a:endParaRPr lang="en-AU" dirty="0"/>
          </a:p>
        </p:txBody>
      </p:sp>
      <p:sp>
        <p:nvSpPr>
          <p:cNvPr id="4" name="Slide Number Placeholder 3"/>
          <p:cNvSpPr>
            <a:spLocks noGrp="1"/>
          </p:cNvSpPr>
          <p:nvPr>
            <p:ph type="sldNum" sz="quarter" idx="10"/>
          </p:nvPr>
        </p:nvSpPr>
        <p:spPr/>
        <p:txBody>
          <a:bodyPr/>
          <a:lstStyle/>
          <a:p>
            <a:fld id="{41D5A340-9788-49E0-A910-6D53CC6FD6C4}" type="slidenum">
              <a:rPr lang="en-AU" smtClean="0"/>
              <a:t>23</a:t>
            </a:fld>
            <a:endParaRPr lang="en-AU" dirty="0"/>
          </a:p>
        </p:txBody>
      </p:sp>
    </p:spTree>
    <p:extLst>
      <p:ext uri="{BB962C8B-B14F-4D97-AF65-F5344CB8AC3E}">
        <p14:creationId xmlns:p14="http://schemas.microsoft.com/office/powerpoint/2010/main" val="2069628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students explore how </a:t>
            </a:r>
            <a:r>
              <a:rPr lang="en-AU" sz="1200" dirty="0"/>
              <a:t>real-world examples of wholes can be equally partitioned, </a:t>
            </a:r>
            <a:r>
              <a:rPr lang="en-US" dirty="0"/>
              <a:t>reinforce the notion of the ‘whole’ through the language you use to describe the partitions in relation to the whole</a:t>
            </a:r>
            <a:r>
              <a:rPr lang="en-AU" sz="1200" dirty="0"/>
              <a:t>.</a:t>
            </a:r>
          </a:p>
          <a:p>
            <a:r>
              <a:rPr lang="en-US" sz="1200" dirty="0"/>
              <a:t>Rather than saying ‘this is a half’, say ‘this is one-half of one whole sandwich’.</a:t>
            </a:r>
          </a:p>
          <a:p>
            <a:r>
              <a:rPr lang="en-US" sz="1200" dirty="0"/>
              <a:t>When talking about quarters, it is also correct to use ‘fourths’. Using fourths may help students to make the connection with how many pieces the whole is broken into.</a:t>
            </a:r>
          </a:p>
          <a:p>
            <a:endParaRPr lang="en-US" sz="1200" dirty="0"/>
          </a:p>
          <a:p>
            <a:r>
              <a:rPr lang="en-US" dirty="0"/>
              <a:t>Source: </a:t>
            </a:r>
            <a:r>
              <a:rPr lang="en-US" i="1" dirty="0"/>
              <a:t>Orange Fruit Quarter Slice Sliced</a:t>
            </a:r>
            <a:r>
              <a:rPr lang="en-US" dirty="0"/>
              <a:t>, by </a:t>
            </a:r>
            <a:r>
              <a:rPr lang="en-US" dirty="0">
                <a:hlinkClick r:id="rId3"/>
              </a:rPr>
              <a:t>Steven Giacomelli</a:t>
            </a:r>
            <a:r>
              <a:rPr lang="en-US" dirty="0"/>
              <a:t>.</a:t>
            </a:r>
            <a:r>
              <a:rPr lang="en-US" sz="1200" dirty="0"/>
              <a:t> </a:t>
            </a:r>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24</a:t>
            </a:fld>
            <a:endParaRPr lang="en-AU" dirty="0"/>
          </a:p>
        </p:txBody>
      </p:sp>
    </p:spTree>
    <p:extLst>
      <p:ext uri="{BB962C8B-B14F-4D97-AF65-F5344CB8AC3E}">
        <p14:creationId xmlns:p14="http://schemas.microsoft.com/office/powerpoint/2010/main" val="3658343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t>Visual representations help students to think mathematically, explain their ideas and solve problems. </a:t>
            </a:r>
            <a:br>
              <a:rPr lang="en-US" dirty="0"/>
            </a:br>
            <a:r>
              <a:rPr lang="en-US" dirty="0"/>
              <a:t>It is important that students are able to both </a:t>
            </a:r>
            <a:r>
              <a:rPr lang="en-US" b="1" dirty="0"/>
              <a:t>interpret</a:t>
            </a:r>
            <a:r>
              <a:rPr lang="en-US" dirty="0"/>
              <a:t> existing visual representations and </a:t>
            </a:r>
            <a:r>
              <a:rPr lang="en-US" b="1" dirty="0"/>
              <a:t>create</a:t>
            </a:r>
            <a:r>
              <a:rPr lang="en-US" dirty="0"/>
              <a:t> their own visual representations of fractions.</a:t>
            </a:r>
          </a:p>
          <a:p>
            <a:pPr marL="0" indent="0"/>
            <a:r>
              <a:rPr lang="en-US" dirty="0"/>
              <a:t>Consider the example on-screen of a folded and coloured square of paper. We want students to be able to verbally describe this example as a basis for the cognition they need to create a visual representation. A verbal description would be similar to this: </a:t>
            </a:r>
          </a:p>
          <a:p>
            <a:pPr indent="0"/>
            <a:r>
              <a:rPr lang="en-AU" i="1" dirty="0"/>
              <a:t>The whole is a paper square.</a:t>
            </a:r>
          </a:p>
          <a:p>
            <a:pPr indent="0"/>
            <a:r>
              <a:rPr lang="en-AU" i="1" dirty="0"/>
              <a:t>It is divided into four equal parts.</a:t>
            </a:r>
          </a:p>
          <a:p>
            <a:pPr indent="0"/>
            <a:r>
              <a:rPr lang="en-US" i="1" dirty="0"/>
              <a:t>E</a:t>
            </a:r>
            <a:r>
              <a:rPr lang="en-AU" i="1" dirty="0"/>
              <a:t>ach part is one-fourth.</a:t>
            </a:r>
          </a:p>
          <a:p>
            <a:pPr indent="0"/>
            <a:r>
              <a:rPr lang="en-AU" i="1" dirty="0"/>
              <a:t>One-fourth of the paper is white.</a:t>
            </a:r>
          </a:p>
          <a:p>
            <a:pPr indent="0"/>
            <a:r>
              <a:rPr lang="en-US" i="1" dirty="0"/>
              <a:t>T</a:t>
            </a:r>
            <a:r>
              <a:rPr lang="en-AU" i="1" dirty="0"/>
              <a:t>hree-fourths of the paper are green.</a:t>
            </a:r>
          </a:p>
          <a:p>
            <a:pPr marL="0" indent="0"/>
            <a:endParaRPr lang="en-US" dirty="0"/>
          </a:p>
          <a:p>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25</a:t>
            </a:fld>
            <a:endParaRPr lang="en-AU" dirty="0"/>
          </a:p>
        </p:txBody>
      </p:sp>
    </p:spTree>
    <p:extLst>
      <p:ext uri="{BB962C8B-B14F-4D97-AF65-F5344CB8AC3E}">
        <p14:creationId xmlns:p14="http://schemas.microsoft.com/office/powerpoint/2010/main" val="4120021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AU" dirty="0"/>
              <a:t>Using teacher think-alouds</a:t>
            </a:r>
            <a:r>
              <a:rPr lang="en-AU" b="1" dirty="0"/>
              <a:t>*</a:t>
            </a:r>
            <a:r>
              <a:rPr lang="en-AU" dirty="0"/>
              <a:t> is a powerful strategy for building students’ understanding of how to create and interpret visual representations.</a:t>
            </a:r>
            <a:br>
              <a:rPr lang="en-AU" dirty="0"/>
            </a:br>
            <a:r>
              <a:rPr lang="en-AU" dirty="0"/>
              <a:t>Teachers should explicitly model for students:</a:t>
            </a:r>
          </a:p>
          <a:p>
            <a:pPr marL="171450" indent="-171450">
              <a:buFont typeface="Arial" panose="020B0604020202020204" pitchFamily="34" charset="0"/>
              <a:buChar char="•"/>
            </a:pPr>
            <a:r>
              <a:rPr lang="en-AU" dirty="0"/>
              <a:t>how to create visual representations of fractions</a:t>
            </a:r>
          </a:p>
          <a:p>
            <a:pPr marL="171450" indent="-171450">
              <a:buFont typeface="Arial" panose="020B0604020202020204" pitchFamily="34" charset="0"/>
              <a:buChar char="•"/>
            </a:pPr>
            <a:r>
              <a:rPr lang="en-AU" dirty="0"/>
              <a:t>the language of fractions, and</a:t>
            </a:r>
          </a:p>
          <a:p>
            <a:pPr marL="171450" indent="-171450">
              <a:buFont typeface="Arial" panose="020B0604020202020204" pitchFamily="34" charset="0"/>
              <a:buChar char="•"/>
            </a:pPr>
            <a:r>
              <a:rPr lang="en-AU" dirty="0"/>
              <a:t>the connections among mathematical representations.</a:t>
            </a:r>
          </a:p>
          <a:p>
            <a:pPr lvl="0"/>
            <a:r>
              <a:rPr lang="en-AU" b="1" dirty="0"/>
              <a:t>*Think-alouds: </a:t>
            </a:r>
            <a:r>
              <a:rPr lang="en-AU" dirty="0"/>
              <a:t>Think-alouds involve teachers voicing their thinking processes aloud during the teaching of a concept or process. In mathematics, teachers use think-alouds when unpacking a question, modelling a strategy or as part of the process of solving a mathematical problem. The intention is to make the implicit thinking underlying the mathematics visible to students.</a:t>
            </a:r>
          </a:p>
          <a:p>
            <a:r>
              <a:rPr lang="en-AU" dirty="0"/>
              <a:t> </a:t>
            </a:r>
          </a:p>
          <a:p>
            <a:endParaRPr lang="en-AU" dirty="0"/>
          </a:p>
          <a:p>
            <a:br>
              <a:rPr lang="en-AU" dirty="0"/>
            </a:br>
            <a:endParaRPr lang="en-AU" dirty="0"/>
          </a:p>
          <a:p>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26</a:t>
            </a:fld>
            <a:endParaRPr lang="en-AU" dirty="0"/>
          </a:p>
        </p:txBody>
      </p:sp>
      <p:sp>
        <p:nvSpPr>
          <p:cNvPr id="7" name="Slide Image Placeholder 6">
            <a:extLst>
              <a:ext uri="{FF2B5EF4-FFF2-40B4-BE49-F238E27FC236}">
                <a16:creationId xmlns:a16="http://schemas.microsoft.com/office/drawing/2014/main" id="{D04DFEF8-BD46-405E-B1F8-00B32DE3FA25}"/>
              </a:ext>
            </a:extLst>
          </p:cNvPr>
          <p:cNvSpPr>
            <a:spLocks noGrp="1" noRot="1" noChangeAspect="1"/>
          </p:cNvSpPr>
          <p:nvPr>
            <p:ph type="sldImg"/>
          </p:nvPr>
        </p:nvSpPr>
        <p:spPr/>
      </p:sp>
    </p:spTree>
    <p:extLst>
      <p:ext uri="{BB962C8B-B14F-4D97-AF65-F5344CB8AC3E}">
        <p14:creationId xmlns:p14="http://schemas.microsoft.com/office/powerpoint/2010/main" val="2318782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Consider this example of </a:t>
            </a:r>
            <a:r>
              <a:rPr lang="en-US" dirty="0"/>
              <a:t>how a think-aloud could be used to model the connection between physical, verbal and visual representations for students. It is </a:t>
            </a:r>
            <a:r>
              <a:rPr lang="en-US" sz="1200" dirty="0"/>
              <a:t>based on the context of a group of students in the classroom.</a:t>
            </a:r>
          </a:p>
          <a:p>
            <a:r>
              <a:rPr lang="en-US" sz="1200" dirty="0"/>
              <a:t>Ask the group to sit at the front of the class to help students visualise as you are talking. </a:t>
            </a:r>
            <a:r>
              <a:rPr lang="en-AU" sz="1200" dirty="0"/>
              <a:t>In the example, eight students are e</a:t>
            </a:r>
            <a:r>
              <a:rPr lang="en-AU" dirty="0"/>
              <a:t>ach given a large coloured card to hold. Six cards are white and two are green. The size of the group or the proportion of coloured cards could be varied.</a:t>
            </a:r>
            <a:endParaRPr lang="en-US" sz="1200"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27</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59596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AU" sz="1200" dirty="0"/>
              <a:t>Physical representations constructed by students are effective models on which to base visual representations. </a:t>
            </a:r>
          </a:p>
          <a:p>
            <a:pPr>
              <a:spcBef>
                <a:spcPts val="0"/>
              </a:spcBef>
            </a:pPr>
            <a:endParaRPr lang="en-AU" sz="1200" dirty="0"/>
          </a:p>
          <a:p>
            <a:pPr>
              <a:spcBef>
                <a:spcPts val="0"/>
              </a:spcBef>
            </a:pPr>
            <a:r>
              <a:rPr lang="en-AU" sz="1200" dirty="0"/>
              <a:t>Think-alouds are an effective way to draw students’ attention to the way objects and sets have been partitioned. Many students also require additional verbal prompts to draw attention to how to transform a physical model into a visual representation by focusing on the shape and organisation of partitions. </a:t>
            </a:r>
          </a:p>
          <a:p>
            <a:pPr>
              <a:spcBef>
                <a:spcPts val="0"/>
              </a:spcBef>
            </a:pPr>
            <a:r>
              <a:rPr lang="en-US" sz="1200" dirty="0"/>
              <a:t>E</a:t>
            </a:r>
            <a:r>
              <a:rPr lang="en-AU" sz="1200" dirty="0"/>
              <a:t>xamples are provided in the table on-screen.</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28</a:t>
            </a:fld>
            <a:endParaRPr lang="en-AU" dirty="0"/>
          </a:p>
        </p:txBody>
      </p:sp>
    </p:spTree>
    <p:extLst>
      <p:ext uri="{BB962C8B-B14F-4D97-AF65-F5344CB8AC3E}">
        <p14:creationId xmlns:p14="http://schemas.microsoft.com/office/powerpoint/2010/main" val="190808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ltLang="en-US" sz="1200" dirty="0"/>
              <a:t>Providing pre-partitioned shapes for students to name or colour a given fraction means that they </a:t>
            </a:r>
            <a:r>
              <a:rPr lang="en-US" sz="1200" dirty="0"/>
              <a:t>don’t have to visualise how the shape could be partitioned evenly to create fractional parts.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altLang="en-US" sz="1200" dirty="0"/>
              <a:t>In the first example using the pre-partitioned circle, s</a:t>
            </a:r>
            <a:r>
              <a:rPr lang="en-AU" sz="1200" dirty="0"/>
              <a:t>tudents could simply count the number of shaded parts without recognising the fractional relationship between the parts and the whole.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altLang="en-US" sz="1200" b="1" dirty="0"/>
              <a:t>This may become a barrier to developing an understanding of the part-whole nature of fractions.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altLang="en-US" sz="1200" dirty="0"/>
              <a:t>Consider the deeper level of thinking required to answer the question at the bottom of the screen. Students must first decide how the shape is being equally partitioned and then name or create the fraction.</a:t>
            </a:r>
          </a:p>
          <a:p>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29</a:t>
            </a:fld>
            <a:endParaRPr lang="en-AU" dirty="0"/>
          </a:p>
        </p:txBody>
      </p:sp>
    </p:spTree>
    <p:extLst>
      <p:ext uri="{BB962C8B-B14F-4D97-AF65-F5344CB8AC3E}">
        <p14:creationId xmlns:p14="http://schemas.microsoft.com/office/powerpoint/2010/main" val="3816683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Foundational concepts in fractions rely on understanding the two fraction constructs shown on-screen: fractions as a part-whole and fractions as a measure. These are the focus of this course.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main focus of </a:t>
            </a:r>
            <a:r>
              <a:rPr lang="en-US" b="1" dirty="0"/>
              <a:t>Unit 1 is exploring the </a:t>
            </a:r>
            <a:r>
              <a:rPr lang="en-AU" b="1" dirty="0"/>
              <a:t>effective use of fractional representations </a:t>
            </a:r>
            <a:r>
              <a:rPr lang="en-AU" dirty="0"/>
              <a:t>that underpin the development of foundational concepts in fractions across Unit 2 and Unit 3.</a:t>
            </a:r>
          </a:p>
          <a:p>
            <a:r>
              <a:rPr lang="en-US" dirty="0"/>
              <a:t>Within this course, </a:t>
            </a:r>
            <a:r>
              <a:rPr lang="en-US" b="1" dirty="0"/>
              <a:t>Unit 2 addresses fractions as a part-whole</a:t>
            </a:r>
            <a:r>
              <a:rPr lang="en-US" dirty="0"/>
              <a:t>. Understanding this construct involves students participating in activities such as finding equal parts of shapes or of a group of objects. </a:t>
            </a:r>
          </a:p>
          <a:p>
            <a:pPr lvl="0"/>
            <a:r>
              <a:rPr lang="en-US" b="1" dirty="0"/>
              <a:t>Unit 3 is based on fractions as a measure</a:t>
            </a:r>
            <a:r>
              <a:rPr lang="en-US" dirty="0"/>
              <a:t>. Students develop understanding of fractions as a measure through teaching and learning activities such as folding paper strips and locating fractions on a number line.</a:t>
            </a:r>
          </a:p>
        </p:txBody>
      </p:sp>
      <p:sp>
        <p:nvSpPr>
          <p:cNvPr id="4" name="Slide Number Placeholder 3"/>
          <p:cNvSpPr>
            <a:spLocks noGrp="1"/>
          </p:cNvSpPr>
          <p:nvPr>
            <p:ph type="sldNum" sz="quarter" idx="10"/>
          </p:nvPr>
        </p:nvSpPr>
        <p:spPr/>
        <p:txBody>
          <a:bodyPr/>
          <a:lstStyle/>
          <a:p>
            <a:pPr lvl="0"/>
            <a:fld id="{7DC8D554-20BD-45E3-8F8F-C854CD9EEC52}" type="slidenum">
              <a:rPr lang="en-AU" noProof="0" smtClean="0"/>
              <a:pPr lvl="0"/>
              <a:t>3</a:t>
            </a:fld>
            <a:endParaRPr lang="en-AU" noProof="0" dirty="0"/>
          </a:p>
        </p:txBody>
      </p:sp>
      <p:sp>
        <p:nvSpPr>
          <p:cNvPr id="7" name="Slide Image Placeholder 6">
            <a:extLst>
              <a:ext uri="{FF2B5EF4-FFF2-40B4-BE49-F238E27FC236}">
                <a16:creationId xmlns:a16="http://schemas.microsoft.com/office/drawing/2014/main" id="{25214B5C-CF3E-4B3E-91F5-30365C3EBA5E}"/>
              </a:ext>
            </a:extLst>
          </p:cNvPr>
          <p:cNvSpPr>
            <a:spLocks noGrp="1" noRot="1" noChangeAspect="1"/>
          </p:cNvSpPr>
          <p:nvPr>
            <p:ph type="sldImg"/>
          </p:nvPr>
        </p:nvSpPr>
        <p:spPr/>
      </p:sp>
    </p:spTree>
    <p:extLst>
      <p:ext uri="{BB962C8B-B14F-4D97-AF65-F5344CB8AC3E}">
        <p14:creationId xmlns:p14="http://schemas.microsoft.com/office/powerpoint/2010/main" val="1088579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aseline="0" dirty="0"/>
                  <a:t>As discussed earlier, the symbolic representation is only introduced once students are very familiar with the verbal representations and the connection to physical and visual representations.</a:t>
                </a:r>
              </a:p>
              <a:p>
                <a:r>
                  <a:rPr lang="en-US" baseline="0" dirty="0"/>
                  <a:t>The symbolic representation of fractions is strongly linked to the meaning of the fraction.</a:t>
                </a:r>
              </a:p>
              <a:p>
                <a:r>
                  <a:rPr lang="en-US" baseline="0" dirty="0"/>
                  <a:t>Explicitly teach students the meaning behind each part of the fraction symbol as in the example on the screen.</a:t>
                </a:r>
              </a:p>
              <a:p>
                <a:pPr marL="0" indent="0"/>
                <a:r>
                  <a:rPr lang="en-AU" sz="1200" dirty="0"/>
                  <a:t>The </a:t>
                </a:r>
                <a:r>
                  <a:rPr lang="en-AU" sz="1200" b="1" dirty="0"/>
                  <a:t>denominator</a:t>
                </a:r>
                <a:r>
                  <a:rPr lang="en-AU" sz="1200" dirty="0"/>
                  <a:t> tells us how many equal parts the whole has been divided into. In this case, there are 8 buttons or 8 parts.</a:t>
                </a:r>
              </a:p>
              <a:p>
                <a:pPr marL="0" indent="0"/>
                <a:r>
                  <a:rPr lang="en-AU" sz="1200" dirty="0"/>
                  <a:t>The </a:t>
                </a:r>
                <a:r>
                  <a:rPr lang="en-AU" sz="1200" b="1" dirty="0"/>
                  <a:t>numerator</a:t>
                </a:r>
                <a:r>
                  <a:rPr lang="en-AU" sz="1200" dirty="0"/>
                  <a:t> tells us how many parts have been chosen and is written above the denominator.</a:t>
                </a:r>
              </a:p>
              <a:p>
                <a:pPr marL="0" indent="0"/>
                <a:br>
                  <a:rPr lang="en-AU" sz="1200" dirty="0"/>
                </a:br>
                <a:r>
                  <a:rPr lang="en-AU" dirty="0"/>
                  <a:t>The fraction symbol represents that 3 out of the 8 parts are coloured purple.</a:t>
                </a:r>
                <a:endParaRPr lang="en-AU" sz="1200" dirty="0"/>
              </a:p>
              <a:p>
                <a:endParaRPr lang="en-AU" baseline="0" dirty="0"/>
              </a:p>
            </p:txBody>
          </p:sp>
        </mc:Choice>
        <mc:Fallback xmlns="">
          <p:sp>
            <p:nvSpPr>
              <p:cNvPr id="3" name="Notes Placeholder 2"/>
              <p:cNvSpPr>
                <a:spLocks noGrp="1"/>
              </p:cNvSpPr>
              <p:nvPr>
                <p:ph type="body" idx="1"/>
              </p:nvPr>
            </p:nvSpPr>
            <p:spPr/>
            <p:txBody>
              <a:bodyPr/>
              <a:lstStyle/>
              <a:p>
                <a:r>
                  <a:rPr lang="en-AU" dirty="0" smtClean="0"/>
                  <a:t>Addition of fractions not until Year 5 in AC but you may be already doing this through problem solving situations. Importance of practical applications that builds sense of how fractions</a:t>
                </a:r>
                <a:r>
                  <a:rPr lang="en-AU" baseline="0" dirty="0" smtClean="0"/>
                  <a:t> compare e.g. </a:t>
                </a:r>
                <a:r>
                  <a:rPr lang="en-AU" sz="1200" b="0" i="0" smtClean="0">
                    <a:solidFill>
                      <a:srgbClr val="FF0000"/>
                    </a:solidFill>
                    <a:latin typeface="Cambria Math"/>
                  </a:rPr>
                  <a:t>3</a:t>
                </a:r>
                <a:r>
                  <a:rPr lang="en-AU" sz="1200" b="0" i="0" smtClean="0">
                    <a:solidFill>
                      <a:srgbClr val="FF0000"/>
                    </a:solidFill>
                    <a:latin typeface="Cambria Math"/>
                  </a:rPr>
                  <a:t>/</a:t>
                </a:r>
                <a:r>
                  <a:rPr lang="en-AU" sz="1200" b="0" i="0" smtClean="0">
                    <a:solidFill>
                      <a:srgbClr val="FF0000"/>
                    </a:solidFill>
                    <a:latin typeface="Cambria Math"/>
                  </a:rPr>
                  <a:t>8</a:t>
                </a:r>
                <a:r>
                  <a:rPr lang="en-AU" baseline="0" dirty="0" smtClean="0"/>
                  <a:t> is smaller than </a:t>
                </a:r>
                <a:r>
                  <a:rPr lang="en-AU" sz="1200" b="0" i="0" smtClean="0">
                    <a:latin typeface="Cambria Math"/>
                  </a:rPr>
                  <a:t>2</a:t>
                </a:r>
                <a:r>
                  <a:rPr lang="en-AU" sz="1200" b="0" i="0" smtClean="0">
                    <a:latin typeface="Cambria Math"/>
                  </a:rPr>
                  <a:t>/</a:t>
                </a:r>
                <a:r>
                  <a:rPr lang="en-AU" sz="1200" b="0" i="0" smtClean="0">
                    <a:latin typeface="Cambria Math"/>
                  </a:rPr>
                  <a:t>4</a:t>
                </a:r>
                <a:r>
                  <a:rPr lang="en-AU" baseline="0" dirty="0" smtClean="0"/>
                  <a:t>  so students can judge reasonableness of answers</a:t>
                </a:r>
                <a:endParaRPr lang="en-AU" baseline="0" dirty="0" smtClean="0"/>
              </a:p>
            </p:txBody>
          </p:sp>
        </mc:Fallback>
      </mc:AlternateContent>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30</a:t>
            </a:fld>
            <a:endParaRPr lang="en-AU" dirty="0"/>
          </a:p>
        </p:txBody>
      </p:sp>
    </p:spTree>
    <p:extLst>
      <p:ext uri="{BB962C8B-B14F-4D97-AF65-F5344CB8AC3E}">
        <p14:creationId xmlns:p14="http://schemas.microsoft.com/office/powerpoint/2010/main" val="1416849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AU" dirty="0"/>
                  <a:t>The vinculum or fraction bar is placed between the denominator and the numerator.</a:t>
                </a:r>
              </a:p>
              <a:p>
                <a:r>
                  <a:rPr lang="en-US" dirty="0"/>
                  <a:t>O</a:t>
                </a:r>
                <a:r>
                  <a:rPr lang="en-AU" dirty="0"/>
                  <a:t>ur fraction is three-eighths. Three-eighths of the buttons are purple.</a:t>
                </a:r>
              </a:p>
              <a:p>
                <a:endParaRPr lang="en-AU" baseline="0" dirty="0"/>
              </a:p>
            </p:txBody>
          </p:sp>
        </mc:Choice>
        <mc:Fallback xmlns="">
          <p:sp>
            <p:nvSpPr>
              <p:cNvPr id="3" name="Notes Placeholder 2"/>
              <p:cNvSpPr>
                <a:spLocks noGrp="1"/>
              </p:cNvSpPr>
              <p:nvPr>
                <p:ph type="body" idx="1"/>
              </p:nvPr>
            </p:nvSpPr>
            <p:spPr/>
            <p:txBody>
              <a:bodyPr/>
              <a:lstStyle/>
              <a:p>
                <a:r>
                  <a:rPr lang="en-AU" dirty="0" smtClean="0"/>
                  <a:t>Addition of fractions not until Year 5 in AC but you may be already doing this through problem solving situations. Importance of practical applications that builds sense of how fractions</a:t>
                </a:r>
                <a:r>
                  <a:rPr lang="en-AU" baseline="0" dirty="0" smtClean="0"/>
                  <a:t> compare e.g. </a:t>
                </a:r>
                <a:r>
                  <a:rPr lang="en-AU" sz="1200" b="0" i="0" smtClean="0">
                    <a:solidFill>
                      <a:srgbClr val="FF0000"/>
                    </a:solidFill>
                    <a:latin typeface="Cambria Math"/>
                  </a:rPr>
                  <a:t>3</a:t>
                </a:r>
                <a:r>
                  <a:rPr lang="en-AU" sz="1200" b="0" i="0" smtClean="0">
                    <a:solidFill>
                      <a:srgbClr val="FF0000"/>
                    </a:solidFill>
                    <a:latin typeface="Cambria Math"/>
                  </a:rPr>
                  <a:t>/</a:t>
                </a:r>
                <a:r>
                  <a:rPr lang="en-AU" sz="1200" b="0" i="0" smtClean="0">
                    <a:solidFill>
                      <a:srgbClr val="FF0000"/>
                    </a:solidFill>
                    <a:latin typeface="Cambria Math"/>
                  </a:rPr>
                  <a:t>8</a:t>
                </a:r>
                <a:r>
                  <a:rPr lang="en-AU" baseline="0" dirty="0" smtClean="0"/>
                  <a:t> is smaller than </a:t>
                </a:r>
                <a:r>
                  <a:rPr lang="en-AU" sz="1200" b="0" i="0" smtClean="0">
                    <a:latin typeface="Cambria Math"/>
                  </a:rPr>
                  <a:t>2</a:t>
                </a:r>
                <a:r>
                  <a:rPr lang="en-AU" sz="1200" b="0" i="0" smtClean="0">
                    <a:latin typeface="Cambria Math"/>
                  </a:rPr>
                  <a:t>/</a:t>
                </a:r>
                <a:r>
                  <a:rPr lang="en-AU" sz="1200" b="0" i="0" smtClean="0">
                    <a:latin typeface="Cambria Math"/>
                  </a:rPr>
                  <a:t>4</a:t>
                </a:r>
                <a:r>
                  <a:rPr lang="en-AU" baseline="0" dirty="0" smtClean="0"/>
                  <a:t>  so students can judge reasonableness of answers</a:t>
                </a:r>
                <a:endParaRPr lang="en-AU" baseline="0" dirty="0" smtClean="0"/>
              </a:p>
            </p:txBody>
          </p:sp>
        </mc:Fallback>
      </mc:AlternateContent>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31</a:t>
            </a:fld>
            <a:endParaRPr lang="en-AU" dirty="0"/>
          </a:p>
        </p:txBody>
      </p:sp>
    </p:spTree>
    <p:extLst>
      <p:ext uri="{BB962C8B-B14F-4D97-AF65-F5344CB8AC3E}">
        <p14:creationId xmlns:p14="http://schemas.microsoft.com/office/powerpoint/2010/main" val="534634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r>
                  <a:rPr lang="en-AU" sz="1200" dirty="0"/>
                  <a:t>There are four main categories of fractions. Students in Prep to Year 3 work largely with unit and common fractions.</a:t>
                </a:r>
              </a:p>
              <a:p>
                <a:pPr marL="0" indent="0"/>
                <a:r>
                  <a:rPr lang="en-US" sz="1200" b="0" dirty="0"/>
                  <a:t>A</a:t>
                </a:r>
                <a:r>
                  <a:rPr lang="en-US" sz="1200" b="1" dirty="0"/>
                  <a:t> unit fraction</a:t>
                </a:r>
                <a:r>
                  <a:rPr lang="en-US" sz="1200" dirty="0"/>
                  <a:t> is a fraction whose numerator is one, e.g. </a:t>
                </a:r>
                <a14:m>
                  <m:oMath xmlns:m="http://schemas.openxmlformats.org/officeDocument/2006/math">
                    <m:f>
                      <m:fPr>
                        <m:ctrlPr>
                          <a:rPr lang="en-AU" sz="1200" b="0" i="1" smtClean="0">
                            <a:latin typeface="Cambria Math" panose="02040503050406030204" pitchFamily="18" charset="0"/>
                          </a:rPr>
                        </m:ctrlPr>
                      </m:fPr>
                      <m:num>
                        <m:r>
                          <a:rPr lang="en-AU" sz="1200" b="0" i="1" smtClean="0">
                            <a:latin typeface="Cambria Math" panose="02040503050406030204" pitchFamily="18" charset="0"/>
                          </a:rPr>
                          <m:t>1</m:t>
                        </m:r>
                      </m:num>
                      <m:den>
                        <m:r>
                          <a:rPr lang="en-AU" sz="1200" b="0" i="1" smtClean="0">
                            <a:latin typeface="Cambria Math" panose="02040503050406030204" pitchFamily="18" charset="0"/>
                          </a:rPr>
                          <m:t>2</m:t>
                        </m:r>
                      </m:den>
                    </m:f>
                  </m:oMath>
                </a14:m>
                <a:r>
                  <a:rPr lang="en-US" sz="1200" dirty="0">
                    <a:latin typeface="+mn-lt"/>
                  </a:rPr>
                  <a:t> </a:t>
                </a:r>
                <a:r>
                  <a:rPr lang="en-US" sz="1200" dirty="0"/>
                  <a:t>and </a:t>
                </a:r>
                <a14:m>
                  <m:oMath xmlns:m="http://schemas.openxmlformats.org/officeDocument/2006/math">
                    <m:f>
                      <m:fPr>
                        <m:ctrlPr>
                          <a:rPr lang="en-AU" sz="1200" b="0" i="1" smtClean="0">
                            <a:latin typeface="Cambria Math" panose="02040503050406030204" pitchFamily="18" charset="0"/>
                          </a:rPr>
                        </m:ctrlPr>
                      </m:fPr>
                      <m:num>
                        <m:r>
                          <a:rPr lang="en-AU" sz="1200" b="0" i="1" smtClean="0">
                            <a:latin typeface="Cambria Math" panose="02040503050406030204" pitchFamily="18" charset="0"/>
                          </a:rPr>
                          <m:t>1</m:t>
                        </m:r>
                      </m:num>
                      <m:den>
                        <m:r>
                          <a:rPr lang="en-AU" sz="1200" b="0" i="1" smtClean="0">
                            <a:latin typeface="Cambria Math" panose="02040503050406030204" pitchFamily="18" charset="0"/>
                          </a:rPr>
                          <m:t>4</m:t>
                        </m:r>
                      </m:den>
                    </m:f>
                  </m:oMath>
                </a14:m>
                <a:r>
                  <a:rPr lang="en-US" sz="1200" dirty="0"/>
                  <a:t>.</a:t>
                </a:r>
              </a:p>
              <a:p>
                <a:pPr marL="0" indent="0"/>
                <a:r>
                  <a:rPr lang="en-US" sz="1200" b="1" dirty="0"/>
                  <a:t>Common fractions </a:t>
                </a:r>
                <a:r>
                  <a:rPr lang="en-US" sz="1200" dirty="0"/>
                  <a:t>are fractions that are less than one, e.g. </a:t>
                </a:r>
                <a14:m>
                  <m:oMath xmlns:m="http://schemas.openxmlformats.org/officeDocument/2006/math">
                    <m:f>
                      <m:fPr>
                        <m:ctrlPr>
                          <a:rPr lang="en-AU" sz="1200" b="0" i="1" smtClean="0">
                            <a:latin typeface="Cambria Math" panose="02040503050406030204" pitchFamily="18" charset="0"/>
                          </a:rPr>
                        </m:ctrlPr>
                      </m:fPr>
                      <m:num>
                        <m:r>
                          <a:rPr lang="en-AU" sz="1200" b="0" i="1" smtClean="0">
                            <a:latin typeface="Cambria Math" panose="02040503050406030204" pitchFamily="18" charset="0"/>
                          </a:rPr>
                          <m:t>2</m:t>
                        </m:r>
                      </m:num>
                      <m:den>
                        <m:r>
                          <a:rPr lang="en-AU" sz="1200" b="0" i="1" smtClean="0">
                            <a:latin typeface="Cambria Math" panose="02040503050406030204" pitchFamily="18" charset="0"/>
                          </a:rPr>
                          <m:t>4</m:t>
                        </m:r>
                      </m:den>
                    </m:f>
                  </m:oMath>
                </a14:m>
                <a:r>
                  <a:rPr lang="en-US" sz="1200" dirty="0"/>
                  <a:t> and </a:t>
                </a:r>
                <a14:m>
                  <m:oMath xmlns:m="http://schemas.openxmlformats.org/officeDocument/2006/math">
                    <m:f>
                      <m:fPr>
                        <m:ctrlPr>
                          <a:rPr lang="en-AU" sz="1200" b="0" i="1" smtClean="0">
                            <a:latin typeface="Cambria Math" panose="02040503050406030204" pitchFamily="18" charset="0"/>
                          </a:rPr>
                        </m:ctrlPr>
                      </m:fPr>
                      <m:num>
                        <m:r>
                          <a:rPr lang="en-AU" sz="1200" b="0" i="1" smtClean="0">
                            <a:latin typeface="Cambria Math" panose="02040503050406030204" pitchFamily="18" charset="0"/>
                          </a:rPr>
                          <m:t>3</m:t>
                        </m:r>
                      </m:num>
                      <m:den>
                        <m:r>
                          <a:rPr lang="en-AU" sz="1200" b="0" i="1" smtClean="0">
                            <a:latin typeface="Cambria Math" panose="02040503050406030204" pitchFamily="18" charset="0"/>
                          </a:rPr>
                          <m:t>4</m:t>
                        </m:r>
                      </m:den>
                    </m:f>
                  </m:oMath>
                </a14:m>
                <a:r>
                  <a:rPr lang="en-US" sz="1200" dirty="0"/>
                  <a:t> .</a:t>
                </a:r>
                <a:br>
                  <a:rPr lang="en-AU" sz="1200" dirty="0"/>
                </a:br>
                <a:endParaRPr lang="en-AU" baseline="0" dirty="0"/>
              </a:p>
            </p:txBody>
          </p:sp>
        </mc:Choice>
        <mc:Fallback xmlns="">
          <p:sp>
            <p:nvSpPr>
              <p:cNvPr id="3" name="Notes Placeholder 2"/>
              <p:cNvSpPr>
                <a:spLocks noGrp="1"/>
              </p:cNvSpPr>
              <p:nvPr>
                <p:ph type="body" idx="1"/>
              </p:nvPr>
            </p:nvSpPr>
            <p:spPr/>
            <p:txBody>
              <a:bodyPr/>
              <a:lstStyle/>
              <a:p>
                <a:r>
                  <a:rPr lang="en-AU" dirty="0" smtClean="0"/>
                  <a:t>Addition of fractions not until Year 5 in AC but you may be already doing this through problem solving situations. Importance of practical applications that builds sense of how fractions</a:t>
                </a:r>
                <a:r>
                  <a:rPr lang="en-AU" baseline="0" dirty="0" smtClean="0"/>
                  <a:t> compare e.g. </a:t>
                </a:r>
                <a:r>
                  <a:rPr lang="en-AU" sz="1200" b="0" i="0" smtClean="0">
                    <a:solidFill>
                      <a:srgbClr val="FF0000"/>
                    </a:solidFill>
                    <a:latin typeface="Cambria Math"/>
                  </a:rPr>
                  <a:t>3</a:t>
                </a:r>
                <a:r>
                  <a:rPr lang="en-AU" sz="1200" b="0" i="0" smtClean="0">
                    <a:solidFill>
                      <a:srgbClr val="FF0000"/>
                    </a:solidFill>
                    <a:latin typeface="Cambria Math"/>
                  </a:rPr>
                  <a:t>/</a:t>
                </a:r>
                <a:r>
                  <a:rPr lang="en-AU" sz="1200" b="0" i="0" smtClean="0">
                    <a:solidFill>
                      <a:srgbClr val="FF0000"/>
                    </a:solidFill>
                    <a:latin typeface="Cambria Math"/>
                  </a:rPr>
                  <a:t>8</a:t>
                </a:r>
                <a:r>
                  <a:rPr lang="en-AU" baseline="0" dirty="0" smtClean="0"/>
                  <a:t> is smaller than </a:t>
                </a:r>
                <a:r>
                  <a:rPr lang="en-AU" sz="1200" b="0" i="0" smtClean="0">
                    <a:latin typeface="Cambria Math"/>
                  </a:rPr>
                  <a:t>2</a:t>
                </a:r>
                <a:r>
                  <a:rPr lang="en-AU" sz="1200" b="0" i="0" smtClean="0">
                    <a:latin typeface="Cambria Math"/>
                  </a:rPr>
                  <a:t>/</a:t>
                </a:r>
                <a:r>
                  <a:rPr lang="en-AU" sz="1200" b="0" i="0" smtClean="0">
                    <a:latin typeface="Cambria Math"/>
                  </a:rPr>
                  <a:t>4</a:t>
                </a:r>
                <a:r>
                  <a:rPr lang="en-AU" baseline="0" dirty="0" smtClean="0"/>
                  <a:t>  so students can judge reasonableness of answers</a:t>
                </a:r>
                <a:endParaRPr lang="en-AU" baseline="0" dirty="0" smtClean="0"/>
              </a:p>
            </p:txBody>
          </p:sp>
        </mc:Fallback>
      </mc:AlternateContent>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32</a:t>
            </a:fld>
            <a:endParaRPr lang="en-AU" dirty="0"/>
          </a:p>
        </p:txBody>
      </p:sp>
    </p:spTree>
    <p:extLst>
      <p:ext uri="{BB962C8B-B14F-4D97-AF65-F5344CB8AC3E}">
        <p14:creationId xmlns:p14="http://schemas.microsoft.com/office/powerpoint/2010/main" val="2850205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Improper fractions are fractions that are greater than 1, e.g.</a:t>
                </a:r>
                <a:r>
                  <a:rPr lang="en-US" dirty="0">
                    <a:solidFill>
                      <a:srgbClr val="000000"/>
                    </a:solidFill>
                  </a:rPr>
                  <a:t> </a:t>
                </a:r>
                <a:r>
                  <a:rPr lang="en-AU" sz="1200" dirty="0"/>
                  <a:t> </a:t>
                </a:r>
                <a14:m>
                  <m:oMath xmlns:m="http://schemas.openxmlformats.org/officeDocument/2006/math">
                    <m:f>
                      <m:fPr>
                        <m:ctrlPr>
                          <a:rPr lang="en-AU" sz="1200" i="1">
                            <a:latin typeface="Cambria Math" panose="02040503050406030204" pitchFamily="18" charset="0"/>
                          </a:rPr>
                        </m:ctrlPr>
                      </m:fPr>
                      <m:num>
                        <m:r>
                          <a:rPr lang="en-US" sz="1200" i="1">
                            <a:latin typeface="Cambria Math" panose="02040503050406030204" pitchFamily="18" charset="0"/>
                          </a:rPr>
                          <m:t>6</m:t>
                        </m:r>
                      </m:num>
                      <m:den>
                        <m:r>
                          <a:rPr lang="en-US" sz="1200" i="1">
                            <a:latin typeface="Cambria Math" panose="02040503050406030204" pitchFamily="18" charset="0"/>
                          </a:rPr>
                          <m:t>4</m:t>
                        </m:r>
                      </m:den>
                    </m:f>
                  </m:oMath>
                </a14:m>
                <a:r>
                  <a:rPr lang="en-AU" dirty="0"/>
                  <a:t>  and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3</m:t>
                        </m:r>
                      </m:den>
                    </m:f>
                  </m:oMath>
                </a14:m>
                <a:r>
                  <a:rPr lang="en-AU" b="0"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Mixed fractions are a combination of a whole number and a proper fraction, e.g. </a:t>
                </a:r>
                <a:r>
                  <a:rPr lang="en-AU" sz="1200" dirty="0">
                    <a:solidFill>
                      <a:srgbClr val="000000"/>
                    </a:solidFill>
                  </a:rPr>
                  <a:t>1 </a:t>
                </a:r>
                <a14:m>
                  <m:oMath xmlns:m="http://schemas.openxmlformats.org/officeDocument/2006/math">
                    <m:f>
                      <m:fPr>
                        <m:ctrlPr>
                          <a:rPr lang="en-AU"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1</m:t>
                        </m:r>
                      </m:num>
                      <m:den>
                        <m:r>
                          <a:rPr lang="en-US" sz="1600" i="1">
                            <a:solidFill>
                              <a:srgbClr val="000000"/>
                            </a:solidFill>
                            <a:latin typeface="Cambria Math" panose="02040503050406030204" pitchFamily="18" charset="0"/>
                          </a:rPr>
                          <m:t>2</m:t>
                        </m:r>
                      </m:den>
                    </m:f>
                  </m:oMath>
                </a14:m>
                <a:r>
                  <a:rPr lang="en-AU" dirty="0"/>
                  <a:t>.</a:t>
                </a:r>
              </a:p>
              <a:p>
                <a:pPr marL="0" indent="0"/>
                <a:endParaRPr lang="en-AU" sz="1200" dirty="0"/>
              </a:p>
              <a:p>
                <a:pPr marL="0" indent="0"/>
                <a:r>
                  <a:rPr lang="en-AU" sz="1200" dirty="0"/>
                  <a:t>Improper and mixed fractions are formally introduced in the Australian Curriculum: Mathematics in Year 4.</a:t>
                </a:r>
              </a:p>
              <a:p>
                <a:pPr marL="0" indent="0"/>
                <a:r>
                  <a:rPr lang="en-AU" sz="1200" dirty="0"/>
                  <a:t>However, students may have some experience of these in earlier year levels in problem-solving situations.</a:t>
                </a:r>
              </a:p>
              <a:p>
                <a:endParaRPr lang="en-AU" baseline="0" dirty="0"/>
              </a:p>
            </p:txBody>
          </p:sp>
        </mc:Choice>
        <mc:Fallback xmlns="">
          <p:sp>
            <p:nvSpPr>
              <p:cNvPr id="3" name="Notes Placeholder 2"/>
              <p:cNvSpPr>
                <a:spLocks noGrp="1"/>
              </p:cNvSpPr>
              <p:nvPr>
                <p:ph type="body" idx="1"/>
              </p:nvPr>
            </p:nvSpPr>
            <p:spPr/>
            <p:txBody>
              <a:bodyPr/>
              <a:lstStyle/>
              <a:p>
                <a:r>
                  <a:rPr lang="en-AU" dirty="0" smtClean="0"/>
                  <a:t>Addition of fractions not until Year 5 in AC but you may be already doing this through problem solving situations. Importance of practical applications that builds sense of how fractions</a:t>
                </a:r>
                <a:r>
                  <a:rPr lang="en-AU" baseline="0" dirty="0" smtClean="0"/>
                  <a:t> compare e.g. </a:t>
                </a:r>
                <a:r>
                  <a:rPr lang="en-AU" sz="1200" b="0" i="0" smtClean="0">
                    <a:solidFill>
                      <a:srgbClr val="FF0000"/>
                    </a:solidFill>
                    <a:latin typeface="Cambria Math"/>
                  </a:rPr>
                  <a:t>3</a:t>
                </a:r>
                <a:r>
                  <a:rPr lang="en-AU" sz="1200" b="0" i="0" smtClean="0">
                    <a:solidFill>
                      <a:srgbClr val="FF0000"/>
                    </a:solidFill>
                    <a:latin typeface="Cambria Math"/>
                  </a:rPr>
                  <a:t>/</a:t>
                </a:r>
                <a:r>
                  <a:rPr lang="en-AU" sz="1200" b="0" i="0" smtClean="0">
                    <a:solidFill>
                      <a:srgbClr val="FF0000"/>
                    </a:solidFill>
                    <a:latin typeface="Cambria Math"/>
                  </a:rPr>
                  <a:t>8</a:t>
                </a:r>
                <a:r>
                  <a:rPr lang="en-AU" baseline="0" dirty="0" smtClean="0"/>
                  <a:t> is smaller than </a:t>
                </a:r>
                <a:r>
                  <a:rPr lang="en-AU" sz="1200" b="0" i="0" smtClean="0">
                    <a:latin typeface="Cambria Math"/>
                  </a:rPr>
                  <a:t>2</a:t>
                </a:r>
                <a:r>
                  <a:rPr lang="en-AU" sz="1200" b="0" i="0" smtClean="0">
                    <a:latin typeface="Cambria Math"/>
                  </a:rPr>
                  <a:t>/</a:t>
                </a:r>
                <a:r>
                  <a:rPr lang="en-AU" sz="1200" b="0" i="0" smtClean="0">
                    <a:latin typeface="Cambria Math"/>
                  </a:rPr>
                  <a:t>4</a:t>
                </a:r>
                <a:r>
                  <a:rPr lang="en-AU" baseline="0" dirty="0" smtClean="0"/>
                  <a:t>  so students can judge reasonableness of answers</a:t>
                </a:r>
                <a:endParaRPr lang="en-AU" baseline="0" dirty="0" smtClean="0"/>
              </a:p>
            </p:txBody>
          </p:sp>
        </mc:Fallback>
      </mc:AlternateContent>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33</a:t>
            </a:fld>
            <a:endParaRPr lang="en-AU" dirty="0"/>
          </a:p>
        </p:txBody>
      </p:sp>
    </p:spTree>
    <p:extLst>
      <p:ext uri="{BB962C8B-B14F-4D97-AF65-F5344CB8AC3E}">
        <p14:creationId xmlns:p14="http://schemas.microsoft.com/office/powerpoint/2010/main" val="5632649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AU" dirty="0"/>
              <a:t>Congratulations on completing the first unit in the course </a:t>
            </a:r>
            <a:r>
              <a:rPr lang="en-AU" i="1" dirty="0"/>
              <a:t>Foundational concepts in fractions</a:t>
            </a:r>
            <a:r>
              <a:rPr lang="en-AU" dirty="0"/>
              <a:t>. </a:t>
            </a:r>
          </a:p>
          <a:p>
            <a:r>
              <a:rPr lang="en-AU" dirty="0"/>
              <a:t>As you work through this brief review of the main concepts addressed in Unit 1, take some time to reflect on your key takeaways from the unit.</a:t>
            </a:r>
          </a:p>
          <a:p>
            <a:r>
              <a:rPr lang="en-AU" dirty="0"/>
              <a:t>Unit 1 began with a review of the importance of fractional thinking. Key points included:</a:t>
            </a:r>
          </a:p>
          <a:p>
            <a:pPr marL="171450" lvl="0" indent="-171450">
              <a:buFont typeface="Arial" panose="020B0604020202020204" pitchFamily="34" charset="0"/>
              <a:buChar char="•"/>
            </a:pPr>
            <a:r>
              <a:rPr lang="en-US" dirty="0"/>
              <a:t>fractions are widely recognised as </a:t>
            </a:r>
            <a:r>
              <a:rPr lang="en-AU" dirty="0"/>
              <a:t>an important aspect of numeracy in the 21st century, and</a:t>
            </a:r>
            <a:r>
              <a:rPr lang="en-US" dirty="0"/>
              <a:t> even young students are exposed to fractions in many areas of their everyday lives </a:t>
            </a:r>
            <a:endParaRPr lang="en-AU" dirty="0"/>
          </a:p>
          <a:p>
            <a:pPr marL="171450" lvl="0" indent="-171450">
              <a:buFont typeface="Arial" panose="020B0604020202020204" pitchFamily="34" charset="0"/>
              <a:buChar char="•"/>
            </a:pPr>
            <a:r>
              <a:rPr lang="en-US" dirty="0"/>
              <a:t>fractional thinking is a key mathematics concept detailed in the Australian Curriculum in:</a:t>
            </a:r>
          </a:p>
          <a:p>
            <a:pPr marL="216000" lvl="0"/>
            <a:r>
              <a:rPr lang="en-US" sz="1200" kern="1200" dirty="0">
                <a:solidFill>
                  <a:schemeClr val="tx1"/>
                </a:solidFill>
                <a:effectLst/>
                <a:latin typeface="+mn-lt"/>
                <a:ea typeface="+mn-ea"/>
                <a:cs typeface="+mn-cs"/>
              </a:rPr>
              <a:t>– </a:t>
            </a:r>
            <a:r>
              <a:rPr lang="en-US" dirty="0"/>
              <a:t>the General capability Learning continuum of Numeracy</a:t>
            </a:r>
          </a:p>
          <a:p>
            <a:pPr marL="216000" lvl="0"/>
            <a:r>
              <a:rPr lang="en-US" sz="1200" kern="1200" dirty="0">
                <a:solidFill>
                  <a:schemeClr val="tx1"/>
                </a:solidFill>
                <a:effectLst/>
                <a:latin typeface="+mn-lt"/>
                <a:ea typeface="+mn-ea"/>
                <a:cs typeface="+mn-cs"/>
              </a:rPr>
              <a:t>– </a:t>
            </a:r>
            <a:r>
              <a:rPr lang="en-US" dirty="0"/>
              <a:t>the learning area content of the Australian Curriculum: Mathematics</a:t>
            </a:r>
            <a:endParaRPr lang="en-AU" dirty="0"/>
          </a:p>
          <a:p>
            <a:pPr marL="171450" indent="-171450">
              <a:buFont typeface="Arial" panose="020B0604020202020204" pitchFamily="34" charset="0"/>
              <a:buChar char="•"/>
            </a:pPr>
            <a:r>
              <a:rPr lang="en-US" dirty="0"/>
              <a:t>fractional thinking is also important because it develops the foundational understanding and skills necessary for many other mathematics content areas.</a:t>
            </a:r>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34</a:t>
            </a:fld>
            <a:endParaRPr lang="en-AU" dirty="0"/>
          </a:p>
        </p:txBody>
      </p:sp>
      <p:sp>
        <p:nvSpPr>
          <p:cNvPr id="7" name="Slide Image Placeholder 6">
            <a:extLst>
              <a:ext uri="{FF2B5EF4-FFF2-40B4-BE49-F238E27FC236}">
                <a16:creationId xmlns:a16="http://schemas.microsoft.com/office/drawing/2014/main" id="{ACA89FC4-8AC8-4DB9-8F79-D6E0A721FEE0}"/>
              </a:ext>
            </a:extLst>
          </p:cNvPr>
          <p:cNvSpPr>
            <a:spLocks noGrp="1" noRot="1" noChangeAspect="1"/>
          </p:cNvSpPr>
          <p:nvPr>
            <p:ph type="sldImg"/>
          </p:nvPr>
        </p:nvSpPr>
        <p:spPr/>
      </p:sp>
    </p:spTree>
    <p:extLst>
      <p:ext uri="{BB962C8B-B14F-4D97-AF65-F5344CB8AC3E}">
        <p14:creationId xmlns:p14="http://schemas.microsoft.com/office/powerpoint/2010/main" val="2930502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AU" dirty="0"/>
              <a:t>The unit then examined </a:t>
            </a:r>
            <a:r>
              <a:rPr lang="en-US" dirty="0"/>
              <a:t>the different representations of fractions that underpin fractional thinking and </a:t>
            </a:r>
            <a:r>
              <a:rPr lang="en-AU" dirty="0"/>
              <a:t>explored </a:t>
            </a:r>
            <a:r>
              <a:rPr lang="en-US" dirty="0"/>
              <a:t>some of the key considerations when using representations in teaching and learning experiences.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Reference:</a:t>
            </a:r>
            <a:r>
              <a:rPr lang="en-US" b="0" dirty="0"/>
              <a:t> </a:t>
            </a:r>
            <a:r>
              <a:rPr lang="en-AU" sz="1200" kern="1200" dirty="0">
                <a:solidFill>
                  <a:schemeClr val="tx1"/>
                </a:solidFill>
              </a:rPr>
              <a:t>National Council of Teachers of Mathematics 2014, </a:t>
            </a:r>
            <a:r>
              <a:rPr lang="en-US" sz="1200" i="1" kern="1200" dirty="0">
                <a:solidFill>
                  <a:schemeClr val="tx1"/>
                </a:solidFill>
              </a:rPr>
              <a:t>Principles to Actions: Ensuring mathematical success for all</a:t>
            </a:r>
            <a:r>
              <a:rPr lang="en-US" sz="1200" kern="1200" dirty="0">
                <a:solidFill>
                  <a:schemeClr val="tx1"/>
                </a:solidFill>
              </a:rPr>
              <a:t>, </a:t>
            </a:r>
            <a:r>
              <a:rPr lang="en-AU" sz="1200" kern="1200" dirty="0">
                <a:solidFill>
                  <a:schemeClr val="tx1"/>
                </a:solidFill>
              </a:rPr>
              <a:t>National Council of Teachers of Mathematics,</a:t>
            </a:r>
            <a:r>
              <a:rPr lang="en-US" sz="1200" kern="1200" dirty="0">
                <a:solidFill>
                  <a:schemeClr val="tx1"/>
                </a:solidFill>
              </a:rPr>
              <a:t> Reston, VA.</a:t>
            </a:r>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35</a:t>
            </a:fld>
            <a:endParaRPr lang="en-AU" dirty="0"/>
          </a:p>
        </p:txBody>
      </p:sp>
      <p:sp>
        <p:nvSpPr>
          <p:cNvPr id="6" name="Slide Image Placeholder 5">
            <a:extLst>
              <a:ext uri="{FF2B5EF4-FFF2-40B4-BE49-F238E27FC236}">
                <a16:creationId xmlns:a16="http://schemas.microsoft.com/office/drawing/2014/main" id="{58F50F9B-647A-4654-9ACA-C0B69BBC11B5}"/>
              </a:ext>
            </a:extLst>
          </p:cNvPr>
          <p:cNvSpPr>
            <a:spLocks noGrp="1" noRot="1" noChangeAspect="1"/>
          </p:cNvSpPr>
          <p:nvPr>
            <p:ph type="sldImg"/>
          </p:nvPr>
        </p:nvSpPr>
        <p:spPr/>
      </p:sp>
    </p:spTree>
    <p:extLst>
      <p:ext uri="{BB962C8B-B14F-4D97-AF65-F5344CB8AC3E}">
        <p14:creationId xmlns:p14="http://schemas.microsoft.com/office/powerpoint/2010/main" val="14430532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30000"/>
              </a:spcBef>
              <a:defRPr/>
            </a:pPr>
            <a:r>
              <a:rPr lang="en-AU" sz="1200" dirty="0"/>
              <a:t>In completing this unit, you should now be able to:</a:t>
            </a:r>
          </a:p>
          <a:p>
            <a:pPr marL="171450" indent="-171450">
              <a:spcBef>
                <a:spcPct val="30000"/>
              </a:spcBef>
              <a:buFont typeface="Arial" panose="020B0604020202020204" pitchFamily="34" charset="0"/>
              <a:buChar char="•"/>
              <a:defRPr/>
            </a:pPr>
            <a:r>
              <a:rPr lang="en-AU" sz="1200" dirty="0"/>
              <a:t>describe why fractional thinking is important</a:t>
            </a:r>
          </a:p>
          <a:p>
            <a:pPr marL="171450" indent="-171450">
              <a:spcBef>
                <a:spcPct val="30000"/>
              </a:spcBef>
              <a:buFont typeface="Arial" panose="020B0604020202020204" pitchFamily="34" charset="0"/>
              <a:buChar char="•"/>
              <a:defRPr/>
            </a:pPr>
            <a:r>
              <a:rPr lang="en-AU" sz="1200" dirty="0"/>
              <a:t>explain the different representations of fractions that underpin fractional thinking</a:t>
            </a:r>
          </a:p>
          <a:p>
            <a:pPr marL="171450" indent="-171450">
              <a:spcBef>
                <a:spcPct val="30000"/>
              </a:spcBef>
              <a:buFont typeface="Arial" panose="020B0604020202020204" pitchFamily="34" charset="0"/>
              <a:buChar char="•"/>
              <a:defRPr/>
            </a:pPr>
            <a:r>
              <a:rPr lang="en-AU" sz="1200" dirty="0"/>
              <a:t>discuss some of the key considerations when using representations.</a:t>
            </a:r>
          </a:p>
          <a:p>
            <a:pPr marL="0" indent="0">
              <a:spcBef>
                <a:spcPct val="30000"/>
              </a:spcBef>
              <a:buFont typeface="Arial" pitchFamily="34" charset="0"/>
              <a:buNone/>
              <a:defRPr/>
            </a:pPr>
            <a:r>
              <a:rPr lang="en-AU" sz="1200" dirty="0"/>
              <a:t>Take some time now to reflect on the implications for your context. Use the questions on the next slide to guide your reflection.</a:t>
            </a:r>
          </a:p>
          <a:p>
            <a:pPr marL="0" indent="0">
              <a:spcBef>
                <a:spcPct val="30000"/>
              </a:spcBef>
              <a:buFont typeface="Arial" pitchFamily="34" charset="0"/>
              <a:buNone/>
              <a:defRPr/>
            </a:pPr>
            <a:endParaRPr lang="en-US" i="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i="0"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36</a:t>
            </a:fld>
            <a:endParaRPr lang="en-AU" dirty="0"/>
          </a:p>
        </p:txBody>
      </p:sp>
    </p:spTree>
    <p:extLst>
      <p:ext uri="{BB962C8B-B14F-4D97-AF65-F5344CB8AC3E}">
        <p14:creationId xmlns:p14="http://schemas.microsoft.com/office/powerpoint/2010/main" val="22203319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30000"/>
              </a:spcBef>
              <a:defRPr/>
            </a:pPr>
            <a:r>
              <a:rPr lang="en-US" sz="1200" b="0" dirty="0">
                <a:solidFill>
                  <a:schemeClr val="tx1"/>
                </a:solidFill>
              </a:rPr>
              <a:t>Reflect on </a:t>
            </a:r>
            <a:r>
              <a:rPr lang="en-AU" sz="1200" b="0" dirty="0">
                <a:solidFill>
                  <a:schemeClr val="tx1"/>
                </a:solidFill>
              </a:rPr>
              <a:t>the work you have engaged with in this unit and record any new learnings in </a:t>
            </a:r>
            <a:r>
              <a:rPr lang="en-US" sz="1200" b="0" dirty="0">
                <a:solidFill>
                  <a:schemeClr val="tx1"/>
                </a:solidFill>
              </a:rPr>
              <a:t>your </a:t>
            </a:r>
            <a:r>
              <a:rPr lang="en-US" sz="1200" b="0" i="1" dirty="0">
                <a:solidFill>
                  <a:schemeClr val="tx1"/>
                </a:solidFill>
              </a:rPr>
              <a:t>Reflections on fractions</a:t>
            </a:r>
            <a:r>
              <a:rPr lang="en-US" sz="1200" b="0" dirty="0">
                <a:solidFill>
                  <a:schemeClr val="tx1"/>
                </a:solidFill>
              </a:rPr>
              <a:t> document.</a:t>
            </a:r>
          </a:p>
          <a:p>
            <a:r>
              <a:rPr lang="en-US" sz="1200" b="0" dirty="0">
                <a:solidFill>
                  <a:schemeClr val="tx1"/>
                </a:solidFill>
              </a:rPr>
              <a:t>Choose at least one area of fractions where your students are experiencing difficulty. Plan</a:t>
            </a:r>
            <a:r>
              <a:rPr lang="en-AU" sz="1200" b="0" dirty="0">
                <a:solidFill>
                  <a:schemeClr val="tx1"/>
                </a:solidFill>
              </a:rPr>
              <a:t> to address this in the next 10 days. Consider:</a:t>
            </a:r>
          </a:p>
          <a:p>
            <a:pPr marL="171450" indent="-171450">
              <a:buFont typeface="Arial" panose="020B0604020202020204" pitchFamily="34" charset="0"/>
              <a:buChar char="•"/>
            </a:pPr>
            <a:r>
              <a:rPr lang="en-AU" sz="1200" b="0" dirty="0">
                <a:solidFill>
                  <a:schemeClr val="tx1"/>
                </a:solidFill>
              </a:rPr>
              <a:t>What representation/s will you focus on — physical, visual, verbal, contextual and/or symbolic? </a:t>
            </a:r>
          </a:p>
          <a:p>
            <a:pPr marL="171450" indent="-171450">
              <a:buFont typeface="Arial" panose="020B0604020202020204" pitchFamily="34" charset="0"/>
              <a:buChar char="•"/>
            </a:pPr>
            <a:r>
              <a:rPr lang="en-AU" sz="1200" b="0" dirty="0">
                <a:solidFill>
                  <a:schemeClr val="tx1"/>
                </a:solidFill>
              </a:rPr>
              <a:t>What resources will you incorporate?</a:t>
            </a:r>
          </a:p>
          <a:p>
            <a:pPr marL="171450" indent="-171450">
              <a:buFont typeface="Arial" panose="020B0604020202020204" pitchFamily="34" charset="0"/>
              <a:buChar char="•"/>
            </a:pPr>
            <a:r>
              <a:rPr lang="en-AU" sz="1200" b="0" dirty="0">
                <a:solidFill>
                  <a:schemeClr val="tx1"/>
                </a:solidFill>
              </a:rPr>
              <a:t>What questions will you ask to encourage discussion and challenge student thinking?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i="0"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37</a:t>
            </a:fld>
            <a:endParaRPr lang="en-AU" dirty="0"/>
          </a:p>
        </p:txBody>
      </p:sp>
    </p:spTree>
    <p:extLst>
      <p:ext uri="{BB962C8B-B14F-4D97-AF65-F5344CB8AC3E}">
        <p14:creationId xmlns:p14="http://schemas.microsoft.com/office/powerpoint/2010/main" val="28023561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38</a:t>
            </a:fld>
            <a:endParaRPr lang="en-AU" dirty="0"/>
          </a:p>
        </p:txBody>
      </p:sp>
    </p:spTree>
    <p:extLst>
      <p:ext uri="{BB962C8B-B14F-4D97-AF65-F5344CB8AC3E}">
        <p14:creationId xmlns:p14="http://schemas.microsoft.com/office/powerpoint/2010/main" val="31436769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39</a:t>
            </a:fld>
            <a:endParaRPr lang="en-AU" dirty="0"/>
          </a:p>
        </p:txBody>
      </p:sp>
    </p:spTree>
    <p:extLst>
      <p:ext uri="{BB962C8B-B14F-4D97-AF65-F5344CB8AC3E}">
        <p14:creationId xmlns:p14="http://schemas.microsoft.com/office/powerpoint/2010/main" val="2553066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spcBef>
                <a:spcPts val="2000"/>
              </a:spcBef>
              <a:spcAft>
                <a:spcPts val="600"/>
              </a:spcAft>
            </a:pPr>
            <a:r>
              <a:rPr lang="en-AU" dirty="0"/>
              <a:t>Before you begin this unit, c</a:t>
            </a:r>
            <a:r>
              <a:rPr lang="en-US" dirty="0"/>
              <a:t>reate an electronic document with the title </a:t>
            </a:r>
            <a:r>
              <a:rPr lang="en-US" i="1" dirty="0"/>
              <a:t>Reflections on fractions </a:t>
            </a:r>
            <a:r>
              <a:rPr lang="en-US" dirty="0"/>
              <a:t>and record:</a:t>
            </a:r>
            <a:endParaRPr lang="en-AU" dirty="0"/>
          </a:p>
          <a:p>
            <a:pPr marL="171450" lvl="0" indent="-171450">
              <a:buFont typeface="Arial" panose="020B0604020202020204" pitchFamily="34" charset="0"/>
              <a:buChar char="•"/>
            </a:pPr>
            <a:r>
              <a:rPr lang="en-AU" dirty="0"/>
              <a:t>examples of where you and your students encounter fractions in everyday life</a:t>
            </a:r>
          </a:p>
          <a:p>
            <a:pPr marL="171450" lvl="0" indent="-171450">
              <a:buFont typeface="Arial" panose="020B0604020202020204" pitchFamily="34" charset="0"/>
              <a:buChar char="•"/>
            </a:pPr>
            <a:r>
              <a:rPr lang="en-AU" dirty="0"/>
              <a:t>what most students in your context can do well when working with fractions </a:t>
            </a:r>
          </a:p>
          <a:p>
            <a:pPr marL="171450" lvl="0" indent="-171450">
              <a:buFont typeface="Arial" panose="020B0604020202020204" pitchFamily="34" charset="0"/>
              <a:buChar char="•"/>
            </a:pPr>
            <a:r>
              <a:rPr lang="en-AU" dirty="0"/>
              <a:t>the areas where some students in your context experience difficulty when working with fractions.</a:t>
            </a:r>
            <a:r>
              <a:rPr lang="en-US" b="1" baseline="0" dirty="0"/>
              <a:t> </a:t>
            </a:r>
          </a:p>
          <a:p>
            <a:r>
              <a:rPr lang="en-US" b="0" baseline="0" dirty="0"/>
              <a:t>You will be asked to refer back to this document later in the unit and across the course.</a:t>
            </a:r>
            <a:endParaRPr lang="en-AU" b="0" baseline="0"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a:t>
            </a:fld>
            <a:endParaRPr lang="en-AU" dirty="0"/>
          </a:p>
        </p:txBody>
      </p:sp>
    </p:spTree>
    <p:extLst>
      <p:ext uri="{BB962C8B-B14F-4D97-AF65-F5344CB8AC3E}">
        <p14:creationId xmlns:p14="http://schemas.microsoft.com/office/powerpoint/2010/main" val="12623886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600"/>
              </a:spcBef>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40</a:t>
            </a:fld>
            <a:endParaRPr lang="en-AU" dirty="0"/>
          </a:p>
        </p:txBody>
      </p:sp>
    </p:spTree>
    <p:extLst>
      <p:ext uri="{BB962C8B-B14F-4D97-AF65-F5344CB8AC3E}">
        <p14:creationId xmlns:p14="http://schemas.microsoft.com/office/powerpoint/2010/main" val="20375338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600"/>
              </a:spcBef>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41</a:t>
            </a:fld>
            <a:endParaRPr lang="en-AU" dirty="0"/>
          </a:p>
        </p:txBody>
      </p:sp>
    </p:spTree>
    <p:extLst>
      <p:ext uri="{BB962C8B-B14F-4D97-AF65-F5344CB8AC3E}">
        <p14:creationId xmlns:p14="http://schemas.microsoft.com/office/powerpoint/2010/main" val="20567236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42</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23709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AU" dirty="0"/>
              <a:t>The learning goals for this unit are the same as for the entire course:</a:t>
            </a:r>
          </a:p>
          <a:p>
            <a:pPr marL="171450" indent="-171450">
              <a:buFont typeface="Arial" panose="020B0604020202020204" pitchFamily="34" charset="0"/>
              <a:buChar char="•"/>
            </a:pPr>
            <a:r>
              <a:rPr lang="en-US" dirty="0"/>
              <a:t>Develop understanding of foundational fractional concepts in Prep to Year 4.</a:t>
            </a:r>
          </a:p>
          <a:p>
            <a:pPr marL="171450" indent="-171450">
              <a:buFont typeface="Arial" panose="020B0604020202020204" pitchFamily="34" charset="0"/>
              <a:buChar char="•"/>
            </a:pPr>
            <a:r>
              <a:rPr lang="en-US" dirty="0"/>
              <a:t>Enhance targeted teaching strategies to improve student understanding.</a:t>
            </a:r>
          </a:p>
          <a:p>
            <a:endParaRPr lang="en-AU" dirty="0"/>
          </a:p>
          <a:p>
            <a:endParaRPr lang="en-AU" dirty="0"/>
          </a:p>
        </p:txBody>
      </p:sp>
      <p:sp>
        <p:nvSpPr>
          <p:cNvPr id="4" name="Slide Number Placeholder 3"/>
          <p:cNvSpPr>
            <a:spLocks noGrp="1"/>
          </p:cNvSpPr>
          <p:nvPr>
            <p:ph type="sldNum" sz="quarter" idx="5"/>
          </p:nvPr>
        </p:nvSpPr>
        <p:spPr/>
        <p:txBody>
          <a:bodyPr/>
          <a:lstStyle/>
          <a:p>
            <a:fld id="{7DC8D554-20BD-45E3-8F8F-C854CD9EEC52}" type="slidenum">
              <a:rPr lang="en-AU" smtClean="0"/>
              <a:pPr/>
              <a:t>5</a:t>
            </a:fld>
            <a:endParaRPr lang="en-AU" dirty="0"/>
          </a:p>
        </p:txBody>
      </p:sp>
      <p:sp>
        <p:nvSpPr>
          <p:cNvPr id="7" name="Slide Image Placeholder 6">
            <a:extLst>
              <a:ext uri="{FF2B5EF4-FFF2-40B4-BE49-F238E27FC236}">
                <a16:creationId xmlns:a16="http://schemas.microsoft.com/office/drawing/2014/main" id="{1D954D89-6F51-47F8-B24D-A3C1EDA0C998}"/>
              </a:ext>
            </a:extLst>
          </p:cNvPr>
          <p:cNvSpPr>
            <a:spLocks noGrp="1" noRot="1" noChangeAspect="1"/>
          </p:cNvSpPr>
          <p:nvPr>
            <p:ph type="sldImg"/>
          </p:nvPr>
        </p:nvSpPr>
        <p:spPr/>
      </p:sp>
    </p:spTree>
    <p:extLst>
      <p:ext uri="{BB962C8B-B14F-4D97-AF65-F5344CB8AC3E}">
        <p14:creationId xmlns:p14="http://schemas.microsoft.com/office/powerpoint/2010/main" val="850278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AU" dirty="0"/>
              <a:t>Now consider the success criteria for this unit. </a:t>
            </a:r>
          </a:p>
          <a:p>
            <a:r>
              <a:rPr lang="en-AU" dirty="0"/>
              <a:t>By the end of this unit, you should be able to:</a:t>
            </a:r>
          </a:p>
          <a:p>
            <a:pPr marL="171450" indent="-171450">
              <a:buFont typeface="Arial" panose="020B0604020202020204" pitchFamily="34" charset="0"/>
              <a:buChar char="•"/>
            </a:pPr>
            <a:r>
              <a:rPr lang="en-US" dirty="0"/>
              <a:t>d</a:t>
            </a:r>
            <a:r>
              <a:rPr lang="en-AU" dirty="0"/>
              <a:t>escribe why fractional thinking is important</a:t>
            </a:r>
          </a:p>
          <a:p>
            <a:pPr marL="171450" indent="-171450">
              <a:buFont typeface="Arial" panose="020B0604020202020204" pitchFamily="34" charset="0"/>
              <a:buChar char="•"/>
            </a:pPr>
            <a:r>
              <a:rPr lang="en-AU" dirty="0"/>
              <a:t>explain the different representations of fractions that underpin fractional thinking</a:t>
            </a:r>
          </a:p>
          <a:p>
            <a:pPr marL="171450" indent="-171450">
              <a:buFont typeface="Arial" panose="020B0604020202020204" pitchFamily="34" charset="0"/>
              <a:buChar char="•"/>
            </a:pPr>
            <a:r>
              <a:rPr lang="en-AU" dirty="0"/>
              <a:t>discuss some of the key considerations when using representations.</a:t>
            </a:r>
          </a:p>
          <a:p>
            <a:endParaRPr lang="en-US" dirty="0"/>
          </a:p>
          <a:p>
            <a:endParaRPr lang="en-AU" dirty="0"/>
          </a:p>
          <a:p>
            <a:endParaRPr lang="en-AU" dirty="0"/>
          </a:p>
        </p:txBody>
      </p:sp>
      <p:sp>
        <p:nvSpPr>
          <p:cNvPr id="4" name="Slide Number Placeholder 3"/>
          <p:cNvSpPr>
            <a:spLocks noGrp="1"/>
          </p:cNvSpPr>
          <p:nvPr>
            <p:ph type="sldNum" sz="quarter" idx="5"/>
          </p:nvPr>
        </p:nvSpPr>
        <p:spPr/>
        <p:txBody>
          <a:bodyPr/>
          <a:lstStyle/>
          <a:p>
            <a:fld id="{7DC8D554-20BD-45E3-8F8F-C854CD9EEC52}" type="slidenum">
              <a:rPr lang="en-AU" smtClean="0"/>
              <a:pPr/>
              <a:t>6</a:t>
            </a:fld>
            <a:endParaRPr lang="en-AU" dirty="0"/>
          </a:p>
        </p:txBody>
      </p:sp>
      <p:sp>
        <p:nvSpPr>
          <p:cNvPr id="7" name="Slide Image Placeholder 6">
            <a:extLst>
              <a:ext uri="{FF2B5EF4-FFF2-40B4-BE49-F238E27FC236}">
                <a16:creationId xmlns:a16="http://schemas.microsoft.com/office/drawing/2014/main" id="{DE97D864-C7BE-4BF4-A559-983FE386F353}"/>
              </a:ext>
            </a:extLst>
          </p:cNvPr>
          <p:cNvSpPr>
            <a:spLocks noGrp="1" noRot="1" noChangeAspect="1"/>
          </p:cNvSpPr>
          <p:nvPr>
            <p:ph type="sldImg"/>
          </p:nvPr>
        </p:nvSpPr>
        <p:spPr/>
      </p:sp>
    </p:spTree>
    <p:extLst>
      <p:ext uri="{BB962C8B-B14F-4D97-AF65-F5344CB8AC3E}">
        <p14:creationId xmlns:p14="http://schemas.microsoft.com/office/powerpoint/2010/main" val="850278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No matter where we currently are or what our role is, we all have the capacity to improve and build our </a:t>
            </a:r>
            <a:r>
              <a:rPr lang="en-US" dirty="0"/>
              <a:t>understanding of </a:t>
            </a:r>
            <a:r>
              <a:rPr lang="en-US" b="0" dirty="0"/>
              <a:t>fractional thinking</a:t>
            </a:r>
            <a:r>
              <a:rPr lang="en-AU"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i="0" dirty="0"/>
              <a:t>Reflect on where you feel your understanding is currently, and record your thoughts in your </a:t>
            </a:r>
            <a:r>
              <a:rPr lang="en-AU" sz="1200" i="1" dirty="0"/>
              <a:t>R</a:t>
            </a:r>
            <a:r>
              <a:rPr lang="en-US" sz="1200" i="1" dirty="0"/>
              <a:t>eflections on fractions </a:t>
            </a:r>
            <a:r>
              <a:rPr lang="en-AU" i="0" dirty="0"/>
              <a:t>document.</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7</a:t>
            </a:fld>
            <a:endParaRPr lang="en-AU" dirty="0"/>
          </a:p>
        </p:txBody>
      </p:sp>
    </p:spTree>
    <p:extLst>
      <p:ext uri="{BB962C8B-B14F-4D97-AF65-F5344CB8AC3E}">
        <p14:creationId xmlns:p14="http://schemas.microsoft.com/office/powerpoint/2010/main" val="581213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Fractions are widely recognised as </a:t>
            </a:r>
            <a:r>
              <a:rPr lang="en-AU" sz="1200" b="0" dirty="0"/>
              <a:t>a key aspect of numeracy in the 21</a:t>
            </a:r>
            <a:r>
              <a:rPr lang="en-AU" sz="1200" b="0" baseline="0" dirty="0"/>
              <a:t>st </a:t>
            </a:r>
            <a:r>
              <a:rPr lang="en-AU" sz="1200" b="0" dirty="0"/>
              <a:t>century.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Even young students are exposed to fractions in many areas of their everyday lives. </a:t>
            </a: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You may have included many of the ideas shown on-screen as </a:t>
            </a:r>
            <a:r>
              <a:rPr lang="en-AU" sz="1200" dirty="0"/>
              <a:t>examples of where you and your students encounter fractions in everyday life</a:t>
            </a:r>
            <a:r>
              <a:rPr lang="en-US" sz="1200" dirty="0"/>
              <a:t>. You may have included other everyday examples that reinforce the importance of fractional thinking. </a:t>
            </a:r>
            <a:endParaRPr lang="en-AU" sz="1200" dirty="0"/>
          </a:p>
          <a:p>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8</a:t>
            </a:fld>
            <a:endParaRPr lang="en-AU" dirty="0"/>
          </a:p>
        </p:txBody>
      </p:sp>
    </p:spTree>
    <p:extLst>
      <p:ext uri="{BB962C8B-B14F-4D97-AF65-F5344CB8AC3E}">
        <p14:creationId xmlns:p14="http://schemas.microsoft.com/office/powerpoint/2010/main" val="478464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a:t>Fractional thinking is also important because it develops the foundational understanding and skills necessary for many other mathematics content areas where proportional reasoning is required, including those shown on-screen: decimals, percentage, rates and ratios.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1" kern="1200" dirty="0">
                <a:solidFill>
                  <a:schemeClr val="tx1"/>
                </a:solidFill>
                <a:effectLst/>
                <a:latin typeface="+mn-lt"/>
                <a:ea typeface="+mn-ea"/>
                <a:cs typeface="+mn-cs"/>
              </a:rPr>
              <a:t>Reference:</a:t>
            </a:r>
            <a:r>
              <a:rPr lang="en-AU" sz="1200" kern="1200" dirty="0">
                <a:solidFill>
                  <a:schemeClr val="tx1"/>
                </a:solidFill>
                <a:effectLst/>
                <a:latin typeface="+mn-lt"/>
                <a:ea typeface="+mn-ea"/>
                <a:cs typeface="+mn-cs"/>
              </a:rPr>
              <a:t> Clarke, D, Roche, A &amp; Mitchell, A 2008, ‘10 practical tips for making fractions come alive and make sense’, </a:t>
            </a:r>
            <a:r>
              <a:rPr lang="en-AU" sz="1200" i="1" kern="1200" dirty="0">
                <a:solidFill>
                  <a:schemeClr val="tx1"/>
                </a:solidFill>
                <a:effectLst/>
                <a:latin typeface="+mn-lt"/>
                <a:ea typeface="+mn-ea"/>
                <a:cs typeface="+mn-cs"/>
              </a:rPr>
              <a:t>Mathematics Teaching in the Middle School</a:t>
            </a:r>
            <a:r>
              <a:rPr lang="en-AU" sz="1200" kern="1200" dirty="0">
                <a:solidFill>
                  <a:schemeClr val="tx1"/>
                </a:solidFill>
                <a:effectLst/>
                <a:latin typeface="+mn-lt"/>
                <a:ea typeface="+mn-ea"/>
                <a:cs typeface="+mn-cs"/>
              </a:rPr>
              <a:t>, vol. 13, no. 7, pp. 372–80.</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9</a:t>
            </a:fld>
            <a:endParaRPr lang="en-AU" dirty="0"/>
          </a:p>
        </p:txBody>
      </p:sp>
    </p:spTree>
    <p:extLst>
      <p:ext uri="{BB962C8B-B14F-4D97-AF65-F5344CB8AC3E}">
        <p14:creationId xmlns:p14="http://schemas.microsoft.com/office/powerpoint/2010/main" val="225306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qcaa.qld.edu.au/copyright"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qcaa.qld.edu.au/copyright"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www.youtube.com/user/TheQCAA" TargetMode="External"/><Relationship Id="rId13"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7.jpg"/><Relationship Id="rId12" Type="http://schemas.openxmlformats.org/officeDocument/2006/relationships/hyperlink" Target="http://www.facebook.com/qcaa.qld.edu.au" TargetMode="External"/><Relationship Id="rId2" Type="http://schemas.openxmlformats.org/officeDocument/2006/relationships/hyperlink" Target="https://www.instagram.com/myqce/" TargetMode="External"/><Relationship Id="rId1" Type="http://schemas.openxmlformats.org/officeDocument/2006/relationships/slideMaster" Target="../slideMasters/slideMaster5.xml"/><Relationship Id="rId6" Type="http://schemas.openxmlformats.org/officeDocument/2006/relationships/hyperlink" Target="http://www.pinterest.com/QCAA_edu" TargetMode="External"/><Relationship Id="rId11" Type="http://schemas.openxmlformats.org/officeDocument/2006/relationships/image" Target="../media/image9.jpg"/><Relationship Id="rId5" Type="http://schemas.openxmlformats.org/officeDocument/2006/relationships/image" Target="../media/image6.jpg"/><Relationship Id="rId10" Type="http://schemas.openxmlformats.org/officeDocument/2006/relationships/hyperlink" Target="https://twitter.com/QCAA_ed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370" y="3429000"/>
            <a:ext cx="8603779" cy="1728341"/>
          </a:xfrm>
        </p:spPr>
        <p:txBody>
          <a:bodyPr/>
          <a:lstStyle/>
          <a:p>
            <a:r>
              <a:rPr lang="en-US" dirty="0"/>
              <a:t>Click to edit Master title style</a:t>
            </a:r>
            <a:endParaRPr lang="en-AU" dirty="0"/>
          </a:p>
        </p:txBody>
      </p:sp>
      <p:sp>
        <p:nvSpPr>
          <p:cNvPr id="3" name="Subtitle 2"/>
          <p:cNvSpPr>
            <a:spLocks noGrp="1"/>
          </p:cNvSpPr>
          <p:nvPr>
            <p:ph type="subTitle" idx="1"/>
          </p:nvPr>
        </p:nvSpPr>
        <p:spPr>
          <a:xfrm>
            <a:off x="223588" y="5137200"/>
            <a:ext cx="8596561" cy="93595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pic>
        <p:nvPicPr>
          <p:cNvPr id="8" name="Picture 5"/>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70000" y="6085291"/>
            <a:ext cx="468631" cy="224029"/>
          </a:xfrm>
          <a:prstGeom prst="rect">
            <a:avLst/>
          </a:prstGeom>
        </p:spPr>
      </p:pic>
    </p:spTree>
    <p:extLst>
      <p:ext uri="{BB962C8B-B14F-4D97-AF65-F5344CB8AC3E}">
        <p14:creationId xmlns:p14="http://schemas.microsoft.com/office/powerpoint/2010/main" val="98510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370" y="3429000"/>
            <a:ext cx="8603779" cy="1728341"/>
          </a:xfrm>
        </p:spPr>
        <p:txBody>
          <a:bodyPr/>
          <a:lstStyle/>
          <a:p>
            <a:r>
              <a:rPr lang="en-US"/>
              <a:t>Click to edit Master title style</a:t>
            </a:r>
            <a:endParaRPr lang="en-AU" dirty="0"/>
          </a:p>
        </p:txBody>
      </p:sp>
      <p:sp>
        <p:nvSpPr>
          <p:cNvPr id="3" name="Subtitle 2"/>
          <p:cNvSpPr>
            <a:spLocks noGrp="1"/>
          </p:cNvSpPr>
          <p:nvPr>
            <p:ph type="subTitle" idx="1"/>
          </p:nvPr>
        </p:nvSpPr>
        <p:spPr>
          <a:xfrm>
            <a:off x="223588" y="5137200"/>
            <a:ext cx="8596561" cy="93595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pic>
        <p:nvPicPr>
          <p:cNvPr id="8" name="Picture 5"/>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70000" y="6085291"/>
            <a:ext cx="468631" cy="224029"/>
          </a:xfrm>
          <a:prstGeom prst="rect">
            <a:avLst/>
          </a:prstGeom>
        </p:spPr>
      </p:pic>
      <p:sp>
        <p:nvSpPr>
          <p:cNvPr id="6" name="Vertical Text Placeholder 5">
            <a:extLst>
              <a:ext uri="{FF2B5EF4-FFF2-40B4-BE49-F238E27FC236}">
                <a16:creationId xmlns:a16="http://schemas.microsoft.com/office/drawing/2014/main" id="{1830E17D-6A53-468A-85E3-944C81448ADA}"/>
              </a:ext>
            </a:extLst>
          </p:cNvPr>
          <p:cNvSpPr>
            <a:spLocks noGrp="1"/>
          </p:cNvSpPr>
          <p:nvPr>
            <p:ph type="body" orient="vert" sz="quarter" idx="10" hasCustomPrompt="1"/>
          </p:nvPr>
        </p:nvSpPr>
        <p:spPr>
          <a:xfrm rot="10800000">
            <a:off x="8705031" y="5373215"/>
            <a:ext cx="144015" cy="618004"/>
          </a:xfrm>
        </p:spPr>
        <p:txBody>
          <a:bodyPr vert="eaVert">
            <a:noAutofit/>
          </a:bodyPr>
          <a:lstStyle>
            <a:lvl1pPr>
              <a:spcBef>
                <a:spcPts val="0"/>
              </a:spcBef>
              <a:defRPr sz="500" b="0">
                <a:solidFill>
                  <a:srgbClr val="808080"/>
                </a:solidFill>
              </a:defRPr>
            </a:lvl1pPr>
          </a:lstStyle>
          <a:p>
            <a:pPr lvl="0"/>
            <a:r>
              <a:rPr lang="en-US" dirty="0"/>
              <a:t>Job number</a:t>
            </a:r>
            <a:endParaRPr lang="en-AU" dirty="0"/>
          </a:p>
        </p:txBody>
      </p:sp>
    </p:spTree>
    <p:extLst>
      <p:ext uri="{BB962C8B-B14F-4D97-AF65-F5344CB8AC3E}">
        <p14:creationId xmlns:p14="http://schemas.microsoft.com/office/powerpoint/2010/main" val="1798761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a:xfrm>
            <a:off x="323850" y="986400"/>
            <a:ext cx="8485188" cy="5040000"/>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endParaRPr lang="en-AU" dirty="0"/>
          </a:p>
        </p:txBody>
      </p:sp>
    </p:spTree>
    <p:extLst>
      <p:ext uri="{BB962C8B-B14F-4D97-AF65-F5344CB8AC3E}">
        <p14:creationId xmlns:p14="http://schemas.microsoft.com/office/powerpoint/2010/main" val="21457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idx="1"/>
          </p:nvPr>
        </p:nvSpPr>
        <p:spPr>
          <a:xfrm>
            <a:off x="323850" y="986400"/>
            <a:ext cx="8485188" cy="5040000"/>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34211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000" y="259200"/>
            <a:ext cx="8496000" cy="1143000"/>
          </a:xfrm>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323850" y="1535113"/>
            <a:ext cx="417353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58812" y="2276870"/>
            <a:ext cx="4138576" cy="3751200"/>
          </a:xfrm>
        </p:spPr>
        <p:txBody>
          <a:bodyPr/>
          <a:lstStyle>
            <a:lvl1pPr>
              <a:defRPr sz="2000">
                <a:solidFill>
                  <a:schemeClr val="tx2"/>
                </a:solidFill>
              </a:defRPr>
            </a:lvl1pPr>
            <a:lvl2pPr marL="288000" indent="-288000">
              <a:defRPr sz="2000"/>
            </a:lvl2pPr>
            <a:lvl3pPr marL="576000" indent="-288000">
              <a:defRPr sz="2000"/>
            </a:lvl3pPr>
            <a:lvl4pPr marL="864000" indent="-288000">
              <a:spcBef>
                <a:spcPts val="600"/>
              </a:spcBef>
              <a:buFont typeface="Wingdings" panose="05000000000000000000" pitchFamily="2" charset="2"/>
              <a:buChar char="§"/>
              <a:defRPr sz="2000"/>
            </a:lvl4pPr>
            <a:lvl5pPr marL="1152000" indent="-288000">
              <a:spcBef>
                <a:spcPts val="600"/>
              </a:spcBef>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4645025" y="1535113"/>
            <a:ext cx="417512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2276870"/>
            <a:ext cx="4140150" cy="3751200"/>
          </a:xfrm>
        </p:spPr>
        <p:txBody>
          <a:bodyPr/>
          <a:lstStyle>
            <a:lvl1pPr>
              <a:defRPr sz="2000">
                <a:solidFill>
                  <a:schemeClr val="tx2"/>
                </a:solidFill>
              </a:defRPr>
            </a:lvl1pPr>
            <a:lvl2pPr marL="288000" indent="-288000">
              <a:defRPr sz="2000"/>
            </a:lvl2pPr>
            <a:lvl3pPr marL="576000" indent="-288000">
              <a:defRPr sz="2000"/>
            </a:lvl3pPr>
            <a:lvl4pPr marL="864000" indent="-288000">
              <a:spcBef>
                <a:spcPts val="600"/>
              </a:spcBef>
              <a:buFont typeface="Wingdings" panose="05000000000000000000" pitchFamily="2" charset="2"/>
              <a:buChar char="§"/>
              <a:defRPr sz="2000"/>
            </a:lvl4pPr>
            <a:lvl5pPr marL="1152000" indent="-288000">
              <a:spcBef>
                <a:spcPts val="600"/>
              </a:spcBef>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901031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850" y="1341438"/>
            <a:ext cx="8496300" cy="1470025"/>
          </a:xfrm>
        </p:spPr>
        <p:txBody>
          <a:bodyPr anchor="b"/>
          <a:lstStyle>
            <a:lvl1pPr>
              <a:defRPr sz="3600"/>
            </a:lvl1pPr>
          </a:lstStyle>
          <a:p>
            <a:r>
              <a:rPr lang="en-US" dirty="0"/>
              <a:t>Click to edit Master title style</a:t>
            </a:r>
            <a:endParaRPr lang="en-AU" dirty="0"/>
          </a:p>
        </p:txBody>
      </p:sp>
      <p:sp>
        <p:nvSpPr>
          <p:cNvPr id="3" name="Subtitle 2"/>
          <p:cNvSpPr>
            <a:spLocks noGrp="1"/>
          </p:cNvSpPr>
          <p:nvPr>
            <p:ph type="subTitle" idx="1"/>
          </p:nvPr>
        </p:nvSpPr>
        <p:spPr>
          <a:xfrm>
            <a:off x="323850" y="2837214"/>
            <a:ext cx="8496300" cy="1752600"/>
          </a:xfrm>
        </p:spPr>
        <p:txBody>
          <a:bodyPr/>
          <a:lstStyle>
            <a:lvl1pPr marL="0" indent="0" algn="l">
              <a:buNone/>
              <a:defRPr b="1">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AU" dirty="0"/>
          </a:p>
        </p:txBody>
      </p:sp>
    </p:spTree>
    <p:extLst>
      <p:ext uri="{BB962C8B-B14F-4D97-AF65-F5344CB8AC3E}">
        <p14:creationId xmlns:p14="http://schemas.microsoft.com/office/powerpoint/2010/main" val="3921081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a:xfrm>
            <a:off x="323850" y="986400"/>
            <a:ext cx="8485188" cy="5040000"/>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endParaRPr lang="en-AU" dirty="0"/>
          </a:p>
        </p:txBody>
      </p:sp>
    </p:spTree>
    <p:extLst>
      <p:ext uri="{BB962C8B-B14F-4D97-AF65-F5344CB8AC3E}">
        <p14:creationId xmlns:p14="http://schemas.microsoft.com/office/powerpoint/2010/main" val="893694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D8197-FE7E-4BCE-9725-2BF153B2A58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F5F74E2-E354-4DF6-BFDC-B73309F70C37}"/>
              </a:ext>
            </a:extLst>
          </p:cNvPr>
          <p:cNvSpPr>
            <a:spLocks noGrp="1"/>
          </p:cNvSpPr>
          <p:nvPr>
            <p:ph idx="1" hasCustomPrompt="1"/>
          </p:nvPr>
        </p:nvSpPr>
        <p:spPr>
          <a:xfrm>
            <a:off x="323850" y="986400"/>
            <a:ext cx="8485188" cy="5040000"/>
          </a:xfrm>
        </p:spPr>
        <p:txBody>
          <a:bodyPr/>
          <a:lstStyle>
            <a:lvl1pPr>
              <a:defRPr sz="1400">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sz="1400">
                <a:solidFill>
                  <a:schemeClr val="tx2"/>
                </a:solidFill>
              </a:defRPr>
            </a:lvl2pPr>
            <a:lvl3pPr marL="756000" indent="-396000">
              <a:defRPr sz="1400">
                <a:solidFill>
                  <a:schemeClr val="tx2"/>
                </a:solidFill>
              </a:defRPr>
            </a:lvl3pPr>
            <a:lvl4pPr marL="1044000" indent="-288000" algn="l">
              <a:spcBef>
                <a:spcPts val="600"/>
              </a:spcBef>
              <a:buSzPct val="75000"/>
              <a:buFont typeface="Wingdings" pitchFamily="2" charset="2"/>
              <a:buChar char="§"/>
              <a:defRPr sz="1400">
                <a:solidFill>
                  <a:schemeClr val="tx2"/>
                </a:solidFill>
              </a:defRPr>
            </a:lvl4pPr>
            <a:lvl5pPr marL="1368000" indent="-324000">
              <a:spcBef>
                <a:spcPts val="600"/>
              </a:spcBef>
              <a:defRPr sz="1400">
                <a:solidFill>
                  <a:schemeClr val="tx2"/>
                </a:solidFill>
              </a:defRPr>
            </a:lvl5pPr>
          </a:lstStyle>
          <a:p>
            <a:pPr lvl="0"/>
            <a:r>
              <a:rPr lang="en-AU" dirty="0"/>
              <a:t>[Author and first initial], [YEAR], [‘Article title in single quotes, omit if no article title’], [Title of publication/website in italics], [URL or publisher, city, country].</a:t>
            </a:r>
          </a:p>
          <a:p>
            <a:pPr lvl="1"/>
            <a:r>
              <a:rPr lang="en-US" dirty="0"/>
              <a:t>First level</a:t>
            </a:r>
          </a:p>
          <a:p>
            <a:pPr lvl="2"/>
            <a:r>
              <a:rPr lang="en-US" dirty="0"/>
              <a:t>Second level</a:t>
            </a:r>
          </a:p>
          <a:p>
            <a:pPr lvl="3"/>
            <a:r>
              <a:rPr lang="en-US" dirty="0"/>
              <a:t>Third level</a:t>
            </a:r>
          </a:p>
          <a:p>
            <a:pPr lvl="4"/>
            <a:r>
              <a:rPr lang="en-US" dirty="0"/>
              <a:t>Fourth level</a:t>
            </a:r>
            <a:endParaRPr lang="en-AU" dirty="0"/>
          </a:p>
        </p:txBody>
      </p:sp>
    </p:spTree>
    <p:extLst>
      <p:ext uri="{BB962C8B-B14F-4D97-AF65-F5344CB8AC3E}">
        <p14:creationId xmlns:p14="http://schemas.microsoft.com/office/powerpoint/2010/main" val="3512435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cial media link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grpSp>
        <p:nvGrpSpPr>
          <p:cNvPr id="3" name="Group 2"/>
          <p:cNvGrpSpPr/>
          <p:nvPr userDrawn="1"/>
        </p:nvGrpSpPr>
        <p:grpSpPr>
          <a:xfrm>
            <a:off x="6614784" y="3590400"/>
            <a:ext cx="1946367" cy="1511343"/>
            <a:chOff x="6542776" y="3438000"/>
            <a:chExt cx="1946367" cy="1511343"/>
          </a:xfrm>
        </p:grpSpPr>
        <p:sp>
          <p:nvSpPr>
            <p:cNvPr id="4" name="Instagram - text">
              <a:extLst>
                <a:ext uri="{FF2B5EF4-FFF2-40B4-BE49-F238E27FC236}">
                  <a16:creationId xmlns:a16="http://schemas.microsoft.com/office/drawing/2014/main" id="{D27D836E-15A8-4772-8128-65F52F6C383B}"/>
                </a:ext>
              </a:extLst>
            </p:cNvPr>
            <p:cNvSpPr/>
            <p:nvPr/>
          </p:nvSpPr>
          <p:spPr>
            <a:xfrm>
              <a:off x="6542776" y="4653979"/>
              <a:ext cx="1946367" cy="261610"/>
            </a:xfrm>
            <a:prstGeom prst="rect">
              <a:avLst/>
            </a:prstGeom>
          </p:spPr>
          <p:txBody>
            <a:bodyPr wrap="none">
              <a:spAutoFit/>
            </a:bodyPr>
            <a:lstStyle/>
            <a:p>
              <a:pPr algn="ctr"/>
              <a:r>
                <a:rPr lang="en-AU" sz="1100" dirty="0"/>
                <a:t>www.instagram.com/myqce/</a:t>
              </a:r>
            </a:p>
          </p:txBody>
        </p:sp>
        <p:sp>
          <p:nvSpPr>
            <p:cNvPr id="5" name="Instagram link">
              <a:hlinkClick r:id="rId2"/>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06ACFA9-D911-47CF-8122-E03C2B3E57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44459" y="3438000"/>
              <a:ext cx="1143000" cy="1143000"/>
            </a:xfrm>
            <a:prstGeom prst="rect">
              <a:avLst/>
            </a:prstGeom>
          </p:spPr>
        </p:pic>
      </p:grpSp>
      <p:grpSp>
        <p:nvGrpSpPr>
          <p:cNvPr id="27" name="Group 26"/>
          <p:cNvGrpSpPr/>
          <p:nvPr userDrawn="1"/>
        </p:nvGrpSpPr>
        <p:grpSpPr>
          <a:xfrm>
            <a:off x="3158657" y="3590400"/>
            <a:ext cx="3093612" cy="1647184"/>
            <a:chOff x="3158657" y="3590400"/>
            <a:chExt cx="3093612" cy="1647184"/>
          </a:xfrm>
        </p:grpSpPr>
        <p:sp>
          <p:nvSpPr>
            <p:cNvPr id="7" name="Linkedin - text">
              <a:extLst>
                <a:ext uri="{FF2B5EF4-FFF2-40B4-BE49-F238E27FC236}">
                  <a16:creationId xmlns:a16="http://schemas.microsoft.com/office/drawing/2014/main" id="{D606F298-32EA-43F7-A9CD-DFF16F80932D}"/>
                </a:ext>
              </a:extLst>
            </p:cNvPr>
            <p:cNvSpPr/>
            <p:nvPr userDrawn="1"/>
          </p:nvSpPr>
          <p:spPr>
            <a:xfrm>
              <a:off x="3158657" y="4806379"/>
              <a:ext cx="3093612" cy="430887"/>
            </a:xfrm>
            <a:prstGeom prst="rect">
              <a:avLst/>
            </a:prstGeom>
          </p:spPr>
          <p:txBody>
            <a:bodyPr wrap="square">
              <a:spAutoFit/>
            </a:bodyPr>
            <a:lstStyle/>
            <a:p>
              <a:pPr algn="ctr"/>
              <a:r>
                <a:rPr lang="en-AU" sz="1100" dirty="0"/>
                <a:t>www.linkedin.com/company/queensland-curriculum-and-assessment-authority</a:t>
              </a:r>
            </a:p>
          </p:txBody>
        </p:sp>
        <p:sp>
          <p:nvSpPr>
            <p:cNvPr id="9" name="Linkedin link">
              <a:hlinkClick r:id="rId4"/>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3D520971-EFA9-4153-9ECD-B10F76C8C66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33963" y="3590400"/>
              <a:ext cx="1143000" cy="1143000"/>
            </a:xfrm>
            <a:prstGeom prst="rect">
              <a:avLst/>
            </a:prstGeom>
          </p:spPr>
        </p:pic>
      </p:grpSp>
      <p:grpSp>
        <p:nvGrpSpPr>
          <p:cNvPr id="11" name="Group 10"/>
          <p:cNvGrpSpPr/>
          <p:nvPr userDrawn="1"/>
        </p:nvGrpSpPr>
        <p:grpSpPr>
          <a:xfrm>
            <a:off x="627845" y="3590400"/>
            <a:ext cx="2129109" cy="1511343"/>
            <a:chOff x="555837" y="3438000"/>
            <a:chExt cx="2129109" cy="1511343"/>
          </a:xfrm>
        </p:grpSpPr>
        <p:sp>
          <p:nvSpPr>
            <p:cNvPr id="12" name="Pinterest - text">
              <a:extLst>
                <a:ext uri="{FF2B5EF4-FFF2-40B4-BE49-F238E27FC236}">
                  <a16:creationId xmlns:a16="http://schemas.microsoft.com/office/drawing/2014/main" id="{AE50DBBF-1044-4B15-8589-9E83DD6D752C}"/>
                </a:ext>
              </a:extLst>
            </p:cNvPr>
            <p:cNvSpPr/>
            <p:nvPr/>
          </p:nvSpPr>
          <p:spPr>
            <a:xfrm>
              <a:off x="555837" y="4653979"/>
              <a:ext cx="2129109" cy="261610"/>
            </a:xfrm>
            <a:prstGeom prst="rect">
              <a:avLst/>
            </a:prstGeom>
          </p:spPr>
          <p:txBody>
            <a:bodyPr wrap="none">
              <a:spAutoFit/>
            </a:bodyPr>
            <a:lstStyle/>
            <a:p>
              <a:pPr algn="ctr"/>
              <a:r>
                <a:rPr lang="en-AU" sz="1100" dirty="0"/>
                <a:t>www.pinterest.com/QCAA_edu</a:t>
              </a:r>
              <a:endParaRPr lang="en-AU" sz="1050" dirty="0"/>
            </a:p>
          </p:txBody>
        </p:sp>
        <p:sp>
          <p:nvSpPr>
            <p:cNvPr id="13" name="Pinterest link">
              <a:hlinkClick r:id="rId6"/>
            </p:cNvPr>
            <p:cNvSpPr/>
            <p:nvPr/>
          </p:nvSpPr>
          <p:spPr bwMode="auto">
            <a:xfrm>
              <a:off x="581025" y="4661638"/>
              <a:ext cx="205740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14" name="Pinterest - logo">
              <a:extLst>
                <a:ext uri="{FF2B5EF4-FFF2-40B4-BE49-F238E27FC236}">
                  <a16:creationId xmlns:a16="http://schemas.microsoft.com/office/drawing/2014/main" id="{F42181F0-C778-452C-98CB-A7D55B241C8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48891" y="3438000"/>
              <a:ext cx="1143000" cy="1143000"/>
            </a:xfrm>
            <a:prstGeom prst="rect">
              <a:avLst/>
            </a:prstGeom>
          </p:spPr>
        </p:pic>
      </p:grpSp>
      <p:grpSp>
        <p:nvGrpSpPr>
          <p:cNvPr id="15" name="Group 14"/>
          <p:cNvGrpSpPr/>
          <p:nvPr userDrawn="1"/>
        </p:nvGrpSpPr>
        <p:grpSpPr>
          <a:xfrm>
            <a:off x="6421622" y="1689378"/>
            <a:ext cx="2332690" cy="1508531"/>
            <a:chOff x="6349614" y="1536978"/>
            <a:chExt cx="2332690" cy="1508531"/>
          </a:xfrm>
        </p:grpSpPr>
        <p:sp>
          <p:nvSpPr>
            <p:cNvPr id="16" name="Youtube - text">
              <a:extLst>
                <a:ext uri="{FF2B5EF4-FFF2-40B4-BE49-F238E27FC236}">
                  <a16:creationId xmlns:a16="http://schemas.microsoft.com/office/drawing/2014/main" id="{60F04598-CE2F-4DD1-8B08-4ACFC1488AD5}"/>
                </a:ext>
              </a:extLst>
            </p:cNvPr>
            <p:cNvSpPr/>
            <p:nvPr/>
          </p:nvSpPr>
          <p:spPr>
            <a:xfrm>
              <a:off x="6349614" y="2757804"/>
              <a:ext cx="2332690" cy="261610"/>
            </a:xfrm>
            <a:prstGeom prst="rect">
              <a:avLst/>
            </a:prstGeom>
          </p:spPr>
          <p:txBody>
            <a:bodyPr wrap="none">
              <a:spAutoFit/>
            </a:bodyPr>
            <a:lstStyle/>
            <a:p>
              <a:pPr algn="ctr"/>
              <a:r>
                <a:rPr lang="en-AU" sz="1100" dirty="0"/>
                <a:t>www.youtube.com/user/TheQCAA</a:t>
              </a:r>
              <a:endParaRPr lang="en-AU" sz="1050" dirty="0"/>
            </a:p>
          </p:txBody>
        </p:sp>
        <p:sp>
          <p:nvSpPr>
            <p:cNvPr id="17" name="Youtube link">
              <a:hlinkClick r:id="rId8"/>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1F00F49D-E24A-425B-8720-153E37A50B90}"/>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944459" y="1536978"/>
              <a:ext cx="1143000" cy="1143000"/>
            </a:xfrm>
            <a:prstGeom prst="rect">
              <a:avLst/>
            </a:prstGeom>
          </p:spPr>
        </p:pic>
      </p:grpSp>
      <p:grpSp>
        <p:nvGrpSpPr>
          <p:cNvPr id="19" name="Group 18"/>
          <p:cNvGrpSpPr/>
          <p:nvPr userDrawn="1"/>
        </p:nvGrpSpPr>
        <p:grpSpPr>
          <a:xfrm>
            <a:off x="3896588" y="1689378"/>
            <a:ext cx="1617751" cy="1508531"/>
            <a:chOff x="3824580" y="1536978"/>
            <a:chExt cx="1617751" cy="1508531"/>
          </a:xfrm>
        </p:grpSpPr>
        <p:sp>
          <p:nvSpPr>
            <p:cNvPr id="20" name="Twitter - text">
              <a:extLst>
                <a:ext uri="{FF2B5EF4-FFF2-40B4-BE49-F238E27FC236}">
                  <a16:creationId xmlns:a16="http://schemas.microsoft.com/office/drawing/2014/main" id="{2D0191AD-91D3-40B6-A7DC-34619847EA20}"/>
                </a:ext>
              </a:extLst>
            </p:cNvPr>
            <p:cNvSpPr/>
            <p:nvPr/>
          </p:nvSpPr>
          <p:spPr>
            <a:xfrm>
              <a:off x="3824580" y="2757804"/>
              <a:ext cx="1617751" cy="261610"/>
            </a:xfrm>
            <a:prstGeom prst="rect">
              <a:avLst/>
            </a:prstGeom>
          </p:spPr>
          <p:txBody>
            <a:bodyPr wrap="none">
              <a:spAutoFit/>
            </a:bodyPr>
            <a:lstStyle/>
            <a:p>
              <a:pPr algn="ctr"/>
              <a:r>
                <a:rPr lang="en-AU" sz="1100" dirty="0"/>
                <a:t>twitter.com/QCAA_edu</a:t>
              </a:r>
              <a:endParaRPr lang="en-AU" sz="1050" dirty="0"/>
            </a:p>
          </p:txBody>
        </p:sp>
        <p:sp>
          <p:nvSpPr>
            <p:cNvPr id="21" name="Twitter link">
              <a:hlinkClick r:id="rId10"/>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478A1FA-D000-4D16-81F1-812F5EF755FB}"/>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061955" y="1536978"/>
              <a:ext cx="1143000" cy="1143000"/>
            </a:xfrm>
            <a:prstGeom prst="rect">
              <a:avLst/>
            </a:prstGeom>
          </p:spPr>
        </p:pic>
      </p:grpSp>
      <p:grpSp>
        <p:nvGrpSpPr>
          <p:cNvPr id="23" name="Group 22"/>
          <p:cNvGrpSpPr/>
          <p:nvPr userDrawn="1"/>
        </p:nvGrpSpPr>
        <p:grpSpPr>
          <a:xfrm>
            <a:off x="467544" y="1683840"/>
            <a:ext cx="2449710" cy="1514069"/>
            <a:chOff x="395536" y="1531440"/>
            <a:chExt cx="2449710" cy="1514069"/>
          </a:xfrm>
        </p:grpSpPr>
        <p:sp>
          <p:nvSpPr>
            <p:cNvPr id="24" name="Facebook - text">
              <a:extLst>
                <a:ext uri="{FF2B5EF4-FFF2-40B4-BE49-F238E27FC236}">
                  <a16:creationId xmlns:a16="http://schemas.microsoft.com/office/drawing/2014/main" id="{19FBB3FE-E594-4D29-8C58-C650C4CC9DD3}"/>
                </a:ext>
              </a:extLst>
            </p:cNvPr>
            <p:cNvSpPr/>
            <p:nvPr/>
          </p:nvSpPr>
          <p:spPr>
            <a:xfrm>
              <a:off x="395536" y="2757804"/>
              <a:ext cx="2449710" cy="261610"/>
            </a:xfrm>
            <a:prstGeom prst="rect">
              <a:avLst/>
            </a:prstGeom>
          </p:spPr>
          <p:txBody>
            <a:bodyPr wrap="none">
              <a:spAutoFit/>
            </a:bodyPr>
            <a:lstStyle/>
            <a:p>
              <a:pPr algn="ctr"/>
              <a:r>
                <a:rPr lang="en-AU" sz="1100" dirty="0"/>
                <a:t>www.facebook.com/qcaa.qld.edu.au</a:t>
              </a:r>
            </a:p>
          </p:txBody>
        </p:sp>
        <p:sp>
          <p:nvSpPr>
            <p:cNvPr id="25" name="Facebook link">
              <a:hlinkClick r:id="rId12"/>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59264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qcaa.qld.edu.au/copyright" TargetMode="Externa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9760" y="0"/>
            <a:ext cx="8964488" cy="4272012"/>
          </a:xfrm>
          <a:prstGeom prst="rect">
            <a:avLst/>
          </a:prstGeom>
        </p:spPr>
      </p:pic>
    </p:spTree>
    <p:extLst>
      <p:ext uri="{BB962C8B-B14F-4D97-AF65-F5344CB8AC3E}">
        <p14:creationId xmlns:p14="http://schemas.microsoft.com/office/powerpoint/2010/main" val="3382598992"/>
      </p:ext>
    </p:extLst>
  </p:cSld>
  <p:clrMap bg1="lt1" tx1="dk1" bg2="lt2" tx2="dk2" accent1="accent1" accent2="accent2" accent3="accent3" accent4="accent4" accent5="accent5" accent6="accent6" hlink="hlink" folHlink="folHlink"/>
  <p:sldLayoutIdLst>
    <p:sldLayoutId id="2147483995" r:id="rId1"/>
  </p:sldLayoutIdLst>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p:cNvCxnSpPr/>
          <p:nvPr/>
        </p:nvCxnSpPr>
        <p:spPr bwMode="auto">
          <a:xfrm>
            <a:off x="179512" y="4293096"/>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9760" y="0"/>
            <a:ext cx="8964488" cy="4272012"/>
          </a:xfrm>
          <a:prstGeom prst="rect">
            <a:avLst/>
          </a:prstGeom>
        </p:spPr>
      </p:pic>
      <p:pic>
        <p:nvPicPr>
          <p:cNvPr id="7" name="Picture 5">
            <a:extLst>
              <a:ext uri="{FF2B5EF4-FFF2-40B4-BE49-F238E27FC236}">
                <a16:creationId xmlns:a16="http://schemas.microsoft.com/office/drawing/2014/main" id="{282D3EF0-D764-4418-8D7F-FE4ACB8DFCFF}"/>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5"/>
            <a:extLst>
              <a:ext uri="{FF2B5EF4-FFF2-40B4-BE49-F238E27FC236}">
                <a16:creationId xmlns:a16="http://schemas.microsoft.com/office/drawing/2014/main" id="{7126B654-AD01-42DC-8870-060388C5510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70000" y="6085291"/>
            <a:ext cx="468631" cy="224029"/>
          </a:xfrm>
          <a:prstGeom prst="rect">
            <a:avLst/>
          </a:prstGeom>
        </p:spPr>
      </p:pic>
      <p:sp>
        <p:nvSpPr>
          <p:cNvPr id="12" name="Vertical Text Placeholder 5">
            <a:extLst>
              <a:ext uri="{FF2B5EF4-FFF2-40B4-BE49-F238E27FC236}">
                <a16:creationId xmlns:a16="http://schemas.microsoft.com/office/drawing/2014/main" id="{90E907FD-5BE3-4965-9D6F-D1064DC77087}"/>
              </a:ext>
            </a:extLst>
          </p:cNvPr>
          <p:cNvSpPr txBox="1">
            <a:spLocks/>
          </p:cNvSpPr>
          <p:nvPr userDrawn="1"/>
        </p:nvSpPr>
        <p:spPr>
          <a:xfrm rot="10800000">
            <a:off x="8705031" y="5373215"/>
            <a:ext cx="144015" cy="618004"/>
          </a:xfrm>
          <a:prstGeom prst="rect">
            <a:avLst/>
          </a:prstGeom>
        </p:spPr>
        <p:txBody>
          <a:bodyPr vert="eaVert">
            <a:noAutofit/>
          </a:bodyPr>
          <a:lstStyle>
            <a:lvl1pPr marL="0" indent="0" algn="l" defTabSz="914400" rtl="0" eaLnBrk="1" latinLnBrk="0" hangingPunct="1">
              <a:spcBef>
                <a:spcPts val="0"/>
              </a:spcBef>
              <a:buFontTx/>
              <a:buNone/>
              <a:defRPr sz="500" b="0" kern="1200">
                <a:solidFill>
                  <a:srgbClr val="80808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dirty="0"/>
              <a:t>201093</a:t>
            </a:r>
            <a:endParaRPr lang="en-AU" dirty="0"/>
          </a:p>
        </p:txBody>
      </p:sp>
    </p:spTree>
    <p:extLst>
      <p:ext uri="{BB962C8B-B14F-4D97-AF65-F5344CB8AC3E}">
        <p14:creationId xmlns:p14="http://schemas.microsoft.com/office/powerpoint/2010/main" val="1950718946"/>
      </p:ext>
    </p:extLst>
  </p:cSld>
  <p:clrMap bg1="lt1" tx1="dk1" bg2="lt2" tx2="dk2" accent1="accent1" accent2="accent2" accent3="accent3" accent4="accent4" accent5="accent5" accent6="accent6" hlink="hlink" folHlink="folHlink"/>
  <p:sldLayoutIdLst>
    <p:sldLayoutId id="2147484023" r:id="rId1"/>
  </p:sldLayoutIdLst>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3" name="Rectangle 13"/>
          <p:cNvSpPr>
            <a:spLocks noGrp="1" noChangeArrowheads="1"/>
          </p:cNvSpPr>
          <p:nvPr>
            <p:ph type="title"/>
          </p:nvPr>
        </p:nvSpPr>
        <p:spPr bwMode="auto">
          <a:xfrm>
            <a:off x="323850" y="260350"/>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title style</a:t>
            </a:r>
          </a:p>
        </p:txBody>
      </p:sp>
      <p:sp>
        <p:nvSpPr>
          <p:cNvPr id="15364" name="Rectangle 14"/>
          <p:cNvSpPr>
            <a:spLocks noGrp="1" noChangeArrowheads="1"/>
          </p:cNvSpPr>
          <p:nvPr>
            <p:ph type="body" idx="1"/>
          </p:nvPr>
        </p:nvSpPr>
        <p:spPr bwMode="auto">
          <a:xfrm>
            <a:off x="323850" y="986400"/>
            <a:ext cx="8485188"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text styles</a:t>
            </a:r>
          </a:p>
          <a:p>
            <a:pPr lvl="1"/>
            <a:r>
              <a:rPr lang="en-AU" dirty="0"/>
              <a:t>First level</a:t>
            </a:r>
          </a:p>
          <a:p>
            <a:pPr lvl="2"/>
            <a:r>
              <a:rPr lang="en-AU" dirty="0"/>
              <a:t>Second level</a:t>
            </a:r>
          </a:p>
          <a:p>
            <a:pPr lvl="3"/>
            <a:endParaRPr lang="en-AU" dirty="0"/>
          </a:p>
        </p:txBody>
      </p:sp>
      <p:cxnSp>
        <p:nvCxnSpPr>
          <p:cNvPr id="7" name="Straight Connector 6"/>
          <p:cNvCxnSpPr/>
          <p:nvPr/>
        </p:nvCxnSpPr>
        <p:spPr bwMode="auto">
          <a:xfrm>
            <a:off x="0" y="25200"/>
            <a:ext cx="9144000"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a:extLst>
              <a:ext uri="{FF2B5EF4-FFF2-40B4-BE49-F238E27FC236}">
                <a16:creationId xmlns:a16="http://schemas.microsoft.com/office/drawing/2014/main" id="{E754CB8F-4DB0-4F21-8F5C-0A5A47CFE0FF}"/>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0" y="6004800"/>
            <a:ext cx="9144000" cy="80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23848"/>
      </p:ext>
    </p:extLst>
  </p:cSld>
  <p:clrMap bg1="lt1" tx1="dk1" bg2="lt2" tx2="dk2" accent1="accent1" accent2="accent2" accent3="accent3" accent4="accent4" accent5="accent5" accent6="accent6" hlink="hlink" folHlink="folHlink"/>
  <p:sldLayoutIdLst>
    <p:sldLayoutId id="2147483997" r:id="rId1"/>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p:titleStyle>
    <p:bodyStyle>
      <a:lvl1pPr marL="0" indent="0" algn="l" rtl="0" eaLnBrk="0" fontAlgn="base" hangingPunct="0">
        <a:spcBef>
          <a:spcPts val="600"/>
        </a:spcBef>
        <a:spcAft>
          <a:spcPct val="0"/>
        </a:spcAft>
        <a:defRPr sz="2800">
          <a:solidFill>
            <a:schemeClr val="tx1"/>
          </a:solidFill>
          <a:latin typeface="+mn-lt"/>
          <a:ea typeface="+mn-ea"/>
          <a:cs typeface="+mn-cs"/>
        </a:defRPr>
      </a:lvl1pPr>
      <a:lvl2pPr marL="360000" indent="-360000" algn="l" rtl="0" eaLnBrk="0" fontAlgn="base" hangingPunct="0">
        <a:spcBef>
          <a:spcPts val="600"/>
        </a:spcBef>
        <a:spcAft>
          <a:spcPct val="0"/>
        </a:spcAft>
        <a:buChar char="•"/>
        <a:defRPr sz="2800">
          <a:solidFill>
            <a:schemeClr val="tx1"/>
          </a:solidFill>
          <a:latin typeface="+mn-lt"/>
        </a:defRPr>
      </a:lvl2pPr>
      <a:lvl3pPr marL="756000" indent="-396000" algn="l" rtl="0" eaLnBrk="0" fontAlgn="base" hangingPunct="0">
        <a:spcBef>
          <a:spcPts val="600"/>
        </a:spcBef>
        <a:spcAft>
          <a:spcPct val="0"/>
        </a:spcAft>
        <a:buFont typeface="Arial" charset="0"/>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3" name="Rectangle 13"/>
          <p:cNvSpPr>
            <a:spLocks noGrp="1" noChangeArrowheads="1"/>
          </p:cNvSpPr>
          <p:nvPr>
            <p:ph type="title"/>
          </p:nvPr>
        </p:nvSpPr>
        <p:spPr bwMode="auto">
          <a:xfrm>
            <a:off x="323850" y="260350"/>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title style</a:t>
            </a:r>
            <a:endParaRPr lang="en-AU" dirty="0"/>
          </a:p>
        </p:txBody>
      </p:sp>
      <p:sp>
        <p:nvSpPr>
          <p:cNvPr id="15364" name="Rectangle 14"/>
          <p:cNvSpPr>
            <a:spLocks noGrp="1" noChangeArrowheads="1"/>
          </p:cNvSpPr>
          <p:nvPr>
            <p:ph type="body" idx="1"/>
          </p:nvPr>
        </p:nvSpPr>
        <p:spPr bwMode="auto">
          <a:xfrm>
            <a:off x="323850" y="986400"/>
            <a:ext cx="8485188"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text styles</a:t>
            </a:r>
          </a:p>
          <a:p>
            <a:pPr lvl="1"/>
            <a:r>
              <a:rPr lang="en-AU" dirty="0"/>
              <a:t>First level</a:t>
            </a:r>
          </a:p>
          <a:p>
            <a:pPr lvl="2"/>
            <a:r>
              <a:rPr lang="en-AU" dirty="0"/>
              <a:t>Second level</a:t>
            </a:r>
          </a:p>
          <a:p>
            <a:pPr lvl="3"/>
            <a:endParaRPr lang="en-AU" dirty="0"/>
          </a:p>
        </p:txBody>
      </p:sp>
      <p:cxnSp>
        <p:nvCxnSpPr>
          <p:cNvPr id="7" name="Straight Connector 6"/>
          <p:cNvCxnSpPr/>
          <p:nvPr/>
        </p:nvCxnSpPr>
        <p:spPr bwMode="auto">
          <a:xfrm>
            <a:off x="0" y="25200"/>
            <a:ext cx="9144000"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a:extLst>
              <a:ext uri="{FF2B5EF4-FFF2-40B4-BE49-F238E27FC236}">
                <a16:creationId xmlns:a16="http://schemas.microsoft.com/office/drawing/2014/main" id="{E7C9DB5F-E1E8-4622-B08E-F646F42952B3}"/>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tretch>
            <a:fillRect/>
          </a:stretch>
        </p:blipFill>
        <p:spPr bwMode="auto">
          <a:xfrm>
            <a:off x="0" y="6004800"/>
            <a:ext cx="9144000" cy="80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105648"/>
      </p:ext>
    </p:extLst>
  </p:cSld>
  <p:clrMap bg1="lt1" tx1="dk1" bg2="lt2" tx2="dk2" accent1="accent1" accent2="accent2" accent3="accent3" accent4="accent4" accent5="accent5" accent6="accent6" hlink="hlink" folHlink="folHlink"/>
  <p:sldLayoutIdLst>
    <p:sldLayoutId id="2147483999" r:id="rId1"/>
    <p:sldLayoutId id="2147484001" r:id="rId2"/>
    <p:sldLayoutId id="2147484009" r:id="rId3"/>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rgbClr val="008885"/>
          </a:solidFill>
          <a:latin typeface="Arial" charset="0"/>
        </a:defRPr>
      </a:lvl2pPr>
      <a:lvl3pPr algn="l" rtl="0" eaLnBrk="1" fontAlgn="base" hangingPunct="1">
        <a:spcBef>
          <a:spcPct val="0"/>
        </a:spcBef>
        <a:spcAft>
          <a:spcPct val="0"/>
        </a:spcAft>
        <a:defRPr sz="3200" b="1">
          <a:solidFill>
            <a:srgbClr val="008885"/>
          </a:solidFill>
          <a:latin typeface="Arial" charset="0"/>
        </a:defRPr>
      </a:lvl3pPr>
      <a:lvl4pPr algn="l" rtl="0" eaLnBrk="1" fontAlgn="base" hangingPunct="1">
        <a:spcBef>
          <a:spcPct val="0"/>
        </a:spcBef>
        <a:spcAft>
          <a:spcPct val="0"/>
        </a:spcAft>
        <a:defRPr sz="3200" b="1">
          <a:solidFill>
            <a:srgbClr val="008885"/>
          </a:solidFill>
          <a:latin typeface="Arial" charset="0"/>
        </a:defRPr>
      </a:lvl4pPr>
      <a:lvl5pPr algn="l" rtl="0" eaLnBrk="1" fontAlgn="base" hangingPunct="1">
        <a:spcBef>
          <a:spcPct val="0"/>
        </a:spcBef>
        <a:spcAft>
          <a:spcPct val="0"/>
        </a:spcAft>
        <a:defRPr sz="3200" b="1">
          <a:solidFill>
            <a:srgbClr val="008885"/>
          </a:solidFill>
          <a:latin typeface="Arial" charset="0"/>
        </a:defRPr>
      </a:lvl5pPr>
      <a:lvl6pPr marL="457200" algn="l" rtl="0" eaLnBrk="1" fontAlgn="base" hangingPunct="1">
        <a:spcBef>
          <a:spcPct val="0"/>
        </a:spcBef>
        <a:spcAft>
          <a:spcPct val="0"/>
        </a:spcAft>
        <a:defRPr sz="3200" b="1">
          <a:solidFill>
            <a:srgbClr val="008885"/>
          </a:solidFill>
          <a:latin typeface="Arial" charset="0"/>
        </a:defRPr>
      </a:lvl6pPr>
      <a:lvl7pPr marL="914400" algn="l" rtl="0" eaLnBrk="1" fontAlgn="base" hangingPunct="1">
        <a:spcBef>
          <a:spcPct val="0"/>
        </a:spcBef>
        <a:spcAft>
          <a:spcPct val="0"/>
        </a:spcAft>
        <a:defRPr sz="3200" b="1">
          <a:solidFill>
            <a:srgbClr val="008885"/>
          </a:solidFill>
          <a:latin typeface="Arial" charset="0"/>
        </a:defRPr>
      </a:lvl7pPr>
      <a:lvl8pPr marL="1371600" algn="l" rtl="0" eaLnBrk="1" fontAlgn="base" hangingPunct="1">
        <a:spcBef>
          <a:spcPct val="0"/>
        </a:spcBef>
        <a:spcAft>
          <a:spcPct val="0"/>
        </a:spcAft>
        <a:defRPr sz="3200" b="1">
          <a:solidFill>
            <a:srgbClr val="008885"/>
          </a:solidFill>
          <a:latin typeface="Arial" charset="0"/>
        </a:defRPr>
      </a:lvl8pPr>
      <a:lvl9pPr marL="1828800" algn="l" rtl="0" eaLnBrk="1" fontAlgn="base" hangingPunct="1">
        <a:spcBef>
          <a:spcPct val="0"/>
        </a:spcBef>
        <a:spcAft>
          <a:spcPct val="0"/>
        </a:spcAft>
        <a:defRPr sz="3200" b="1">
          <a:solidFill>
            <a:srgbClr val="008885"/>
          </a:solidFill>
          <a:latin typeface="Arial" charset="0"/>
        </a:defRPr>
      </a:lvl9pPr>
    </p:titleStyle>
    <p:bodyStyle>
      <a:lvl1pPr marL="0" indent="0" algn="l" rtl="0" eaLnBrk="1" fontAlgn="base" hangingPunct="1">
        <a:spcBef>
          <a:spcPts val="600"/>
        </a:spcBef>
        <a:spcAft>
          <a:spcPct val="0"/>
        </a:spcAft>
        <a:defRPr sz="2800">
          <a:solidFill>
            <a:schemeClr val="tx1"/>
          </a:solidFill>
          <a:latin typeface="+mn-lt"/>
          <a:ea typeface="+mn-ea"/>
          <a:cs typeface="+mn-cs"/>
        </a:defRPr>
      </a:lvl1pPr>
      <a:lvl2pPr marL="360000" indent="-360000" algn="l" rtl="0" eaLnBrk="1" fontAlgn="base" hangingPunct="1">
        <a:spcBef>
          <a:spcPts val="600"/>
        </a:spcBef>
        <a:spcAft>
          <a:spcPct val="0"/>
        </a:spcAft>
        <a:buChar char="•"/>
        <a:defRPr sz="2800">
          <a:solidFill>
            <a:schemeClr val="tx1"/>
          </a:solidFill>
          <a:latin typeface="+mn-lt"/>
        </a:defRPr>
      </a:lvl2pPr>
      <a:lvl3pPr marL="756000" indent="-396000" algn="l" rtl="0" eaLnBrk="1" fontAlgn="base" hangingPunct="1">
        <a:spcBef>
          <a:spcPts val="600"/>
        </a:spcBef>
        <a:spcAft>
          <a:spcPct val="0"/>
        </a:spcAft>
        <a:buFont typeface="Arial" charset="0"/>
        <a:buChar char="–"/>
        <a:defRPr sz="2800">
          <a:solidFill>
            <a:schemeClr val="tx1"/>
          </a:solidFill>
          <a:latin typeface="+mn-lt"/>
        </a:defRPr>
      </a:lvl3pPr>
      <a:lvl4pPr marL="1600200" indent="-228600" algn="l" rtl="0" eaLnBrk="1" fontAlgn="base" hangingPunct="1">
        <a:spcBef>
          <a:spcPct val="20000"/>
        </a:spcBef>
        <a:spcAft>
          <a:spcPct val="0"/>
        </a:spcAft>
        <a:buChar char="–"/>
        <a:defRPr sz="2800">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3" name="Rectangle 13"/>
          <p:cNvSpPr>
            <a:spLocks noGrp="1" noChangeArrowheads="1"/>
          </p:cNvSpPr>
          <p:nvPr>
            <p:ph type="title"/>
          </p:nvPr>
        </p:nvSpPr>
        <p:spPr bwMode="auto">
          <a:xfrm>
            <a:off x="323850" y="260350"/>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title style</a:t>
            </a:r>
          </a:p>
        </p:txBody>
      </p:sp>
      <p:sp>
        <p:nvSpPr>
          <p:cNvPr id="15364" name="Rectangle 14"/>
          <p:cNvSpPr>
            <a:spLocks noGrp="1" noChangeArrowheads="1"/>
          </p:cNvSpPr>
          <p:nvPr>
            <p:ph type="body" idx="1"/>
          </p:nvPr>
        </p:nvSpPr>
        <p:spPr bwMode="auto">
          <a:xfrm>
            <a:off x="323850" y="986400"/>
            <a:ext cx="8485188"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text styles</a:t>
            </a:r>
          </a:p>
          <a:p>
            <a:pPr lvl="1"/>
            <a:r>
              <a:rPr lang="en-AU" dirty="0"/>
              <a:t>First level</a:t>
            </a:r>
          </a:p>
          <a:p>
            <a:pPr lvl="2"/>
            <a:r>
              <a:rPr lang="en-AU" dirty="0"/>
              <a:t>Second level</a:t>
            </a:r>
          </a:p>
          <a:p>
            <a:pPr lvl="3"/>
            <a:endParaRPr lang="en-AU" dirty="0"/>
          </a:p>
        </p:txBody>
      </p:sp>
      <p:cxnSp>
        <p:nvCxnSpPr>
          <p:cNvPr id="7" name="Straight Connector 6"/>
          <p:cNvCxnSpPr/>
          <p:nvPr/>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a:extLst>
              <a:ext uri="{FF2B5EF4-FFF2-40B4-BE49-F238E27FC236}">
                <a16:creationId xmlns:a16="http://schemas.microsoft.com/office/drawing/2014/main" id="{47225998-8A8C-4D78-911B-96F2F104BC6B}"/>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tretch>
            <a:fillRect/>
          </a:stretch>
        </p:blipFill>
        <p:spPr bwMode="auto">
          <a:xfrm>
            <a:off x="0" y="6004800"/>
            <a:ext cx="9144000" cy="80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758771"/>
      </p:ext>
    </p:extLst>
  </p:cSld>
  <p:clrMap bg1="lt1" tx1="dk1" bg2="lt2" tx2="dk2" accent1="accent1" accent2="accent2" accent3="accent3" accent4="accent4" accent5="accent5" accent6="accent6" hlink="hlink" folHlink="folHlink"/>
  <p:sldLayoutIdLst>
    <p:sldLayoutId id="2147484011" r:id="rId1"/>
    <p:sldLayoutId id="2147484020" r:id="rId2"/>
    <p:sldLayoutId id="2147484021" r:id="rId3"/>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p:titleStyle>
    <p:bodyStyle>
      <a:lvl1pPr marL="0" indent="0" algn="l" rtl="0" eaLnBrk="0" fontAlgn="base" hangingPunct="0">
        <a:spcBef>
          <a:spcPts val="600"/>
        </a:spcBef>
        <a:spcAft>
          <a:spcPct val="0"/>
        </a:spcAft>
        <a:defRPr sz="2800">
          <a:solidFill>
            <a:schemeClr val="tx1"/>
          </a:solidFill>
          <a:latin typeface="+mn-lt"/>
          <a:ea typeface="+mn-ea"/>
          <a:cs typeface="+mn-cs"/>
        </a:defRPr>
      </a:lvl1pPr>
      <a:lvl2pPr marL="360000" indent="-360000" algn="l" rtl="0" eaLnBrk="0" fontAlgn="base" hangingPunct="0">
        <a:spcBef>
          <a:spcPts val="600"/>
        </a:spcBef>
        <a:spcAft>
          <a:spcPct val="0"/>
        </a:spcAft>
        <a:buChar char="•"/>
        <a:defRPr sz="2800">
          <a:solidFill>
            <a:schemeClr val="tx1"/>
          </a:solidFill>
          <a:latin typeface="+mn-lt"/>
        </a:defRPr>
      </a:lvl2pPr>
      <a:lvl3pPr marL="756000" indent="-396000" algn="l" rtl="0" eaLnBrk="0" fontAlgn="base" hangingPunct="0">
        <a:spcBef>
          <a:spcPts val="600"/>
        </a:spcBef>
        <a:spcAft>
          <a:spcPct val="0"/>
        </a:spcAft>
        <a:buFont typeface="Arial" charset="0"/>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6.xml"/><Relationship Id="rId7" Type="http://schemas.openxmlformats.org/officeDocument/2006/relationships/image" Target="../media/image22.jpe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35.png"/><Relationship Id="rId5" Type="http://schemas.openxmlformats.org/officeDocument/2006/relationships/image" Target="../media/image21.png"/><Relationship Id="rId4" Type="http://schemas.openxmlformats.org/officeDocument/2006/relationships/image" Target="../media/image20.png"/><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hyperlink" Target="https://www.qcaa.qld.edu.au/downloads/aciq/general-resources/ac_gc_numeracy_fractions_unit1_represent.docx"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2.jpeg"/><Relationship Id="rId3" Type="http://schemas.openxmlformats.org/officeDocument/2006/relationships/image" Target="../media/image25.jpeg"/><Relationship Id="rId7" Type="http://schemas.openxmlformats.org/officeDocument/2006/relationships/image" Target="../media/image29.png"/><Relationship Id="rId12" Type="http://schemas.microsoft.com/office/2007/relationships/hdphoto" Target="../media/hdphoto4.wdp"/><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8.jpeg"/><Relationship Id="rId11" Type="http://schemas.openxmlformats.org/officeDocument/2006/relationships/image" Target="../media/image31.png"/><Relationship Id="rId5" Type="http://schemas.openxmlformats.org/officeDocument/2006/relationships/image" Target="../media/image27.jpeg"/><Relationship Id="rId10" Type="http://schemas.microsoft.com/office/2007/relationships/hdphoto" Target="../media/hdphoto3.wdp"/><Relationship Id="rId4" Type="http://schemas.openxmlformats.org/officeDocument/2006/relationships/image" Target="../media/image26.jpeg"/><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38.png"/><Relationship Id="rId3" Type="http://schemas.openxmlformats.org/officeDocument/2006/relationships/notesSlide" Target="../notesSlides/notesSlide21.xml"/><Relationship Id="rId7" Type="http://schemas.openxmlformats.org/officeDocument/2006/relationships/diagramColors" Target="../diagrams/colors1.xml"/><Relationship Id="rId12" Type="http://schemas.openxmlformats.org/officeDocument/2006/relationships/image" Target="../media/image37.pn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diagramQuickStyle" Target="../diagrams/quickStyle1.xml"/><Relationship Id="rId11" Type="http://schemas.openxmlformats.org/officeDocument/2006/relationships/image" Target="../media/image36.png"/><Relationship Id="rId5" Type="http://schemas.openxmlformats.org/officeDocument/2006/relationships/diagramLayout" Target="../diagrams/layout1.xml"/><Relationship Id="rId10" Type="http://schemas.openxmlformats.org/officeDocument/2006/relationships/image" Target="../media/image34.png"/><Relationship Id="rId4" Type="http://schemas.openxmlformats.org/officeDocument/2006/relationships/diagramData" Target="../diagrams/data1.xml"/><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2.xml"/><Relationship Id="rId7" Type="http://schemas.openxmlformats.org/officeDocument/2006/relationships/diagramColors" Target="../diagrams/colors2.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40.png"/><Relationship Id="rId4" Type="http://schemas.openxmlformats.org/officeDocument/2006/relationships/diagramData" Target="../diagrams/data2.xml"/><Relationship Id="rId9"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3.jpeg"/><Relationship Id="rId5" Type="http://schemas.openxmlformats.org/officeDocument/2006/relationships/image" Target="../media/image42.jpeg"/><Relationship Id="rId4" Type="http://schemas.microsoft.com/office/2007/relationships/hdphoto" Target="../media/hdphoto5.wdp"/></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microsoft.com/office/2007/relationships/hdphoto" Target="../media/hdphoto7.wdp"/><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45.png"/><Relationship Id="rId5" Type="http://schemas.microsoft.com/office/2007/relationships/hdphoto" Target="../media/hdphoto6.wdp"/><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21.xml"/><Relationship Id="rId5" Type="http://schemas.openxmlformats.org/officeDocument/2006/relationships/image" Target="../media/image50.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22.xml"/><Relationship Id="rId5" Type="http://schemas.openxmlformats.org/officeDocument/2006/relationships/image" Target="../media/image52.pn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8" Type="http://schemas.openxmlformats.org/officeDocument/2006/relationships/hyperlink" Target="https://pixabay.com/photos/orange-fruit-quarter-slice-sliced-1263821/" TargetMode="External"/><Relationship Id="rId3" Type="http://schemas.openxmlformats.org/officeDocument/2006/relationships/hyperlink" Target="http://www.australiancurriculum.edu.au/f-10-curriculum/general-capabilities/numeracy/learning-continuum/?element=Using%20fractions,%20decimals,%20percentages,%20ratios%20and%20rates" TargetMode="External"/><Relationship Id="rId7" Type="http://schemas.openxmlformats.org/officeDocument/2006/relationships/hyperlink" Target="https://www.australiancurriculum.edu.au/copyright-and-terms-of-use" TargetMode="Externa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hyperlink" Target="https://www.australiancurriculum.edu.au/" TargetMode="External"/><Relationship Id="rId5" Type="http://schemas.openxmlformats.org/officeDocument/2006/relationships/hyperlink" Target="https://opencuny.org/citycollegespring2015/files/2015/02/Practical-tips-for-Fracations.pdf" TargetMode="External"/><Relationship Id="rId4" Type="http://schemas.openxmlformats.org/officeDocument/2006/relationships/hyperlink" Target="https://www.australiancurriculum.edu.au/f-10-curriculum/mathematics/?year=11751&amp;year=11752&amp;year=11753&amp;year=11754&amp;year=11755&amp;year=11756&amp;year=11757&amp;strand=Number+and+Algebra&amp;capability=ignore&amp;capability=Literacy&amp;capability=Numeracy&amp;capability=Information+and+Communication+Technology+(ICT)+Capability&amp;capability=Critical+and+Creative+Thinking&amp;capability=Personal+and+Social+Capability&amp;capability=Ethical+Understanding&amp;capability=Intercultural+Understanding&amp;priority=ignore&amp;priority=Aboriginal+and+Torres+Strait+Islander+Histories+and+Cultures&amp;priority=Asia+and+Australia%E2%80%99s+Engagement+with+Asia&amp;priority=Sustainability&amp;elaborations=true&amp;elaborations=false&amp;scotterms=false&amp;isFirstPageLoad=false" TargetMode="External"/><Relationship Id="rId9" Type="http://schemas.openxmlformats.org/officeDocument/2006/relationships/hyperlink" Target="http://mason.gmu.edu/~jsuh4/MTMS2008-08-44a.decimal.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topdrawer.aamt.edu.au/Fractions/Big-ideas" TargetMode="External"/><Relationship Id="rId2" Type="http://schemas.openxmlformats.org/officeDocument/2006/relationships/notesSlide" Target="../notesSlides/notesSlide39.xml"/><Relationship Id="rId1" Type="http://schemas.openxmlformats.org/officeDocument/2006/relationships/slideLayout" Target="../slideLayouts/slideLayout8.xml"/><Relationship Id="rId5" Type="http://schemas.openxmlformats.org/officeDocument/2006/relationships/hyperlink" Target="http://det.wa.edu.au/stepsresources/detcms/education/stepsresources/first-steps-mathematics/number--book-1.en?cat-id=13603739" TargetMode="External"/><Relationship Id="rId4" Type="http://schemas.openxmlformats.org/officeDocument/2006/relationships/hyperlink" Target="https://topdrawer.aamt.edu.au/Fractions"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8" Type="http://schemas.openxmlformats.org/officeDocument/2006/relationships/hyperlink" Target="https://opencuny.org/citycollegespring2015/files/2015/02/Practical-tips-for-Fracations.pdf" TargetMode="External"/><Relationship Id="rId3" Type="http://schemas.openxmlformats.org/officeDocument/2006/relationships/hyperlink" Target="https://www.qcaa.qld.edu.au/copyright" TargetMode="External"/><Relationship Id="rId7" Type="http://schemas.openxmlformats.org/officeDocument/2006/relationships/hyperlink" Target="https://topdrawer.aamt.edu.au/Fractions/Big-ideas"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hyperlink" Target="http://www.qcaa.qld.edu.au/copyright" TargetMode="External"/><Relationship Id="rId11" Type="http://schemas.openxmlformats.org/officeDocument/2006/relationships/hyperlink" Target="https://topdrawer.aamt.edu.au/Fractions" TargetMode="External"/><Relationship Id="rId5" Type="http://schemas.openxmlformats.org/officeDocument/2006/relationships/hyperlink" Target="https://creativecommons.org/licenses/by/4.0" TargetMode="External"/><Relationship Id="rId10" Type="http://schemas.openxmlformats.org/officeDocument/2006/relationships/hyperlink" Target="https://www.australiancurriculum.edu.au/copyright-and-terms-of-use" TargetMode="External"/><Relationship Id="rId4" Type="http://schemas.openxmlformats.org/officeDocument/2006/relationships/image" Target="../media/image55.png"/><Relationship Id="rId9" Type="http://schemas.openxmlformats.org/officeDocument/2006/relationships/hyperlink" Target="https://www.australiancurriculum.edu.au/"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qcaa.qld.edu.au/copyright" TargetMode="External"/><Relationship Id="rId7" Type="http://schemas.openxmlformats.org/officeDocument/2006/relationships/hyperlink" Target="http://det.wa.edu.au/stepsresources/detcms/education/stepsresources/first-steps-mathematics/number--book-1.en?cat-id=13603739"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http://www.qcaa.qld.edu.au/copyright" TargetMode="External"/><Relationship Id="rId5" Type="http://schemas.openxmlformats.org/officeDocument/2006/relationships/hyperlink" Target="https://creativecommons.org/licenses/by/4.0" TargetMode="Externa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a:t>Foundational concepts in fractions</a:t>
            </a:r>
            <a:endParaRPr lang="en-AU" dirty="0"/>
          </a:p>
        </p:txBody>
      </p:sp>
      <p:sp>
        <p:nvSpPr>
          <p:cNvPr id="9" name="Subtitle 8"/>
          <p:cNvSpPr>
            <a:spLocks noGrp="1"/>
          </p:cNvSpPr>
          <p:nvPr>
            <p:ph type="subTitle" idx="1"/>
          </p:nvPr>
        </p:nvSpPr>
        <p:spPr/>
        <p:txBody>
          <a:bodyPr/>
          <a:lstStyle/>
          <a:p>
            <a:r>
              <a:rPr lang="en-US" dirty="0"/>
              <a:t>Unit 1: F</a:t>
            </a:r>
            <a:r>
              <a:rPr lang="en-AU" dirty="0"/>
              <a:t>ractional thinking through representations</a:t>
            </a:r>
          </a:p>
          <a:p>
            <a:endParaRPr lang="en-AU" dirty="0"/>
          </a:p>
        </p:txBody>
      </p:sp>
    </p:spTree>
    <p:extLst>
      <p:ext uri="{BB962C8B-B14F-4D97-AF65-F5344CB8AC3E}">
        <p14:creationId xmlns:p14="http://schemas.microsoft.com/office/powerpoint/2010/main" val="323930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850" y="260350"/>
            <a:ext cx="8496300" cy="646331"/>
          </a:xfrm>
        </p:spPr>
        <p:txBody>
          <a:bodyPr/>
          <a:lstStyle/>
          <a:p>
            <a:r>
              <a:rPr lang="en-AU" dirty="0"/>
              <a:t>Why is fractional thinking important?</a:t>
            </a:r>
          </a:p>
        </p:txBody>
      </p:sp>
      <p:sp>
        <p:nvSpPr>
          <p:cNvPr id="2" name="Rectangle 1"/>
          <p:cNvSpPr/>
          <p:nvPr/>
        </p:nvSpPr>
        <p:spPr>
          <a:xfrm>
            <a:off x="385801" y="2834022"/>
            <a:ext cx="4481352" cy="1384995"/>
          </a:xfrm>
          <a:prstGeom prst="rect">
            <a:avLst/>
          </a:prstGeom>
        </p:spPr>
        <p:txBody>
          <a:bodyPr wrap="square">
            <a:spAutoFit/>
          </a:bodyPr>
          <a:lstStyle/>
          <a:p>
            <a:r>
              <a:rPr lang="en-US" sz="2800" dirty="0"/>
              <a:t>General capability Learning continuum of numeracy</a:t>
            </a:r>
            <a:endParaRPr lang="en-AU" sz="2800" dirty="0"/>
          </a:p>
        </p:txBody>
      </p:sp>
      <p:sp>
        <p:nvSpPr>
          <p:cNvPr id="3" name="Rectangle 2">
            <a:extLst>
              <a:ext uri="{FF2B5EF4-FFF2-40B4-BE49-F238E27FC236}">
                <a16:creationId xmlns:a16="http://schemas.microsoft.com/office/drawing/2014/main" id="{CE50E7F8-2CEF-4BAD-AADF-B38A935C04ED}"/>
              </a:ext>
            </a:extLst>
          </p:cNvPr>
          <p:cNvSpPr/>
          <p:nvPr/>
        </p:nvSpPr>
        <p:spPr>
          <a:xfrm>
            <a:off x="291942" y="952521"/>
            <a:ext cx="8280919" cy="523220"/>
          </a:xfrm>
          <a:prstGeom prst="rect">
            <a:avLst/>
          </a:prstGeom>
        </p:spPr>
        <p:txBody>
          <a:bodyPr wrap="square">
            <a:spAutoFit/>
          </a:bodyPr>
          <a:lstStyle/>
          <a:p>
            <a:r>
              <a:rPr lang="en-AU" sz="2800" b="1" dirty="0">
                <a:solidFill>
                  <a:schemeClr val="bg1">
                    <a:lumMod val="50000"/>
                  </a:schemeClr>
                </a:solidFill>
              </a:rPr>
              <a:t>Fractional thinking in the Australian Curriculum</a:t>
            </a:r>
          </a:p>
        </p:txBody>
      </p:sp>
      <p:pic>
        <p:nvPicPr>
          <p:cNvPr id="5" name="Picture 4">
            <a:extLst>
              <a:ext uri="{FF2B5EF4-FFF2-40B4-BE49-F238E27FC236}">
                <a16:creationId xmlns:a16="http://schemas.microsoft.com/office/drawing/2014/main" id="{780C20B2-A706-43C1-8F66-DF6336BADDE2}"/>
              </a:ext>
            </a:extLst>
          </p:cNvPr>
          <p:cNvPicPr>
            <a:picLocks noChangeAspect="1"/>
          </p:cNvPicPr>
          <p:nvPr/>
        </p:nvPicPr>
        <p:blipFill>
          <a:blip r:embed="rId4"/>
          <a:stretch>
            <a:fillRect/>
          </a:stretch>
        </p:blipFill>
        <p:spPr>
          <a:xfrm>
            <a:off x="323850" y="4726074"/>
            <a:ext cx="4524375" cy="495300"/>
          </a:xfrm>
          <a:prstGeom prst="rect">
            <a:avLst/>
          </a:prstGeom>
          <a:ln>
            <a:solidFill>
              <a:schemeClr val="bg2"/>
            </a:solidFill>
          </a:ln>
          <a:effectLst>
            <a:outerShdw blurRad="50800" dist="38100" dir="2700000" algn="tl" rotWithShape="0">
              <a:schemeClr val="bg2">
                <a:alpha val="40000"/>
              </a:schemeClr>
            </a:outerShdw>
          </a:effectLst>
        </p:spPr>
      </p:pic>
      <p:pic>
        <p:nvPicPr>
          <p:cNvPr id="9" name="Picture 8">
            <a:extLst>
              <a:ext uri="{FF2B5EF4-FFF2-40B4-BE49-F238E27FC236}">
                <a16:creationId xmlns:a16="http://schemas.microsoft.com/office/drawing/2014/main" id="{EF71B67A-5331-44A2-9C70-C4D23D962170}"/>
              </a:ext>
            </a:extLst>
          </p:cNvPr>
          <p:cNvPicPr>
            <a:picLocks noChangeAspect="1"/>
          </p:cNvPicPr>
          <p:nvPr/>
        </p:nvPicPr>
        <p:blipFill>
          <a:blip r:embed="rId5"/>
          <a:stretch>
            <a:fillRect/>
          </a:stretch>
        </p:blipFill>
        <p:spPr>
          <a:xfrm>
            <a:off x="5568341" y="4242173"/>
            <a:ext cx="2657475" cy="981075"/>
          </a:xfrm>
          <a:prstGeom prst="rect">
            <a:avLst/>
          </a:prstGeom>
          <a:ln>
            <a:solidFill>
              <a:schemeClr val="bg2"/>
            </a:solidFill>
          </a:ln>
          <a:effectLst>
            <a:outerShdw blurRad="50800" dist="38100" dir="2700000" algn="tl" rotWithShape="0">
              <a:schemeClr val="bg2">
                <a:alpha val="40000"/>
              </a:schemeClr>
            </a:outerShdw>
          </a:effectLst>
        </p:spPr>
      </p:pic>
      <p:sp>
        <p:nvSpPr>
          <p:cNvPr id="12" name="Rectangle 11">
            <a:extLst>
              <a:ext uri="{FF2B5EF4-FFF2-40B4-BE49-F238E27FC236}">
                <a16:creationId xmlns:a16="http://schemas.microsoft.com/office/drawing/2014/main" id="{5AD27C46-6460-4894-B076-35BAD36763ED}"/>
              </a:ext>
            </a:extLst>
          </p:cNvPr>
          <p:cNvSpPr/>
          <p:nvPr/>
        </p:nvSpPr>
        <p:spPr>
          <a:xfrm>
            <a:off x="5509258" y="2736502"/>
            <a:ext cx="3634742" cy="1384995"/>
          </a:xfrm>
          <a:prstGeom prst="rect">
            <a:avLst/>
          </a:prstGeom>
        </p:spPr>
        <p:txBody>
          <a:bodyPr wrap="square">
            <a:spAutoFit/>
          </a:bodyPr>
          <a:lstStyle/>
          <a:p>
            <a:r>
              <a:rPr lang="en-US" sz="2800" dirty="0"/>
              <a:t>Australian Curriculum: Mathematics</a:t>
            </a:r>
            <a:endParaRPr lang="en-AU" sz="2800" dirty="0"/>
          </a:p>
        </p:txBody>
      </p:sp>
      <p:sp>
        <p:nvSpPr>
          <p:cNvPr id="10" name="Rectangle 9">
            <a:extLst>
              <a:ext uri="{FF2B5EF4-FFF2-40B4-BE49-F238E27FC236}">
                <a16:creationId xmlns:a16="http://schemas.microsoft.com/office/drawing/2014/main" id="{2172A897-C572-4600-9B16-BED110366D62}"/>
              </a:ext>
            </a:extLst>
          </p:cNvPr>
          <p:cNvSpPr/>
          <p:nvPr/>
        </p:nvSpPr>
        <p:spPr>
          <a:xfrm>
            <a:off x="291942" y="1988840"/>
            <a:ext cx="5369014" cy="523220"/>
          </a:xfrm>
          <a:prstGeom prst="rect">
            <a:avLst/>
          </a:prstGeom>
        </p:spPr>
        <p:txBody>
          <a:bodyPr wrap="square">
            <a:spAutoFit/>
          </a:bodyPr>
          <a:lstStyle/>
          <a:p>
            <a:r>
              <a:rPr lang="en-US" sz="2800" dirty="0"/>
              <a:t>Fractional thinking is detailed in:</a:t>
            </a:r>
            <a:endParaRPr lang="en-AU" sz="2800" dirty="0"/>
          </a:p>
        </p:txBody>
      </p:sp>
    </p:spTree>
    <p:custDataLst>
      <p:tags r:id="rId1"/>
    </p:custDataLst>
    <p:extLst>
      <p:ext uri="{BB962C8B-B14F-4D97-AF65-F5344CB8AC3E}">
        <p14:creationId xmlns:p14="http://schemas.microsoft.com/office/powerpoint/2010/main" val="2372638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850" y="260350"/>
            <a:ext cx="8496300" cy="646331"/>
          </a:xfrm>
        </p:spPr>
        <p:txBody>
          <a:bodyPr/>
          <a:lstStyle/>
          <a:p>
            <a:r>
              <a:rPr lang="en-AU" dirty="0"/>
              <a:t>Why is fractional thinking important?</a:t>
            </a:r>
          </a:p>
        </p:txBody>
      </p:sp>
      <mc:AlternateContent xmlns:mc="http://schemas.openxmlformats.org/markup-compatibility/2006" xmlns:a14="http://schemas.microsoft.com/office/drawing/2010/main">
        <mc:Choice Requires="a14">
          <p:graphicFrame>
            <p:nvGraphicFramePr>
              <p:cNvPr id="8" name="Content Placeholder 3">
                <a:extLst>
                  <a:ext uri="{FF2B5EF4-FFF2-40B4-BE49-F238E27FC236}">
                    <a16:creationId xmlns:a16="http://schemas.microsoft.com/office/drawing/2014/main" id="{12FBB2C7-F674-4B3F-B9F4-7B9D6B27EF9E}"/>
                  </a:ext>
                </a:extLst>
              </p:cNvPr>
              <p:cNvGraphicFramePr>
                <a:graphicFrameLocks noGrp="1"/>
              </p:cNvGraphicFramePr>
              <p:nvPr>
                <p:ph idx="1"/>
                <p:extLst>
                  <p:ext uri="{D42A27DB-BD31-4B8C-83A1-F6EECF244321}">
                    <p14:modId xmlns:p14="http://schemas.microsoft.com/office/powerpoint/2010/main" val="3493628536"/>
                  </p:ext>
                </p:extLst>
              </p:nvPr>
            </p:nvGraphicFramePr>
            <p:xfrm>
              <a:off x="291942" y="1412776"/>
              <a:ext cx="8485190" cy="4582790"/>
            </p:xfrm>
            <a:graphic>
              <a:graphicData uri="http://schemas.openxmlformats.org/drawingml/2006/table">
                <a:tbl>
                  <a:tblPr firstRow="1" bandRow="1">
                    <a:tableStyleId>{17292A2E-F333-43FB-9621-5CBBE7FDCDCB}</a:tableStyleId>
                  </a:tblPr>
                  <a:tblGrid>
                    <a:gridCol w="1903794">
                      <a:extLst>
                        <a:ext uri="{9D8B030D-6E8A-4147-A177-3AD203B41FA5}">
                          <a16:colId xmlns:a16="http://schemas.microsoft.com/office/drawing/2014/main" val="20000"/>
                        </a:ext>
                      </a:extLst>
                    </a:gridCol>
                    <a:gridCol w="1645349">
                      <a:extLst>
                        <a:ext uri="{9D8B030D-6E8A-4147-A177-3AD203B41FA5}">
                          <a16:colId xmlns:a16="http://schemas.microsoft.com/office/drawing/2014/main" val="2395087532"/>
                        </a:ext>
                      </a:extLst>
                    </a:gridCol>
                    <a:gridCol w="1645349">
                      <a:extLst>
                        <a:ext uri="{9D8B030D-6E8A-4147-A177-3AD203B41FA5}">
                          <a16:colId xmlns:a16="http://schemas.microsoft.com/office/drawing/2014/main" val="20001"/>
                        </a:ext>
                      </a:extLst>
                    </a:gridCol>
                    <a:gridCol w="1645349">
                      <a:extLst>
                        <a:ext uri="{9D8B030D-6E8A-4147-A177-3AD203B41FA5}">
                          <a16:colId xmlns:a16="http://schemas.microsoft.com/office/drawing/2014/main" val="2955312690"/>
                        </a:ext>
                      </a:extLst>
                    </a:gridCol>
                    <a:gridCol w="1645349">
                      <a:extLst>
                        <a:ext uri="{9D8B030D-6E8A-4147-A177-3AD203B41FA5}">
                          <a16:colId xmlns:a16="http://schemas.microsoft.com/office/drawing/2014/main" val="20002"/>
                        </a:ext>
                      </a:extLst>
                    </a:gridCol>
                  </a:tblGrid>
                  <a:tr h="417218">
                    <a:tc>
                      <a:txBody>
                        <a:bodyPr/>
                        <a:lstStyle/>
                        <a:p>
                          <a:pPr algn="l"/>
                          <a:r>
                            <a:rPr lang="en-AU" sz="1400" dirty="0"/>
                            <a:t>By the end of Prep</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797979"/>
                        </a:solidFill>
                      </a:tcPr>
                    </a:tc>
                    <a:tc>
                      <a:txBody>
                        <a:bodyPr/>
                        <a:lstStyle/>
                        <a:p>
                          <a:pPr algn="l"/>
                          <a:r>
                            <a:rPr lang="en-US" sz="1400" dirty="0"/>
                            <a:t>Year 1</a:t>
                          </a:r>
                          <a:endParaRPr lang="en-AU" sz="1400" dirty="0"/>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797979"/>
                        </a:solidFill>
                      </a:tcPr>
                    </a:tc>
                    <a:tc>
                      <a:txBody>
                        <a:bodyPr/>
                        <a:lstStyle/>
                        <a:p>
                          <a:pPr algn="l"/>
                          <a:r>
                            <a:rPr lang="en-US" sz="1400" dirty="0"/>
                            <a:t>Y</a:t>
                          </a:r>
                          <a:r>
                            <a:rPr lang="en-AU" sz="1400" dirty="0"/>
                            <a:t>ear 2</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797979"/>
                        </a:solidFill>
                      </a:tcPr>
                    </a:tc>
                    <a:tc>
                      <a:txBody>
                        <a:bodyPr/>
                        <a:lstStyle/>
                        <a:p>
                          <a:pPr algn="l"/>
                          <a:r>
                            <a:rPr lang="en-US" sz="1400" dirty="0"/>
                            <a:t>Year 3</a:t>
                          </a:r>
                          <a:endParaRPr lang="en-AU" sz="1400" dirty="0"/>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797979"/>
                        </a:solidFill>
                      </a:tcPr>
                    </a:tc>
                    <a:tc>
                      <a:txBody>
                        <a:bodyPr/>
                        <a:lstStyle/>
                        <a:p>
                          <a:pPr algn="l"/>
                          <a:r>
                            <a:rPr lang="en-US" sz="1400" dirty="0"/>
                            <a:t>Year 4</a:t>
                          </a:r>
                          <a:endParaRPr lang="en-AU" sz="1400" dirty="0"/>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3706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effectLst/>
                            </a:rPr>
                            <a:t>Australian Curriculum: Numeracy learning continuum</a:t>
                          </a:r>
                        </a:p>
                      </a:txBody>
                      <a:tcPr>
                        <a:lnL w="12700" cap="flat" cmpd="sng" algn="ctr">
                          <a:solidFill>
                            <a:srgbClr val="B5B5B5"/>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lumMod val="85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100"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effectLst/>
                            </a:rPr>
                            <a:t>Australian Curriculum: Mathematics achievement standard</a:t>
                          </a:r>
                          <a:endParaRPr lang="en-AU"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lumMod val="85000"/>
                          </a:schemeClr>
                        </a:solidFill>
                      </a:tcPr>
                    </a:tc>
                    <a:tc hMerge="1">
                      <a:txBody>
                        <a:bodyPr/>
                        <a:lstStyle/>
                        <a:p>
                          <a:endParaRPr lang="en-AU" sz="1800"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hMerge="1">
                      <a:txBody>
                        <a:bodyPr/>
                        <a:lstStyle/>
                        <a:p>
                          <a:endParaRPr lang="en-AU" sz="1800"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370684">
                    <a:tc>
                      <a:txBody>
                        <a:bodyPr/>
                        <a:lstStyle/>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recognise that a whole object can be divided into equal parts</a:t>
                          </a:r>
                          <a:endParaRPr lang="en-AU" sz="1050" kern="1200" dirty="0">
                            <a:solidFill>
                              <a:schemeClr val="dk1"/>
                            </a:solidFill>
                            <a:effectLst/>
                            <a:latin typeface="+mn-lt"/>
                            <a:ea typeface="+mn-ea"/>
                            <a:cs typeface="+mn-cs"/>
                          </a:endParaRPr>
                        </a:p>
                      </a:txBody>
                      <a:tcPr>
                        <a:lnL w="12700" cap="flat" cmpd="sng" algn="ctr">
                          <a:solidFill>
                            <a:srgbClr val="B5B5B5"/>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lvl="0" indent="0" algn="l" defTabSz="914400" rtl="0" eaLnBrk="1" latinLnBrk="0" hangingPunct="1">
                            <a:lnSpc>
                              <a:spcPct val="110000"/>
                            </a:lnSpc>
                            <a:spcBef>
                              <a:spcPts val="600"/>
                            </a:spcBef>
                            <a:spcAft>
                              <a:spcPts val="0"/>
                            </a:spcAft>
                            <a:buFont typeface="Arial" panose="020B0604020202020204" pitchFamily="34" charset="0"/>
                            <a:buNone/>
                            <a:tabLst>
                              <a:tab pos="228600" algn="l"/>
                              <a:tab pos="457200" algn="l"/>
                            </a:tabLst>
                          </a:pPr>
                          <a:endParaRPr lang="en-AU" sz="1050" kern="1200" dirty="0">
                            <a:solidFill>
                              <a:schemeClr val="dk1"/>
                            </a:solidFill>
                            <a:effectLst/>
                            <a:latin typeface="+mn-lt"/>
                            <a:ea typeface="+mn-ea"/>
                            <a:cs typeface="+mn-cs"/>
                          </a:endParaRPr>
                        </a:p>
                      </a:txBody>
                      <a:tcPr>
                        <a:lnL w="12700" cap="flat" cmpd="sng" algn="ctr">
                          <a:solidFill>
                            <a:schemeClr val="bg2">
                              <a:lumMod val="75000"/>
                            </a:schemeClr>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divide collections and shapes into halves, quarters and eighths</a:t>
                          </a:r>
                          <a:endParaRPr lang="en-AU" sz="1050" kern="1200" dirty="0">
                            <a:solidFill>
                              <a:schemeClr val="dk1"/>
                            </a:solidFill>
                            <a:effectLst/>
                            <a:latin typeface="+mn-lt"/>
                            <a:ea typeface="+mn-ea"/>
                            <a:cs typeface="+mn-cs"/>
                          </a:endParaRP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model and represent unit fractions</a:t>
                          </a:r>
                          <a:endParaRPr lang="en-AU" sz="1050" kern="1200" dirty="0">
                            <a:solidFill>
                              <a:schemeClr val="dk1"/>
                            </a:solidFill>
                            <a:effectLst/>
                            <a:latin typeface="+mn-lt"/>
                            <a:ea typeface="+mn-ea"/>
                            <a:cs typeface="+mn-cs"/>
                          </a:endParaRP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locate familiar fractions on a number line</a:t>
                          </a:r>
                          <a:endParaRPr lang="en-AU" sz="1050" kern="1200" dirty="0">
                            <a:solidFill>
                              <a:schemeClr val="dk1"/>
                            </a:solidFill>
                            <a:effectLst/>
                            <a:latin typeface="+mn-lt"/>
                            <a:ea typeface="+mn-ea"/>
                            <a:cs typeface="+mn-cs"/>
                          </a:endParaRPr>
                        </a:p>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recognise common equivalent fractions</a:t>
                          </a:r>
                          <a:br>
                            <a:rPr lang="en-US" sz="1050" kern="1200" dirty="0">
                              <a:solidFill>
                                <a:schemeClr val="dk1"/>
                              </a:solidFill>
                              <a:effectLst/>
                              <a:latin typeface="+mn-lt"/>
                              <a:ea typeface="+mn-ea"/>
                              <a:cs typeface="+mn-cs"/>
                            </a:rPr>
                          </a:br>
                          <a:endParaRPr lang="en-US" sz="1050" kern="1200" dirty="0">
                            <a:solidFill>
                              <a:schemeClr val="dk1"/>
                            </a:solidFill>
                            <a:effectLst/>
                            <a:latin typeface="+mn-lt"/>
                            <a:ea typeface="+mn-ea"/>
                            <a:cs typeface="+mn-cs"/>
                          </a:endParaRP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370684">
                    <a:tc>
                      <a:txBody>
                        <a:bodyPr/>
                        <a:lstStyle/>
                        <a:p>
                          <a:endParaRPr lang="en-AU" sz="1800" dirty="0">
                            <a:solidFill>
                              <a:schemeClr val="tx2"/>
                            </a:solidFill>
                          </a:endParaRPr>
                        </a:p>
                      </a:txBody>
                      <a:tcPr>
                        <a:lnL w="12700" cap="flat" cmpd="sng" algn="ctr">
                          <a:solidFill>
                            <a:srgbClr val="B5B5B5"/>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lumMod val="85000"/>
                          </a:schemeClr>
                        </a:solidFill>
                      </a:tcPr>
                    </a:tc>
                    <a:tc gridSpan="4">
                      <a:txBody>
                        <a:bodyPr/>
                        <a:lstStyle/>
                        <a:p>
                          <a:pPr algn="l">
                            <a:lnSpc>
                              <a:spcPct val="110000"/>
                            </a:lnSpc>
                            <a:spcBef>
                              <a:spcPts val="600"/>
                            </a:spcBef>
                            <a:spcAft>
                              <a:spcPts val="0"/>
                            </a:spcAft>
                          </a:pPr>
                          <a:r>
                            <a:rPr lang="en-AU" sz="1100" b="1" dirty="0">
                              <a:effectLst/>
                            </a:rPr>
                            <a:t>Australian Curriculum: Mathematics content descriptions</a:t>
                          </a:r>
                          <a:endParaRPr lang="en-AU"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lumMod val="85000"/>
                          </a:schemeClr>
                        </a:solidFill>
                      </a:tcPr>
                    </a:tc>
                    <a:tc hMerge="1">
                      <a:txBody>
                        <a:bodyPr/>
                        <a:lstStyle/>
                        <a:p>
                          <a:endParaRPr lang="en-AU" sz="1800"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hMerge="1">
                      <a:txBody>
                        <a:bodyPr/>
                        <a:lstStyle/>
                        <a:p>
                          <a:endParaRPr lang="en-AU" sz="1800"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r h="370684">
                    <a:tc>
                      <a:txBody>
                        <a:bodyPr/>
                        <a:lstStyle/>
                        <a:p>
                          <a:endParaRPr lang="en-AU" sz="1800" dirty="0">
                            <a:solidFill>
                              <a:schemeClr val="tx2"/>
                            </a:solidFill>
                          </a:endParaRPr>
                        </a:p>
                      </a:txBody>
                      <a:tcPr>
                        <a:lnL w="12700" cap="flat" cmpd="sng" algn="ctr">
                          <a:solidFill>
                            <a:srgbClr val="B5B5B5"/>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1450" lvl="0" indent="-171450">
                            <a:lnSpc>
                              <a:spcPct val="100000"/>
                            </a:lnSpc>
                            <a:spcBef>
                              <a:spcPts val="600"/>
                            </a:spcBef>
                            <a:spcAft>
                              <a:spcPts val="0"/>
                            </a:spcAft>
                            <a:buFont typeface="Arial" panose="020B0604020202020204" pitchFamily="34" charset="0"/>
                            <a:buChar char="•"/>
                            <a:tabLst>
                              <a:tab pos="228600" algn="l"/>
                              <a:tab pos="457200" algn="l"/>
                            </a:tabLst>
                          </a:pPr>
                          <a:r>
                            <a:rPr lang="en-US" sz="1050" dirty="0">
                              <a:effectLst/>
                            </a:rPr>
                            <a:t>recognise and describe one-half as one of two equal parts of a whole </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1450" lvl="0" indent="-171450">
                            <a:lnSpc>
                              <a:spcPct val="110000"/>
                            </a:lnSpc>
                            <a:spcBef>
                              <a:spcPts val="600"/>
                            </a:spcBef>
                            <a:spcAft>
                              <a:spcPts val="0"/>
                            </a:spcAft>
                            <a:buFont typeface="Arial" panose="020B0604020202020204" pitchFamily="34" charset="0"/>
                            <a:buChar char="•"/>
                            <a:tabLst>
                              <a:tab pos="228600" algn="l"/>
                              <a:tab pos="457200" algn="l"/>
                            </a:tabLst>
                          </a:pPr>
                          <a:r>
                            <a:rPr lang="en-US" sz="1050" dirty="0">
                              <a:effectLst/>
                            </a:rPr>
                            <a:t>recognise and interpret common uses of halves, quarters and eighths of shapes and collections</a:t>
                          </a:r>
                          <a:endParaRPr lang="en-AU" sz="1050" dirty="0">
                            <a:effectLst/>
                          </a:endParaRP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model and represent unit fractions including </a:t>
                          </a:r>
                          <a:br>
                            <a:rPr lang="en-US" sz="1050" kern="1200" dirty="0">
                              <a:solidFill>
                                <a:schemeClr val="dk1"/>
                              </a:solidFill>
                              <a:effectLst/>
                              <a:latin typeface="+mn-lt"/>
                              <a:ea typeface="+mn-ea"/>
                              <a:cs typeface="+mn-cs"/>
                            </a:rPr>
                          </a:br>
                          <a14:m>
                            <m:oMath xmlns:m="http://schemas.openxmlformats.org/officeDocument/2006/math">
                              <m:f>
                                <m:fPr>
                                  <m:ctrlPr>
                                    <a:rPr lang="en-US" sz="1200" b="1" i="1" kern="1200" dirty="0" smtClean="0">
                                      <a:solidFill>
                                        <a:schemeClr val="dk1"/>
                                      </a:solidFill>
                                      <a:effectLst/>
                                      <a:latin typeface="Cambria Math" panose="02040503050406030204" pitchFamily="18" charset="0"/>
                                      <a:ea typeface="+mn-ea"/>
                                      <a:cs typeface="+mn-cs"/>
                                    </a:rPr>
                                  </m:ctrlPr>
                                </m:fPr>
                                <m:num>
                                  <m:r>
                                    <a:rPr lang="en-US" sz="1200" b="1" i="1" kern="1200" dirty="0" smtClean="0">
                                      <a:solidFill>
                                        <a:schemeClr val="dk1"/>
                                      </a:solidFill>
                                      <a:effectLst/>
                                      <a:latin typeface="Cambria Math" panose="02040503050406030204" pitchFamily="18" charset="0"/>
                                      <a:ea typeface="+mn-ea"/>
                                      <a:cs typeface="+mn-cs"/>
                                    </a:rPr>
                                    <m:t>𝟏</m:t>
                                  </m:r>
                                </m:num>
                                <m:den>
                                  <m:r>
                                    <a:rPr lang="en-US" sz="1200" b="1" i="1" kern="1200" dirty="0" smtClean="0">
                                      <a:solidFill>
                                        <a:schemeClr val="dk1"/>
                                      </a:solidFill>
                                      <a:effectLst/>
                                      <a:latin typeface="Cambria Math" panose="02040503050406030204" pitchFamily="18" charset="0"/>
                                      <a:ea typeface="+mn-ea"/>
                                      <a:cs typeface="+mn-cs"/>
                                    </a:rPr>
                                    <m:t>𝟐</m:t>
                                  </m:r>
                                </m:den>
                              </m:f>
                              <m:r>
                                <a:rPr lang="en-US" sz="1200" b="1" i="1" kern="1200" dirty="0" smtClean="0">
                                  <a:solidFill>
                                    <a:schemeClr val="dk1"/>
                                  </a:solidFill>
                                  <a:effectLst/>
                                  <a:latin typeface="Cambria Math" panose="02040503050406030204" pitchFamily="18" charset="0"/>
                                  <a:ea typeface="+mn-ea"/>
                                  <a:cs typeface="+mn-cs"/>
                                </a:rPr>
                                <m:t>,   </m:t>
                              </m:r>
                              <m:f>
                                <m:fPr>
                                  <m:ctrlPr>
                                    <a:rPr lang="en-US" sz="1200" b="1" i="1" kern="1200" smtClean="0">
                                      <a:solidFill>
                                        <a:schemeClr val="dk1"/>
                                      </a:solidFill>
                                      <a:effectLst/>
                                      <a:latin typeface="Cambria Math" panose="02040503050406030204" pitchFamily="18" charset="0"/>
                                      <a:ea typeface="+mn-ea"/>
                                      <a:cs typeface="+mn-cs"/>
                                    </a:rPr>
                                  </m:ctrlPr>
                                </m:fPr>
                                <m:num>
                                  <m:r>
                                    <a:rPr lang="en-US" sz="1200" b="1" i="1" kern="1200" smtClean="0">
                                      <a:solidFill>
                                        <a:schemeClr val="dk1"/>
                                      </a:solidFill>
                                      <a:effectLst/>
                                      <a:latin typeface="Cambria Math" panose="02040503050406030204" pitchFamily="18" charset="0"/>
                                      <a:ea typeface="+mn-ea"/>
                                      <a:cs typeface="+mn-cs"/>
                                    </a:rPr>
                                    <m:t>𝟏</m:t>
                                  </m:r>
                                </m:num>
                                <m:den>
                                  <m:r>
                                    <a:rPr lang="en-US" sz="1200" b="1" i="1" kern="1200" smtClean="0">
                                      <a:solidFill>
                                        <a:schemeClr val="dk1"/>
                                      </a:solidFill>
                                      <a:effectLst/>
                                      <a:latin typeface="Cambria Math" panose="02040503050406030204" pitchFamily="18" charset="0"/>
                                      <a:ea typeface="+mn-ea"/>
                                      <a:cs typeface="+mn-cs"/>
                                    </a:rPr>
                                    <m:t>𝟒</m:t>
                                  </m:r>
                                </m:den>
                              </m:f>
                              <m:r>
                                <a:rPr lang="en-US" sz="1200" b="1" i="1" kern="1200" smtClean="0">
                                  <a:solidFill>
                                    <a:schemeClr val="dk1"/>
                                  </a:solidFill>
                                  <a:effectLst/>
                                  <a:latin typeface="Cambria Math" panose="02040503050406030204" pitchFamily="18" charset="0"/>
                                  <a:ea typeface="+mn-ea"/>
                                  <a:cs typeface="+mn-cs"/>
                                </a:rPr>
                                <m:t>,  </m:t>
                              </m:r>
                              <m:f>
                                <m:fPr>
                                  <m:ctrlPr>
                                    <a:rPr lang="en-US" sz="1200" b="1" i="1" kern="1200" smtClean="0">
                                      <a:solidFill>
                                        <a:schemeClr val="dk1"/>
                                      </a:solidFill>
                                      <a:effectLst/>
                                      <a:latin typeface="Cambria Math" panose="02040503050406030204" pitchFamily="18" charset="0"/>
                                      <a:ea typeface="+mn-ea"/>
                                      <a:cs typeface="+mn-cs"/>
                                    </a:rPr>
                                  </m:ctrlPr>
                                </m:fPr>
                                <m:num>
                                  <m:r>
                                    <a:rPr lang="en-US" sz="1200" b="1" i="1" kern="1200" smtClean="0">
                                      <a:solidFill>
                                        <a:schemeClr val="dk1"/>
                                      </a:solidFill>
                                      <a:effectLst/>
                                      <a:latin typeface="Cambria Math" panose="02040503050406030204" pitchFamily="18" charset="0"/>
                                      <a:ea typeface="+mn-ea"/>
                                      <a:cs typeface="+mn-cs"/>
                                    </a:rPr>
                                    <m:t>𝟏</m:t>
                                  </m:r>
                                </m:num>
                                <m:den>
                                  <m:r>
                                    <a:rPr lang="en-US" sz="1200" b="1" i="1" kern="1200" smtClean="0">
                                      <a:solidFill>
                                        <a:schemeClr val="dk1"/>
                                      </a:solidFill>
                                      <a:effectLst/>
                                      <a:latin typeface="Cambria Math" panose="02040503050406030204" pitchFamily="18" charset="0"/>
                                      <a:ea typeface="+mn-ea"/>
                                      <a:cs typeface="+mn-cs"/>
                                    </a:rPr>
                                    <m:t>𝟑</m:t>
                                  </m:r>
                                </m:den>
                              </m:f>
                              <m:r>
                                <a:rPr lang="en-US" sz="1200" b="1" i="1" kern="1200" smtClean="0">
                                  <a:solidFill>
                                    <a:schemeClr val="dk1"/>
                                  </a:solidFill>
                                  <a:effectLst/>
                                  <a:latin typeface="Cambria Math" panose="02040503050406030204" pitchFamily="18" charset="0"/>
                                  <a:ea typeface="+mn-ea"/>
                                  <a:cs typeface="+mn-cs"/>
                                </a:rPr>
                                <m:t> ,  </m:t>
                              </m:r>
                              <m:f>
                                <m:fPr>
                                  <m:ctrlPr>
                                    <a:rPr lang="en-US" sz="1200" b="1" i="1" kern="1200" smtClean="0">
                                      <a:solidFill>
                                        <a:schemeClr val="dk1"/>
                                      </a:solidFill>
                                      <a:effectLst/>
                                      <a:latin typeface="Cambria Math" panose="02040503050406030204" pitchFamily="18" charset="0"/>
                                      <a:ea typeface="+mn-ea"/>
                                      <a:cs typeface="+mn-cs"/>
                                    </a:rPr>
                                  </m:ctrlPr>
                                </m:fPr>
                                <m:num>
                                  <m:r>
                                    <a:rPr lang="en-US" sz="1200" b="1" i="1" kern="1200" smtClean="0">
                                      <a:solidFill>
                                        <a:schemeClr val="dk1"/>
                                      </a:solidFill>
                                      <a:effectLst/>
                                      <a:latin typeface="Cambria Math" panose="02040503050406030204" pitchFamily="18" charset="0"/>
                                      <a:ea typeface="+mn-ea"/>
                                      <a:cs typeface="+mn-cs"/>
                                    </a:rPr>
                                    <m:t>𝟏</m:t>
                                  </m:r>
                                </m:num>
                                <m:den>
                                  <m:r>
                                    <a:rPr lang="en-US" sz="1200" b="1" i="1" kern="1200" smtClean="0">
                                      <a:solidFill>
                                        <a:schemeClr val="dk1"/>
                                      </a:solidFill>
                                      <a:effectLst/>
                                      <a:latin typeface="Cambria Math" panose="02040503050406030204" pitchFamily="18" charset="0"/>
                                      <a:ea typeface="+mn-ea"/>
                                      <a:cs typeface="+mn-cs"/>
                                    </a:rPr>
                                    <m:t>𝟓</m:t>
                                  </m:r>
                                </m:den>
                              </m:f>
                            </m:oMath>
                          </a14:m>
                          <a:r>
                            <a:rPr lang="en-US" sz="1200" b="1" kern="1200" dirty="0">
                              <a:solidFill>
                                <a:schemeClr val="dk1"/>
                              </a:solidFill>
                              <a:effectLst/>
                              <a:latin typeface="+mn-lt"/>
                              <a:ea typeface="+mn-ea"/>
                              <a:cs typeface="+mn-cs"/>
                            </a:rPr>
                            <a:t>  </a:t>
                          </a:r>
                        </a:p>
                        <a:p>
                          <a:pPr marL="0" lvl="0" indent="0" algn="l" defTabSz="914400" rtl="0" eaLnBrk="1" latinLnBrk="0" hangingPunct="1">
                            <a:lnSpc>
                              <a:spcPct val="110000"/>
                            </a:lnSpc>
                            <a:spcBef>
                              <a:spcPts val="600"/>
                            </a:spcBef>
                            <a:spcAft>
                              <a:spcPts val="0"/>
                            </a:spcAft>
                            <a:buFont typeface="Arial" panose="020B0604020202020204" pitchFamily="34" charset="0"/>
                            <a:buNone/>
                            <a:tabLst>
                              <a:tab pos="228600" algn="l"/>
                              <a:tab pos="457200" algn="l"/>
                            </a:tabLst>
                          </a:pPr>
                          <a:r>
                            <a:rPr lang="en-US" sz="1050" kern="1200" dirty="0">
                              <a:solidFill>
                                <a:schemeClr val="dk1"/>
                              </a:solidFill>
                              <a:effectLst/>
                              <a:latin typeface="+mn-lt"/>
                              <a:ea typeface="+mn-ea"/>
                              <a:cs typeface="+mn-cs"/>
                            </a:rPr>
                            <a:t>    and their multiples</a:t>
                          </a:r>
                          <a:endParaRPr lang="en-AU" sz="1050" dirty="0">
                            <a:effectLst/>
                          </a:endParaRP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investigate equivalent fractions</a:t>
                          </a:r>
                          <a:endParaRPr lang="en-AU" sz="1050" kern="1200" dirty="0">
                            <a:solidFill>
                              <a:schemeClr val="dk1"/>
                            </a:solidFill>
                            <a:effectLst/>
                            <a:latin typeface="+mn-lt"/>
                            <a:ea typeface="+mn-ea"/>
                            <a:cs typeface="+mn-cs"/>
                          </a:endParaRPr>
                        </a:p>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count by quarters, halves and thirds, including with mixed numerals</a:t>
                          </a:r>
                          <a:endParaRPr lang="en-AU" sz="1050" kern="1200" dirty="0">
                            <a:solidFill>
                              <a:schemeClr val="dk1"/>
                            </a:solidFill>
                            <a:effectLst/>
                            <a:latin typeface="+mn-lt"/>
                            <a:ea typeface="+mn-ea"/>
                            <a:cs typeface="+mn-cs"/>
                          </a:endParaRPr>
                        </a:p>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locate and represent these fractions on a number line</a:t>
                          </a:r>
                          <a:br>
                            <a:rPr lang="en-US" sz="1050" kern="1200" dirty="0">
                              <a:solidFill>
                                <a:schemeClr val="dk1"/>
                              </a:solidFill>
                              <a:effectLst/>
                              <a:latin typeface="+mn-lt"/>
                              <a:ea typeface="+mn-ea"/>
                              <a:cs typeface="+mn-cs"/>
                            </a:rPr>
                          </a:br>
                          <a:r>
                            <a:rPr lang="en-US" sz="1050" kern="1200" dirty="0">
                              <a:solidFill>
                                <a:schemeClr val="dk1"/>
                              </a:solidFill>
                              <a:effectLst/>
                              <a:latin typeface="+mn-lt"/>
                              <a:ea typeface="+mn-ea"/>
                              <a:cs typeface="+mn-cs"/>
                            </a:rPr>
                            <a:t> </a:t>
                          </a:r>
                          <a:endParaRPr lang="en-AU" sz="1050" kern="1200" dirty="0">
                            <a:solidFill>
                              <a:schemeClr val="dk1"/>
                            </a:solidFill>
                            <a:effectLst/>
                            <a:latin typeface="+mn-lt"/>
                            <a:ea typeface="+mn-ea"/>
                            <a:cs typeface="+mn-cs"/>
                          </a:endParaRP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3673935535"/>
                      </a:ext>
                    </a:extLst>
                  </a:tr>
                </a:tbl>
              </a:graphicData>
            </a:graphic>
          </p:graphicFrame>
        </mc:Choice>
        <mc:Fallback xmlns="">
          <p:graphicFrame>
            <p:nvGraphicFramePr>
              <p:cNvPr id="8" name="Content Placeholder 3">
                <a:extLst>
                  <a:ext uri="{FF2B5EF4-FFF2-40B4-BE49-F238E27FC236}">
                    <a16:creationId xmlns:a16="http://schemas.microsoft.com/office/drawing/2014/main" id="{12FBB2C7-F674-4B3F-B9F4-7B9D6B27EF9E}"/>
                  </a:ext>
                </a:extLst>
              </p:cNvPr>
              <p:cNvGraphicFramePr>
                <a:graphicFrameLocks noGrp="1"/>
              </p:cNvGraphicFramePr>
              <p:nvPr>
                <p:ph idx="1"/>
                <p:extLst>
                  <p:ext uri="{D42A27DB-BD31-4B8C-83A1-F6EECF244321}">
                    <p14:modId xmlns:p14="http://schemas.microsoft.com/office/powerpoint/2010/main" val="3493628536"/>
                  </p:ext>
                </p:extLst>
              </p:nvPr>
            </p:nvGraphicFramePr>
            <p:xfrm>
              <a:off x="291942" y="1412776"/>
              <a:ext cx="8485190" cy="4582790"/>
            </p:xfrm>
            <a:graphic>
              <a:graphicData uri="http://schemas.openxmlformats.org/drawingml/2006/table">
                <a:tbl>
                  <a:tblPr firstRow="1" bandRow="1">
                    <a:tableStyleId>{17292A2E-F333-43FB-9621-5CBBE7FDCDCB}</a:tableStyleId>
                  </a:tblPr>
                  <a:tblGrid>
                    <a:gridCol w="1903794">
                      <a:extLst>
                        <a:ext uri="{9D8B030D-6E8A-4147-A177-3AD203B41FA5}">
                          <a16:colId xmlns:a16="http://schemas.microsoft.com/office/drawing/2014/main" val="20000"/>
                        </a:ext>
                      </a:extLst>
                    </a:gridCol>
                    <a:gridCol w="1645349">
                      <a:extLst>
                        <a:ext uri="{9D8B030D-6E8A-4147-A177-3AD203B41FA5}">
                          <a16:colId xmlns:a16="http://schemas.microsoft.com/office/drawing/2014/main" val="2395087532"/>
                        </a:ext>
                      </a:extLst>
                    </a:gridCol>
                    <a:gridCol w="1645349">
                      <a:extLst>
                        <a:ext uri="{9D8B030D-6E8A-4147-A177-3AD203B41FA5}">
                          <a16:colId xmlns:a16="http://schemas.microsoft.com/office/drawing/2014/main" val="20001"/>
                        </a:ext>
                      </a:extLst>
                    </a:gridCol>
                    <a:gridCol w="1645349">
                      <a:extLst>
                        <a:ext uri="{9D8B030D-6E8A-4147-A177-3AD203B41FA5}">
                          <a16:colId xmlns:a16="http://schemas.microsoft.com/office/drawing/2014/main" val="2955312690"/>
                        </a:ext>
                      </a:extLst>
                    </a:gridCol>
                    <a:gridCol w="1645349">
                      <a:extLst>
                        <a:ext uri="{9D8B030D-6E8A-4147-A177-3AD203B41FA5}">
                          <a16:colId xmlns:a16="http://schemas.microsoft.com/office/drawing/2014/main" val="20002"/>
                        </a:ext>
                      </a:extLst>
                    </a:gridCol>
                  </a:tblGrid>
                  <a:tr h="417218">
                    <a:tc>
                      <a:txBody>
                        <a:bodyPr/>
                        <a:lstStyle/>
                        <a:p>
                          <a:pPr algn="l"/>
                          <a:r>
                            <a:rPr lang="en-AU" sz="1400" dirty="0"/>
                            <a:t>By the end of Prep</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797979"/>
                        </a:solidFill>
                      </a:tcPr>
                    </a:tc>
                    <a:tc>
                      <a:txBody>
                        <a:bodyPr/>
                        <a:lstStyle/>
                        <a:p>
                          <a:pPr algn="l"/>
                          <a:r>
                            <a:rPr lang="en-US" sz="1400" dirty="0"/>
                            <a:t>Year 1</a:t>
                          </a:r>
                          <a:endParaRPr lang="en-AU" sz="1400" dirty="0"/>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797979"/>
                        </a:solidFill>
                      </a:tcPr>
                    </a:tc>
                    <a:tc>
                      <a:txBody>
                        <a:bodyPr/>
                        <a:lstStyle/>
                        <a:p>
                          <a:pPr algn="l"/>
                          <a:r>
                            <a:rPr lang="en-US" sz="1400" dirty="0"/>
                            <a:t>Y</a:t>
                          </a:r>
                          <a:r>
                            <a:rPr lang="en-AU" sz="1400" dirty="0"/>
                            <a:t>ear 2</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797979"/>
                        </a:solidFill>
                      </a:tcPr>
                    </a:tc>
                    <a:tc>
                      <a:txBody>
                        <a:bodyPr/>
                        <a:lstStyle/>
                        <a:p>
                          <a:pPr algn="l"/>
                          <a:r>
                            <a:rPr lang="en-US" sz="1400" dirty="0"/>
                            <a:t>Year 3</a:t>
                          </a:r>
                          <a:endParaRPr lang="en-AU" sz="1400" dirty="0"/>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797979"/>
                        </a:solidFill>
                      </a:tcPr>
                    </a:tc>
                    <a:tc>
                      <a:txBody>
                        <a:bodyPr/>
                        <a:lstStyle/>
                        <a:p>
                          <a:pPr algn="l"/>
                          <a:r>
                            <a:rPr lang="en-US" sz="1400" dirty="0"/>
                            <a:t>Year 4</a:t>
                          </a:r>
                          <a:endParaRPr lang="en-AU" sz="1400" dirty="0"/>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594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effectLst/>
                            </a:rPr>
                            <a:t>Australian Curriculum: Numeracy learning continuum</a:t>
                          </a:r>
                        </a:p>
                      </a:txBody>
                      <a:tcPr>
                        <a:lnL w="12700" cap="flat" cmpd="sng" algn="ctr">
                          <a:solidFill>
                            <a:srgbClr val="B5B5B5"/>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lumMod val="85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100"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effectLst/>
                            </a:rPr>
                            <a:t>Australian Curriculum: Mathematics achievement standard</a:t>
                          </a:r>
                          <a:endParaRPr lang="en-AU"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lumMod val="85000"/>
                          </a:schemeClr>
                        </a:solidFill>
                      </a:tcPr>
                    </a:tc>
                    <a:tc hMerge="1">
                      <a:txBody>
                        <a:bodyPr/>
                        <a:lstStyle/>
                        <a:p>
                          <a:endParaRPr lang="en-AU" sz="1800"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hMerge="1">
                      <a:txBody>
                        <a:bodyPr/>
                        <a:lstStyle/>
                        <a:p>
                          <a:endParaRPr lang="en-AU" sz="1800"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1210120">
                    <a:tc>
                      <a:txBody>
                        <a:bodyPr/>
                        <a:lstStyle/>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recognise that a whole object can be divided into equal parts</a:t>
                          </a:r>
                          <a:endParaRPr lang="en-AU" sz="1050" kern="1200" dirty="0">
                            <a:solidFill>
                              <a:schemeClr val="dk1"/>
                            </a:solidFill>
                            <a:effectLst/>
                            <a:latin typeface="+mn-lt"/>
                            <a:ea typeface="+mn-ea"/>
                            <a:cs typeface="+mn-cs"/>
                          </a:endParaRPr>
                        </a:p>
                      </a:txBody>
                      <a:tcPr>
                        <a:lnL w="12700" cap="flat" cmpd="sng" algn="ctr">
                          <a:solidFill>
                            <a:srgbClr val="B5B5B5"/>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lvl="0" indent="0" algn="l" defTabSz="914400" rtl="0" eaLnBrk="1" latinLnBrk="0" hangingPunct="1">
                            <a:lnSpc>
                              <a:spcPct val="110000"/>
                            </a:lnSpc>
                            <a:spcBef>
                              <a:spcPts val="600"/>
                            </a:spcBef>
                            <a:spcAft>
                              <a:spcPts val="0"/>
                            </a:spcAft>
                            <a:buFont typeface="Arial" panose="020B0604020202020204" pitchFamily="34" charset="0"/>
                            <a:buNone/>
                            <a:tabLst>
                              <a:tab pos="228600" algn="l"/>
                              <a:tab pos="457200" algn="l"/>
                            </a:tabLst>
                          </a:pPr>
                          <a:endParaRPr lang="en-AU" sz="1050" kern="1200" dirty="0">
                            <a:solidFill>
                              <a:schemeClr val="dk1"/>
                            </a:solidFill>
                            <a:effectLst/>
                            <a:latin typeface="+mn-lt"/>
                            <a:ea typeface="+mn-ea"/>
                            <a:cs typeface="+mn-cs"/>
                          </a:endParaRPr>
                        </a:p>
                      </a:txBody>
                      <a:tcPr>
                        <a:lnL w="12700" cap="flat" cmpd="sng" algn="ctr">
                          <a:solidFill>
                            <a:schemeClr val="bg2">
                              <a:lumMod val="75000"/>
                            </a:schemeClr>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divide collections and shapes into halves, quarters and eighths</a:t>
                          </a:r>
                          <a:endParaRPr lang="en-AU" sz="1050" kern="1200" dirty="0">
                            <a:solidFill>
                              <a:schemeClr val="dk1"/>
                            </a:solidFill>
                            <a:effectLst/>
                            <a:latin typeface="+mn-lt"/>
                            <a:ea typeface="+mn-ea"/>
                            <a:cs typeface="+mn-cs"/>
                          </a:endParaRP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model and represent unit fractions</a:t>
                          </a:r>
                          <a:endParaRPr lang="en-AU" sz="1050" kern="1200" dirty="0">
                            <a:solidFill>
                              <a:schemeClr val="dk1"/>
                            </a:solidFill>
                            <a:effectLst/>
                            <a:latin typeface="+mn-lt"/>
                            <a:ea typeface="+mn-ea"/>
                            <a:cs typeface="+mn-cs"/>
                          </a:endParaRP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locate familiar fractions on a number line</a:t>
                          </a:r>
                          <a:endParaRPr lang="en-AU" sz="1050" kern="1200" dirty="0">
                            <a:solidFill>
                              <a:schemeClr val="dk1"/>
                            </a:solidFill>
                            <a:effectLst/>
                            <a:latin typeface="+mn-lt"/>
                            <a:ea typeface="+mn-ea"/>
                            <a:cs typeface="+mn-cs"/>
                          </a:endParaRPr>
                        </a:p>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recognise common equivalent fractions</a:t>
                          </a:r>
                          <a:br>
                            <a:rPr lang="en-US" sz="1050" kern="1200" dirty="0">
                              <a:solidFill>
                                <a:schemeClr val="dk1"/>
                              </a:solidFill>
                              <a:effectLst/>
                              <a:latin typeface="+mn-lt"/>
                              <a:ea typeface="+mn-ea"/>
                              <a:cs typeface="+mn-cs"/>
                            </a:rPr>
                          </a:br>
                          <a:endParaRPr lang="en-US" sz="1050" kern="1200" dirty="0">
                            <a:solidFill>
                              <a:schemeClr val="dk1"/>
                            </a:solidFill>
                            <a:effectLst/>
                            <a:latin typeface="+mn-lt"/>
                            <a:ea typeface="+mn-ea"/>
                            <a:cs typeface="+mn-cs"/>
                          </a:endParaRP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370684">
                    <a:tc>
                      <a:txBody>
                        <a:bodyPr/>
                        <a:lstStyle/>
                        <a:p>
                          <a:endParaRPr lang="en-AU" sz="1800" dirty="0">
                            <a:solidFill>
                              <a:schemeClr val="tx2"/>
                            </a:solidFill>
                          </a:endParaRPr>
                        </a:p>
                      </a:txBody>
                      <a:tcPr>
                        <a:lnL w="12700" cap="flat" cmpd="sng" algn="ctr">
                          <a:solidFill>
                            <a:srgbClr val="B5B5B5"/>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lumMod val="85000"/>
                          </a:schemeClr>
                        </a:solidFill>
                      </a:tcPr>
                    </a:tc>
                    <a:tc gridSpan="4">
                      <a:txBody>
                        <a:bodyPr/>
                        <a:lstStyle/>
                        <a:p>
                          <a:pPr algn="l">
                            <a:lnSpc>
                              <a:spcPct val="110000"/>
                            </a:lnSpc>
                            <a:spcBef>
                              <a:spcPts val="600"/>
                            </a:spcBef>
                            <a:spcAft>
                              <a:spcPts val="0"/>
                            </a:spcAft>
                          </a:pPr>
                          <a:r>
                            <a:rPr lang="en-AU" sz="1100" b="1" dirty="0">
                              <a:effectLst/>
                            </a:rPr>
                            <a:t>Australian Curriculum: Mathematics content descriptions</a:t>
                          </a:r>
                          <a:endParaRPr lang="en-AU"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lumMod val="85000"/>
                          </a:schemeClr>
                        </a:solidFill>
                      </a:tcPr>
                    </a:tc>
                    <a:tc hMerge="1">
                      <a:txBody>
                        <a:bodyPr/>
                        <a:lstStyle/>
                        <a:p>
                          <a:endParaRPr lang="en-AU" sz="1800"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hMerge="1">
                      <a:txBody>
                        <a:bodyPr/>
                        <a:lstStyle/>
                        <a:p>
                          <a:endParaRPr lang="en-AU" sz="1800"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r h="1990408">
                    <a:tc>
                      <a:txBody>
                        <a:bodyPr/>
                        <a:lstStyle/>
                        <a:p>
                          <a:endParaRPr lang="en-AU" sz="1800" dirty="0">
                            <a:solidFill>
                              <a:schemeClr val="tx2"/>
                            </a:solidFill>
                          </a:endParaRPr>
                        </a:p>
                      </a:txBody>
                      <a:tcPr>
                        <a:lnL w="12700" cap="flat" cmpd="sng" algn="ctr">
                          <a:solidFill>
                            <a:srgbClr val="B5B5B5"/>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1450" lvl="0" indent="-171450">
                            <a:lnSpc>
                              <a:spcPct val="100000"/>
                            </a:lnSpc>
                            <a:spcBef>
                              <a:spcPts val="600"/>
                            </a:spcBef>
                            <a:spcAft>
                              <a:spcPts val="0"/>
                            </a:spcAft>
                            <a:buFont typeface="Arial" panose="020B0604020202020204" pitchFamily="34" charset="0"/>
                            <a:buChar char="•"/>
                            <a:tabLst>
                              <a:tab pos="228600" algn="l"/>
                              <a:tab pos="457200" algn="l"/>
                            </a:tabLst>
                          </a:pPr>
                          <a:r>
                            <a:rPr lang="en-US" sz="1050" dirty="0">
                              <a:effectLst/>
                            </a:rPr>
                            <a:t>recognise and describe one-half as one of two equal parts of a whole </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1450" lvl="0" indent="-171450">
                            <a:lnSpc>
                              <a:spcPct val="110000"/>
                            </a:lnSpc>
                            <a:spcBef>
                              <a:spcPts val="600"/>
                            </a:spcBef>
                            <a:spcAft>
                              <a:spcPts val="0"/>
                            </a:spcAft>
                            <a:buFont typeface="Arial" panose="020B0604020202020204" pitchFamily="34" charset="0"/>
                            <a:buChar char="•"/>
                            <a:tabLst>
                              <a:tab pos="228600" algn="l"/>
                              <a:tab pos="457200" algn="l"/>
                            </a:tabLst>
                          </a:pPr>
                          <a:r>
                            <a:rPr lang="en-US" sz="1050" dirty="0">
                              <a:effectLst/>
                            </a:rPr>
                            <a:t>recognise and interpret common uses of halves, quarters and eighths of shapes and collections</a:t>
                          </a:r>
                          <a:endParaRPr lang="en-AU" sz="1050" dirty="0">
                            <a:effectLst/>
                          </a:endParaRP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endParaRPr lang="en-US"/>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blipFill>
                          <a:blip r:embed="rId4"/>
                          <a:stretch>
                            <a:fillRect l="-316296" t="-130581" r="-101111" b="-612"/>
                          </a:stretch>
                        </a:blipFill>
                      </a:tcPr>
                    </a:tc>
                    <a:tc>
                      <a:txBody>
                        <a:bodyPr/>
                        <a:lstStyle/>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investigate equivalent fractions</a:t>
                          </a:r>
                          <a:endParaRPr lang="en-AU" sz="1050" kern="1200" dirty="0">
                            <a:solidFill>
                              <a:schemeClr val="dk1"/>
                            </a:solidFill>
                            <a:effectLst/>
                            <a:latin typeface="+mn-lt"/>
                            <a:ea typeface="+mn-ea"/>
                            <a:cs typeface="+mn-cs"/>
                          </a:endParaRPr>
                        </a:p>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count by quarters, halves and thirds, including with mixed numerals</a:t>
                          </a:r>
                          <a:endParaRPr lang="en-AU" sz="1050" kern="1200" dirty="0">
                            <a:solidFill>
                              <a:schemeClr val="dk1"/>
                            </a:solidFill>
                            <a:effectLst/>
                            <a:latin typeface="+mn-lt"/>
                            <a:ea typeface="+mn-ea"/>
                            <a:cs typeface="+mn-cs"/>
                          </a:endParaRPr>
                        </a:p>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locate and represent these fractions on a number line</a:t>
                          </a:r>
                          <a:br>
                            <a:rPr lang="en-US" sz="1050" kern="1200" dirty="0">
                              <a:solidFill>
                                <a:schemeClr val="dk1"/>
                              </a:solidFill>
                              <a:effectLst/>
                              <a:latin typeface="+mn-lt"/>
                              <a:ea typeface="+mn-ea"/>
                              <a:cs typeface="+mn-cs"/>
                            </a:rPr>
                          </a:br>
                          <a:r>
                            <a:rPr lang="en-US" sz="1050" kern="1200" dirty="0">
                              <a:solidFill>
                                <a:schemeClr val="dk1"/>
                              </a:solidFill>
                              <a:effectLst/>
                              <a:latin typeface="+mn-lt"/>
                              <a:ea typeface="+mn-ea"/>
                              <a:cs typeface="+mn-cs"/>
                            </a:rPr>
                            <a:t> </a:t>
                          </a:r>
                          <a:endParaRPr lang="en-AU" sz="1050" kern="1200" dirty="0">
                            <a:solidFill>
                              <a:schemeClr val="dk1"/>
                            </a:solidFill>
                            <a:effectLst/>
                            <a:latin typeface="+mn-lt"/>
                            <a:ea typeface="+mn-ea"/>
                            <a:cs typeface="+mn-cs"/>
                          </a:endParaRP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3673935535"/>
                      </a:ext>
                    </a:extLst>
                  </a:tr>
                </a:tbl>
              </a:graphicData>
            </a:graphic>
          </p:graphicFrame>
        </mc:Fallback>
      </mc:AlternateContent>
      <p:sp>
        <p:nvSpPr>
          <p:cNvPr id="3" name="Rectangle 2">
            <a:extLst>
              <a:ext uri="{FF2B5EF4-FFF2-40B4-BE49-F238E27FC236}">
                <a16:creationId xmlns:a16="http://schemas.microsoft.com/office/drawing/2014/main" id="{CE50E7F8-2CEF-4BAD-AADF-B38A935C04ED}"/>
              </a:ext>
            </a:extLst>
          </p:cNvPr>
          <p:cNvSpPr/>
          <p:nvPr/>
        </p:nvSpPr>
        <p:spPr>
          <a:xfrm>
            <a:off x="291942" y="817548"/>
            <a:ext cx="8280919" cy="523220"/>
          </a:xfrm>
          <a:prstGeom prst="rect">
            <a:avLst/>
          </a:prstGeom>
        </p:spPr>
        <p:txBody>
          <a:bodyPr wrap="square">
            <a:spAutoFit/>
          </a:bodyPr>
          <a:lstStyle/>
          <a:p>
            <a:r>
              <a:rPr lang="en-AU" sz="2800" b="1" dirty="0">
                <a:solidFill>
                  <a:schemeClr val="bg1">
                    <a:lumMod val="50000"/>
                  </a:schemeClr>
                </a:solidFill>
              </a:rPr>
              <a:t>Progression of early fractional thinking</a:t>
            </a:r>
          </a:p>
        </p:txBody>
      </p:sp>
      <p:sp>
        <p:nvSpPr>
          <p:cNvPr id="5" name="Title 1">
            <a:extLst>
              <a:ext uri="{FF2B5EF4-FFF2-40B4-BE49-F238E27FC236}">
                <a16:creationId xmlns:a16="http://schemas.microsoft.com/office/drawing/2014/main" id="{7AE54203-BE66-4F1F-946F-F6C7F8BE89C2}"/>
              </a:ext>
            </a:extLst>
          </p:cNvPr>
          <p:cNvSpPr txBox="1">
            <a:spLocks/>
          </p:cNvSpPr>
          <p:nvPr/>
        </p:nvSpPr>
        <p:spPr bwMode="auto">
          <a:xfrm>
            <a:off x="4067944" y="6040452"/>
            <a:ext cx="4856065" cy="230832"/>
          </a:xfrm>
          <a:prstGeom prst="rect">
            <a:avLst/>
          </a:prstGeom>
          <a:noFill/>
        </p:spPr>
        <p:txBody>
          <a:bodyPr wrap="square" rtlCol="0">
            <a:spAutoFit/>
          </a:bodyPr>
          <a:lstStyle>
            <a:defPPr>
              <a:defRPr lang="en-AU"/>
            </a:defPPr>
          </a:lstStyle>
          <a:p>
            <a:pPr>
              <a:defRPr/>
            </a:pPr>
            <a:r>
              <a:rPr lang="en-US" sz="900" b="1" dirty="0"/>
              <a:t>Source: </a:t>
            </a:r>
            <a:r>
              <a:rPr lang="en-US" sz="900" dirty="0"/>
              <a:t>Extract of Australian Curriculum © ACARA 2010–2019, licensed under CC BY 4.0</a:t>
            </a:r>
            <a:endParaRPr kumimoji="0" lang="en-AU" sz="900" b="1" i="0" u="none" strike="noStrike" kern="1200" cap="none" spc="0" normalizeH="0" baseline="0" noProof="0" dirty="0">
              <a:ln>
                <a:noFill/>
              </a:ln>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2150181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0350"/>
            <a:ext cx="8496300" cy="576064"/>
          </a:xfrm>
        </p:spPr>
        <p:txBody>
          <a:bodyPr/>
          <a:lstStyle/>
          <a:p>
            <a:r>
              <a:rPr lang="en-AU" dirty="0"/>
              <a:t>The challenge of fractional thinking</a:t>
            </a:r>
          </a:p>
        </p:txBody>
      </p:sp>
      <p:sp>
        <p:nvSpPr>
          <p:cNvPr id="3" name="Content Placeholder 2"/>
          <p:cNvSpPr>
            <a:spLocks noGrp="1"/>
          </p:cNvSpPr>
          <p:nvPr>
            <p:ph idx="1"/>
          </p:nvPr>
        </p:nvSpPr>
        <p:spPr>
          <a:xfrm>
            <a:off x="3707904" y="2852936"/>
            <a:ext cx="4741094" cy="2088232"/>
          </a:xfrm>
        </p:spPr>
        <p:txBody>
          <a:bodyPr/>
          <a:lstStyle/>
          <a:p>
            <a:pPr marL="0" indent="0">
              <a:spcBef>
                <a:spcPct val="30000"/>
              </a:spcBef>
              <a:defRPr/>
            </a:pPr>
            <a:r>
              <a:rPr lang="en-US" sz="2400" dirty="0"/>
              <a:t>Students’ early </a:t>
            </a:r>
            <a:r>
              <a:rPr lang="en-US" sz="2400" b="1" dirty="0"/>
              <a:t>number sense </a:t>
            </a:r>
            <a:r>
              <a:rPr lang="en-US" sz="2400" dirty="0"/>
              <a:t>experiences involve positive integers, and the transition from whole-number thinking to fractional thinking can be quite challenging. </a:t>
            </a:r>
          </a:p>
          <a:p>
            <a:pPr marL="0" indent="0"/>
            <a:endParaRPr lang="en-US" sz="2400" dirty="0"/>
          </a:p>
        </p:txBody>
      </p:sp>
      <p:sp>
        <p:nvSpPr>
          <p:cNvPr id="6" name="Title 1">
            <a:extLst>
              <a:ext uri="{FF2B5EF4-FFF2-40B4-BE49-F238E27FC236}">
                <a16:creationId xmlns:a16="http://schemas.microsoft.com/office/drawing/2014/main" id="{DB7E439F-3174-48DD-9C4A-C9DAC682BD5C}"/>
              </a:ext>
            </a:extLst>
          </p:cNvPr>
          <p:cNvSpPr txBox="1">
            <a:spLocks/>
          </p:cNvSpPr>
          <p:nvPr/>
        </p:nvSpPr>
        <p:spPr bwMode="auto">
          <a:xfrm>
            <a:off x="323850" y="980430"/>
            <a:ext cx="8640638" cy="504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r>
              <a:rPr lang="en-AU" sz="2800" kern="0" dirty="0">
                <a:solidFill>
                  <a:schemeClr val="bg1">
                    <a:lumMod val="50000"/>
                  </a:schemeClr>
                </a:solidFill>
              </a:rPr>
              <a:t>Transitioning from whole-number to </a:t>
            </a:r>
            <a:br>
              <a:rPr lang="en-AU" sz="2800" kern="0" dirty="0">
                <a:solidFill>
                  <a:schemeClr val="bg1">
                    <a:lumMod val="50000"/>
                  </a:schemeClr>
                </a:solidFill>
              </a:rPr>
            </a:br>
            <a:r>
              <a:rPr lang="en-AU" sz="2800" kern="0" dirty="0">
                <a:solidFill>
                  <a:schemeClr val="bg1">
                    <a:lumMod val="50000"/>
                  </a:schemeClr>
                </a:solidFill>
              </a:rPr>
              <a:t>fractional thinking</a:t>
            </a:r>
          </a:p>
        </p:txBody>
      </p:sp>
      <p:sp>
        <p:nvSpPr>
          <p:cNvPr id="5" name="Rectangle 4">
            <a:extLst>
              <a:ext uri="{FF2B5EF4-FFF2-40B4-BE49-F238E27FC236}">
                <a16:creationId xmlns:a16="http://schemas.microsoft.com/office/drawing/2014/main" id="{EA7F0AC7-82E7-454A-A21E-0543F10A3998}"/>
              </a:ext>
            </a:extLst>
          </p:cNvPr>
          <p:cNvSpPr/>
          <p:nvPr/>
        </p:nvSpPr>
        <p:spPr>
          <a:xfrm>
            <a:off x="7452320" y="4869160"/>
            <a:ext cx="768159" cy="230832"/>
          </a:xfrm>
          <a:prstGeom prst="rect">
            <a:avLst/>
          </a:prstGeom>
        </p:spPr>
        <p:txBody>
          <a:bodyPr wrap="none">
            <a:spAutoFit/>
          </a:bodyPr>
          <a:lstStyle/>
          <a:p>
            <a:pPr>
              <a:defRPr/>
            </a:pPr>
            <a:r>
              <a:rPr lang="en-US" sz="900" b="1" dirty="0"/>
              <a:t>(Way, n.d.)</a:t>
            </a:r>
            <a:endParaRPr lang="en-AU" sz="900" b="1" dirty="0"/>
          </a:p>
        </p:txBody>
      </p:sp>
      <p:pic>
        <p:nvPicPr>
          <p:cNvPr id="8" name="Picture 7">
            <a:extLst>
              <a:ext uri="{FF2B5EF4-FFF2-40B4-BE49-F238E27FC236}">
                <a16:creationId xmlns:a16="http://schemas.microsoft.com/office/drawing/2014/main" id="{3F5FD6AC-499B-4451-A550-DE53748DEE0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7544" y="2496859"/>
            <a:ext cx="2640330" cy="2660333"/>
          </a:xfrm>
          <a:prstGeom prst="rect">
            <a:avLst/>
          </a:prstGeom>
        </p:spPr>
      </p:pic>
    </p:spTree>
    <p:custDataLst>
      <p:tags r:id="rId1"/>
    </p:custDataLst>
    <p:extLst>
      <p:ext uri="{BB962C8B-B14F-4D97-AF65-F5344CB8AC3E}">
        <p14:creationId xmlns:p14="http://schemas.microsoft.com/office/powerpoint/2010/main" val="2122849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0350"/>
            <a:ext cx="8496300" cy="576064"/>
          </a:xfrm>
        </p:spPr>
        <p:txBody>
          <a:bodyPr/>
          <a:lstStyle/>
          <a:p>
            <a:r>
              <a:rPr lang="en-AU" dirty="0"/>
              <a:t>The challenge of fractional thinking</a:t>
            </a:r>
          </a:p>
        </p:txBody>
      </p:sp>
      <p:sp>
        <p:nvSpPr>
          <p:cNvPr id="5" name="Rectangle 4"/>
          <p:cNvSpPr/>
          <p:nvPr/>
        </p:nvSpPr>
        <p:spPr>
          <a:xfrm>
            <a:off x="323528" y="1936454"/>
            <a:ext cx="8352928" cy="3948773"/>
          </a:xfrm>
          <a:prstGeom prst="rect">
            <a:avLst/>
          </a:prstGeom>
        </p:spPr>
        <p:txBody>
          <a:bodyPr wrap="square">
            <a:spAutoFit/>
          </a:bodyPr>
          <a:lstStyle/>
          <a:p>
            <a:pPr marL="0" indent="0">
              <a:spcBef>
                <a:spcPct val="30000"/>
              </a:spcBef>
              <a:defRPr/>
            </a:pPr>
            <a:r>
              <a:rPr lang="en-US" sz="2400" dirty="0"/>
              <a:t>Students may find it challenging to:</a:t>
            </a:r>
          </a:p>
          <a:p>
            <a:pPr marL="342900" indent="-342900">
              <a:spcBef>
                <a:spcPct val="30000"/>
              </a:spcBef>
              <a:buFont typeface="Arial" panose="020B0604020202020204" pitchFamily="34" charset="0"/>
              <a:buChar char="•"/>
              <a:defRPr/>
            </a:pPr>
            <a:r>
              <a:rPr lang="en-US" sz="2400" dirty="0"/>
              <a:t>comprehend that there are additional numbers between 0 and 1 that are known as fractions</a:t>
            </a:r>
          </a:p>
          <a:p>
            <a:pPr marL="342900" indent="-342900">
              <a:spcBef>
                <a:spcPct val="30000"/>
              </a:spcBef>
              <a:buFont typeface="Arial" panose="020B0604020202020204" pitchFamily="34" charset="0"/>
              <a:buChar char="•"/>
              <a:defRPr/>
            </a:pPr>
            <a:r>
              <a:rPr lang="en-US" sz="2400" dirty="0"/>
              <a:t>extend early fractional understanding beyond 1, to include improper fractions and mixed numerals. </a:t>
            </a:r>
          </a:p>
          <a:p>
            <a:pPr marL="342900" indent="-342900">
              <a:spcBef>
                <a:spcPct val="30000"/>
              </a:spcBef>
              <a:buFont typeface="Arial" panose="020B0604020202020204" pitchFamily="34" charset="0"/>
              <a:buChar char="•"/>
              <a:defRPr/>
            </a:pPr>
            <a:endParaRPr lang="en-US" sz="500" dirty="0"/>
          </a:p>
          <a:p>
            <a:pPr>
              <a:spcBef>
                <a:spcPct val="30000"/>
              </a:spcBef>
              <a:defRPr/>
            </a:pPr>
            <a:r>
              <a:rPr lang="en-US" sz="2400" dirty="0"/>
              <a:t>These challenges can be addressed through carefully sequenced teaching and learning activities to develop a deep conceptual understanding of fractions or </a:t>
            </a:r>
            <a:r>
              <a:rPr lang="en-US" sz="2400" b="1" dirty="0"/>
              <a:t>fraction sense</a:t>
            </a:r>
            <a:r>
              <a:rPr lang="en-US" sz="2400" dirty="0"/>
              <a:t>.</a:t>
            </a:r>
          </a:p>
        </p:txBody>
      </p:sp>
      <p:sp>
        <p:nvSpPr>
          <p:cNvPr id="6" name="Title 1">
            <a:extLst>
              <a:ext uri="{FF2B5EF4-FFF2-40B4-BE49-F238E27FC236}">
                <a16:creationId xmlns:a16="http://schemas.microsoft.com/office/drawing/2014/main" id="{DB7E439F-3174-48DD-9C4A-C9DAC682BD5C}"/>
              </a:ext>
            </a:extLst>
          </p:cNvPr>
          <p:cNvSpPr txBox="1">
            <a:spLocks/>
          </p:cNvSpPr>
          <p:nvPr/>
        </p:nvSpPr>
        <p:spPr bwMode="auto">
          <a:xfrm>
            <a:off x="323850" y="980430"/>
            <a:ext cx="8640638" cy="504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r>
              <a:rPr lang="en-AU" sz="2800" kern="0" dirty="0">
                <a:solidFill>
                  <a:schemeClr val="bg1">
                    <a:lumMod val="50000"/>
                  </a:schemeClr>
                </a:solidFill>
              </a:rPr>
              <a:t>Transitioning from whole-number to </a:t>
            </a:r>
            <a:br>
              <a:rPr lang="en-AU" sz="2800" kern="0" dirty="0">
                <a:solidFill>
                  <a:schemeClr val="bg1">
                    <a:lumMod val="50000"/>
                  </a:schemeClr>
                </a:solidFill>
              </a:rPr>
            </a:br>
            <a:r>
              <a:rPr lang="en-AU" sz="2800" kern="0" dirty="0">
                <a:solidFill>
                  <a:schemeClr val="bg1">
                    <a:lumMod val="50000"/>
                  </a:schemeClr>
                </a:solidFill>
              </a:rPr>
              <a:t>fractional thinking</a:t>
            </a:r>
          </a:p>
        </p:txBody>
      </p:sp>
      <p:sp>
        <p:nvSpPr>
          <p:cNvPr id="3" name="Rectangle 2">
            <a:extLst>
              <a:ext uri="{FF2B5EF4-FFF2-40B4-BE49-F238E27FC236}">
                <a16:creationId xmlns:a16="http://schemas.microsoft.com/office/drawing/2014/main" id="{1DDFA73E-2CC6-4BF0-B1CA-F4AF36238DF2}"/>
              </a:ext>
            </a:extLst>
          </p:cNvPr>
          <p:cNvSpPr/>
          <p:nvPr/>
        </p:nvSpPr>
        <p:spPr>
          <a:xfrm>
            <a:off x="323528" y="5790456"/>
            <a:ext cx="768159" cy="230832"/>
          </a:xfrm>
          <a:prstGeom prst="rect">
            <a:avLst/>
          </a:prstGeom>
        </p:spPr>
        <p:txBody>
          <a:bodyPr wrap="none">
            <a:spAutoFit/>
          </a:bodyPr>
          <a:lstStyle/>
          <a:p>
            <a:r>
              <a:rPr lang="en-US" sz="900" b="1" dirty="0"/>
              <a:t>(Way, n.d.)</a:t>
            </a:r>
            <a:endParaRPr lang="en-AU" sz="900" b="1" dirty="0"/>
          </a:p>
        </p:txBody>
      </p:sp>
    </p:spTree>
    <p:custDataLst>
      <p:tags r:id="rId1"/>
    </p:custDataLst>
    <p:extLst>
      <p:ext uri="{BB962C8B-B14F-4D97-AF65-F5344CB8AC3E}">
        <p14:creationId xmlns:p14="http://schemas.microsoft.com/office/powerpoint/2010/main" val="2473301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A8A906-AADC-45E9-AD00-26C5AF8EE2D9}"/>
              </a:ext>
            </a:extLst>
          </p:cNvPr>
          <p:cNvSpPr>
            <a:spLocks noGrp="1"/>
          </p:cNvSpPr>
          <p:nvPr>
            <p:ph type="title"/>
          </p:nvPr>
        </p:nvSpPr>
        <p:spPr/>
        <p:txBody>
          <a:bodyPr/>
          <a:lstStyle/>
          <a:p>
            <a:r>
              <a:rPr lang="en-AU" dirty="0"/>
              <a:t>Addressing the challenge of fractional thinking</a:t>
            </a:r>
          </a:p>
        </p:txBody>
      </p:sp>
      <p:sp>
        <p:nvSpPr>
          <p:cNvPr id="6" name="Content Placeholder 5">
            <a:extLst>
              <a:ext uri="{FF2B5EF4-FFF2-40B4-BE49-F238E27FC236}">
                <a16:creationId xmlns:a16="http://schemas.microsoft.com/office/drawing/2014/main" id="{71BB05C0-0076-4F2E-BEB5-431977EAADD7}"/>
              </a:ext>
            </a:extLst>
          </p:cNvPr>
          <p:cNvSpPr>
            <a:spLocks noGrp="1"/>
          </p:cNvSpPr>
          <p:nvPr>
            <p:ph idx="1"/>
          </p:nvPr>
        </p:nvSpPr>
        <p:spPr>
          <a:xfrm>
            <a:off x="323850" y="1340768"/>
            <a:ext cx="8485188" cy="3253648"/>
          </a:xfrm>
        </p:spPr>
        <p:txBody>
          <a:bodyPr/>
          <a:lstStyle/>
          <a:p>
            <a:pPr marL="0" indent="0"/>
            <a:r>
              <a:rPr lang="en-US" b="1" dirty="0">
                <a:solidFill>
                  <a:schemeClr val="bg1">
                    <a:lumMod val="50000"/>
                  </a:schemeClr>
                </a:solidFill>
              </a:rPr>
              <a:t>A focus on </a:t>
            </a:r>
            <a:r>
              <a:rPr lang="en-AU" b="1" dirty="0">
                <a:solidFill>
                  <a:schemeClr val="bg1">
                    <a:lumMod val="50000"/>
                  </a:schemeClr>
                </a:solidFill>
              </a:rPr>
              <a:t>mathematical representations</a:t>
            </a:r>
            <a:endParaRPr lang="en-US" b="1" kern="1200" dirty="0">
              <a:solidFill>
                <a:schemeClr val="bg1">
                  <a:lumMod val="50000"/>
                </a:schemeClr>
              </a:solidFill>
              <a:latin typeface="Arial" charset="0"/>
            </a:endParaRPr>
          </a:p>
          <a:p>
            <a:pPr marL="0" indent="0"/>
            <a:endParaRPr lang="en-US" sz="1200" kern="1200" dirty="0">
              <a:solidFill>
                <a:schemeClr val="tx1"/>
              </a:solidFill>
              <a:latin typeface="Arial" charset="0"/>
            </a:endParaRPr>
          </a:p>
          <a:p>
            <a:pPr marL="0" indent="0"/>
            <a:r>
              <a:rPr lang="en-US" kern="1200" dirty="0">
                <a:solidFill>
                  <a:schemeClr val="tx1"/>
                </a:solidFill>
                <a:latin typeface="Arial" charset="0"/>
              </a:rPr>
              <a:t>‘Effective teaching of mathematics engages students in </a:t>
            </a:r>
            <a:r>
              <a:rPr lang="en-US" b="1" kern="1200" dirty="0">
                <a:solidFill>
                  <a:schemeClr val="tx1"/>
                </a:solidFill>
                <a:latin typeface="Arial" charset="0"/>
              </a:rPr>
              <a:t>making connections among mathematical representations </a:t>
            </a:r>
            <a:r>
              <a:rPr lang="en-US" kern="1200" dirty="0">
                <a:solidFill>
                  <a:schemeClr val="tx1"/>
                </a:solidFill>
                <a:latin typeface="Arial" charset="0"/>
              </a:rPr>
              <a:t>to deepen understanding of mathematics concepts and procedures and as tools for problem solving.’ </a:t>
            </a:r>
          </a:p>
          <a:p>
            <a:endParaRPr lang="en-AU" dirty="0"/>
          </a:p>
          <a:p>
            <a:endParaRPr lang="en-AU" dirty="0"/>
          </a:p>
        </p:txBody>
      </p:sp>
      <p:sp>
        <p:nvSpPr>
          <p:cNvPr id="7" name="Title 1">
            <a:extLst>
              <a:ext uri="{FF2B5EF4-FFF2-40B4-BE49-F238E27FC236}">
                <a16:creationId xmlns:a16="http://schemas.microsoft.com/office/drawing/2014/main" id="{A55FCD7F-0FCF-4E49-B9D7-1D11B282746A}"/>
              </a:ext>
            </a:extLst>
          </p:cNvPr>
          <p:cNvSpPr txBox="1">
            <a:spLocks/>
          </p:cNvSpPr>
          <p:nvPr/>
        </p:nvSpPr>
        <p:spPr bwMode="auto">
          <a:xfrm>
            <a:off x="179512" y="5877272"/>
            <a:ext cx="7416824" cy="230832"/>
          </a:xfrm>
          <a:prstGeom prst="rect">
            <a:avLst/>
          </a:prstGeom>
          <a:noFill/>
        </p:spPr>
        <p:txBody>
          <a:bodyPr wrap="square" rtlCol="0">
            <a:spAutoFit/>
          </a:bodyPr>
          <a:lstStyle>
            <a:defPPr>
              <a:defRPr lang="en-AU"/>
            </a:defPPr>
          </a:lstStyle>
          <a:p>
            <a:pPr>
              <a:defRPr/>
            </a:pPr>
            <a:r>
              <a:rPr kumimoji="0" lang="en-AU" sz="900" b="1" i="0" u="none" strike="noStrike" kern="1200" cap="none" spc="0" normalizeH="0" baseline="0" noProof="0" dirty="0">
                <a:ln>
                  <a:noFill/>
                </a:ln>
                <a:solidFill>
                  <a:schemeClr val="tx2"/>
                </a:solidFill>
                <a:effectLst/>
                <a:uLnTx/>
                <a:uFillTx/>
                <a:latin typeface="Arial" charset="0"/>
                <a:ea typeface="+mn-ea"/>
                <a:cs typeface="+mn-cs"/>
              </a:rPr>
              <a:t>(National Council of Teachers of Mathematics 2014)</a:t>
            </a:r>
          </a:p>
        </p:txBody>
      </p:sp>
    </p:spTree>
    <p:extLst>
      <p:ext uri="{BB962C8B-B14F-4D97-AF65-F5344CB8AC3E}">
        <p14:creationId xmlns:p14="http://schemas.microsoft.com/office/powerpoint/2010/main" val="1851698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AU" dirty="0"/>
              <a:t>Mathematical representations</a:t>
            </a:r>
          </a:p>
        </p:txBody>
      </p:sp>
      <p:sp>
        <p:nvSpPr>
          <p:cNvPr id="4" name="Content Placeholder 3"/>
          <p:cNvSpPr txBox="1">
            <a:spLocks noGrp="1"/>
          </p:cNvSpPr>
          <p:nvPr>
            <p:ph idx="1"/>
          </p:nvPr>
        </p:nvSpPr>
        <p:spPr>
          <a:xfrm>
            <a:off x="323850" y="986400"/>
            <a:ext cx="8485188" cy="1477328"/>
          </a:xfrm>
          <a:prstGeom prst="rect">
            <a:avLst/>
          </a:prstGeom>
          <a:noFill/>
        </p:spPr>
        <p:txBody>
          <a:bodyPr wrap="square" rtlCol="0">
            <a:spAutoFit/>
          </a:bodyPr>
          <a:lstStyle/>
          <a:p>
            <a:pPr marL="0" indent="0"/>
            <a:r>
              <a:rPr lang="en-US" sz="2400" dirty="0"/>
              <a:t>Students develop deep understanding when they are able to represent their thinking using physical materials, visuals and symbols, while using appropriate language in a suitable context.</a:t>
            </a:r>
            <a:endParaRPr lang="en-AU" sz="2400" dirty="0"/>
          </a:p>
        </p:txBody>
      </p:sp>
      <p:pic>
        <p:nvPicPr>
          <p:cNvPr id="6" name="Picture 5">
            <a:extLst>
              <a:ext uri="{FF2B5EF4-FFF2-40B4-BE49-F238E27FC236}">
                <a16:creationId xmlns:a16="http://schemas.microsoft.com/office/drawing/2014/main" id="{5B874ED3-AD26-46E1-84B4-5DC7F80103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4380" y="2276872"/>
            <a:ext cx="4809173" cy="3870484"/>
          </a:xfrm>
          <a:prstGeom prst="rect">
            <a:avLst/>
          </a:prstGeom>
        </p:spPr>
      </p:pic>
      <p:sp>
        <p:nvSpPr>
          <p:cNvPr id="22" name="Title 1">
            <a:extLst>
              <a:ext uri="{FF2B5EF4-FFF2-40B4-BE49-F238E27FC236}">
                <a16:creationId xmlns:a16="http://schemas.microsoft.com/office/drawing/2014/main" id="{7AA01EE9-A5FE-4C89-9DAB-41EAB152D941}"/>
              </a:ext>
            </a:extLst>
          </p:cNvPr>
          <p:cNvSpPr txBox="1">
            <a:spLocks/>
          </p:cNvSpPr>
          <p:nvPr/>
        </p:nvSpPr>
        <p:spPr bwMode="auto">
          <a:xfrm>
            <a:off x="6562077" y="5651956"/>
            <a:ext cx="2186387" cy="507831"/>
          </a:xfrm>
          <a:prstGeom prst="rect">
            <a:avLst/>
          </a:prstGeom>
          <a:noFill/>
        </p:spPr>
        <p:txBody>
          <a:bodyPr wrap="square" rtlCol="0">
            <a:spAutoFit/>
          </a:bodyPr>
          <a:lstStyle>
            <a:defPPr>
              <a:defRPr lang="en-AU"/>
            </a:def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900" b="1" i="0" u="none" strike="noStrike" kern="1200" cap="none" spc="0" normalizeH="0" baseline="0" noProof="0" dirty="0">
                <a:ln>
                  <a:noFill/>
                </a:ln>
                <a:effectLst/>
                <a:uLnTx/>
                <a:uFillTx/>
                <a:latin typeface="Arial" charset="0"/>
                <a:ea typeface="+mn-ea"/>
                <a:cs typeface="+mn-cs"/>
              </a:rPr>
              <a:t>Source: Adapted from National Council of Teachers of Mathematics, 2014</a:t>
            </a:r>
          </a:p>
        </p:txBody>
      </p:sp>
    </p:spTree>
    <p:custDataLst>
      <p:tags r:id="rId1"/>
    </p:custDataLst>
    <p:extLst>
      <p:ext uri="{BB962C8B-B14F-4D97-AF65-F5344CB8AC3E}">
        <p14:creationId xmlns:p14="http://schemas.microsoft.com/office/powerpoint/2010/main" val="3650037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A8DB1BD-F608-4F76-8D0C-F42B4E30CF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29456" y="1871747"/>
            <a:ext cx="4277858" cy="3442876"/>
          </a:xfrm>
          <a:prstGeom prst="rect">
            <a:avLst/>
          </a:prstGeom>
        </p:spPr>
      </p:pic>
      <p:sp>
        <p:nvSpPr>
          <p:cNvPr id="2" name="Title 1"/>
          <p:cNvSpPr>
            <a:spLocks noGrp="1"/>
          </p:cNvSpPr>
          <p:nvPr>
            <p:ph type="title"/>
          </p:nvPr>
        </p:nvSpPr>
        <p:spPr/>
        <p:txBody>
          <a:bodyPr/>
          <a:lstStyle/>
          <a:p>
            <a:r>
              <a:rPr lang="en-AU" dirty="0"/>
              <a:t>Mathematical representations</a:t>
            </a:r>
          </a:p>
        </p:txBody>
      </p:sp>
      <p:sp>
        <p:nvSpPr>
          <p:cNvPr id="6" name="Content Placeholder 5">
            <a:extLst>
              <a:ext uri="{FF2B5EF4-FFF2-40B4-BE49-F238E27FC236}">
                <a16:creationId xmlns:a16="http://schemas.microsoft.com/office/drawing/2014/main" id="{054284C6-268D-4C71-B737-7135B15C4DC6}"/>
              </a:ext>
            </a:extLst>
          </p:cNvPr>
          <p:cNvSpPr>
            <a:spLocks noGrp="1"/>
          </p:cNvSpPr>
          <p:nvPr>
            <p:ph idx="1"/>
          </p:nvPr>
        </p:nvSpPr>
        <p:spPr>
          <a:xfrm>
            <a:off x="323850" y="908720"/>
            <a:ext cx="8485188" cy="397567"/>
          </a:xfrm>
        </p:spPr>
        <p:txBody>
          <a:bodyPr/>
          <a:lstStyle/>
          <a:p>
            <a:r>
              <a:rPr lang="en-AU" b="1" dirty="0">
                <a:solidFill>
                  <a:schemeClr val="bg1">
                    <a:lumMod val="50000"/>
                  </a:schemeClr>
                </a:solidFill>
              </a:rPr>
              <a:t>Examples of fractional representations</a:t>
            </a:r>
          </a:p>
        </p:txBody>
      </p:sp>
      <p:pic>
        <p:nvPicPr>
          <p:cNvPr id="101" name="Picture 2" descr="E:\FractionMeasure.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367525" y="5484076"/>
            <a:ext cx="2442567" cy="6675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 name="Table 101"/>
          <p:cNvGraphicFramePr>
            <a:graphicFrameLocks noGrp="1"/>
          </p:cNvGraphicFramePr>
          <p:nvPr>
            <p:extLst>
              <p:ext uri="{D42A27DB-BD31-4B8C-83A1-F6EECF244321}">
                <p14:modId xmlns:p14="http://schemas.microsoft.com/office/powerpoint/2010/main" val="1246351218"/>
              </p:ext>
            </p:extLst>
          </p:nvPr>
        </p:nvGraphicFramePr>
        <p:xfrm>
          <a:off x="3563888" y="5569764"/>
          <a:ext cx="654372" cy="667548"/>
        </p:xfrm>
        <a:graphic>
          <a:graphicData uri="http://schemas.openxmlformats.org/drawingml/2006/table">
            <a:tbl>
              <a:tblPr firstRow="1" bandRow="1">
                <a:tableStyleId>{5940675A-B579-460E-94D1-54222C63F5DA}</a:tableStyleId>
              </a:tblPr>
              <a:tblGrid>
                <a:gridCol w="327186">
                  <a:extLst>
                    <a:ext uri="{9D8B030D-6E8A-4147-A177-3AD203B41FA5}">
                      <a16:colId xmlns:a16="http://schemas.microsoft.com/office/drawing/2014/main" val="20000"/>
                    </a:ext>
                  </a:extLst>
                </a:gridCol>
                <a:gridCol w="327186">
                  <a:extLst>
                    <a:ext uri="{9D8B030D-6E8A-4147-A177-3AD203B41FA5}">
                      <a16:colId xmlns:a16="http://schemas.microsoft.com/office/drawing/2014/main" val="20001"/>
                    </a:ext>
                  </a:extLst>
                </a:gridCol>
              </a:tblGrid>
              <a:tr h="325115">
                <a:tc>
                  <a:txBody>
                    <a:bodyPr/>
                    <a:lstStyle/>
                    <a:p>
                      <a:endParaRPr lang="en-AU" sz="1200" dirty="0"/>
                    </a:p>
                  </a:txBody>
                  <a:tcPr marL="150893" marR="150893" marT="75447" marB="75447">
                    <a:solidFill>
                      <a:srgbClr val="99CC33"/>
                    </a:solidFill>
                  </a:tcPr>
                </a:tc>
                <a:tc>
                  <a:txBody>
                    <a:bodyPr/>
                    <a:lstStyle/>
                    <a:p>
                      <a:endParaRPr lang="en-AU" sz="1200" dirty="0"/>
                    </a:p>
                  </a:txBody>
                  <a:tcPr marL="150893" marR="150893" marT="75447" marB="75447"/>
                </a:tc>
                <a:extLst>
                  <a:ext uri="{0D108BD9-81ED-4DB2-BD59-A6C34878D82A}">
                    <a16:rowId xmlns:a16="http://schemas.microsoft.com/office/drawing/2014/main" val="10000"/>
                  </a:ext>
                </a:extLst>
              </a:tr>
              <a:tr h="325115">
                <a:tc>
                  <a:txBody>
                    <a:bodyPr/>
                    <a:lstStyle/>
                    <a:p>
                      <a:endParaRPr lang="en-AU" sz="1200" dirty="0"/>
                    </a:p>
                  </a:txBody>
                  <a:tcPr marL="150893" marR="150893" marT="75447" marB="75447">
                    <a:solidFill>
                      <a:srgbClr val="99CC33"/>
                    </a:solidFill>
                  </a:tcPr>
                </a:tc>
                <a:tc>
                  <a:txBody>
                    <a:bodyPr/>
                    <a:lstStyle/>
                    <a:p>
                      <a:endParaRPr lang="en-AU" sz="1200" dirty="0"/>
                    </a:p>
                  </a:txBody>
                  <a:tcPr marL="150893" marR="150893" marT="75447" marB="75447">
                    <a:solidFill>
                      <a:srgbClr val="99CC33"/>
                    </a:solidFill>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103" name="Rectangle 102"/>
              <p:cNvSpPr/>
              <p:nvPr/>
            </p:nvSpPr>
            <p:spPr>
              <a:xfrm>
                <a:off x="1433038" y="3762667"/>
                <a:ext cx="453970"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AU" sz="2400" b="1" i="1" smtClean="0">
                              <a:latin typeface="Cambria Math" panose="02040503050406030204" pitchFamily="18" charset="0"/>
                            </a:rPr>
                          </m:ctrlPr>
                        </m:fPr>
                        <m:num>
                          <m:r>
                            <a:rPr lang="en-AU" sz="2400" b="1" i="1" smtClean="0">
                              <a:latin typeface="Cambria Math"/>
                            </a:rPr>
                            <m:t>𝟑</m:t>
                          </m:r>
                        </m:num>
                        <m:den>
                          <m:r>
                            <a:rPr lang="en-AU" sz="2400" b="1" i="1" smtClean="0">
                              <a:latin typeface="Cambria Math"/>
                            </a:rPr>
                            <m:t>𝟒</m:t>
                          </m:r>
                        </m:den>
                      </m:f>
                    </m:oMath>
                  </m:oMathPara>
                </a14:m>
                <a:endParaRPr lang="en-AU" sz="2400" b="1" dirty="0"/>
              </a:p>
            </p:txBody>
          </p:sp>
        </mc:Choice>
        <mc:Fallback xmlns="">
          <p:sp>
            <p:nvSpPr>
              <p:cNvPr id="103" name="Rectangle 102"/>
              <p:cNvSpPr>
                <a:spLocks noRot="1" noChangeAspect="1" noMove="1" noResize="1" noEditPoints="1" noAdjustHandles="1" noChangeArrowheads="1" noChangeShapeType="1" noTextEdit="1"/>
              </p:cNvSpPr>
              <p:nvPr/>
            </p:nvSpPr>
            <p:spPr>
              <a:xfrm>
                <a:off x="1433038" y="3762667"/>
                <a:ext cx="453970" cy="783804"/>
              </a:xfrm>
              <a:prstGeom prst="rect">
                <a:avLst/>
              </a:prstGeom>
              <a:blipFill>
                <a:blip r:embed="rId6"/>
                <a:stretch>
                  <a:fillRect/>
                </a:stretch>
              </a:blipFill>
            </p:spPr>
            <p:txBody>
              <a:bodyPr/>
              <a:lstStyle/>
              <a:p>
                <a:r>
                  <a:rPr lang="en-AU">
                    <a:noFill/>
                  </a:rPr>
                  <a:t> </a:t>
                </a:r>
              </a:p>
            </p:txBody>
          </p:sp>
        </mc:Fallback>
      </mc:AlternateContent>
      <p:pic>
        <p:nvPicPr>
          <p:cNvPr id="104" name="Content Placeholder 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6772147" y="3669644"/>
            <a:ext cx="809455" cy="770289"/>
          </a:xfrm>
          <a:prstGeom prst="rect">
            <a:avLst/>
          </a:prstGeom>
          <a:noFill/>
          <a:ln w="63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2"/>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0" b="100000" l="6656" r="100000"/>
                    </a14:imgEffect>
                  </a14:imgLayer>
                </a14:imgProps>
              </a:ext>
              <a:ext uri="{28A0092B-C50C-407E-A947-70E740481C1C}">
                <a14:useLocalDpi xmlns:a14="http://schemas.microsoft.com/office/drawing/2010/main"/>
              </a:ext>
            </a:extLst>
          </a:blip>
          <a:srcRect/>
          <a:stretch>
            <a:fillRect/>
          </a:stretch>
        </p:blipFill>
        <p:spPr bwMode="auto">
          <a:xfrm rot="21349181" flipH="1">
            <a:off x="7756586" y="3635369"/>
            <a:ext cx="599302" cy="91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itle 1">
            <a:extLst>
              <a:ext uri="{FF2B5EF4-FFF2-40B4-BE49-F238E27FC236}">
                <a16:creationId xmlns:a16="http://schemas.microsoft.com/office/drawing/2014/main" id="{9B5E3361-985C-4494-87BC-A2965C59EC60}"/>
              </a:ext>
            </a:extLst>
          </p:cNvPr>
          <p:cNvSpPr txBox="1">
            <a:spLocks/>
          </p:cNvSpPr>
          <p:nvPr/>
        </p:nvSpPr>
        <p:spPr bwMode="auto">
          <a:xfrm>
            <a:off x="7019950" y="5718872"/>
            <a:ext cx="1800200" cy="507831"/>
          </a:xfrm>
          <a:prstGeom prst="rect">
            <a:avLst/>
          </a:prstGeom>
          <a:noFill/>
        </p:spPr>
        <p:txBody>
          <a:bodyPr wrap="square" rtlCol="0">
            <a:spAutoFit/>
          </a:bodyPr>
          <a:lstStyle>
            <a:defPPr>
              <a:defRPr lang="en-AU"/>
            </a:def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900" b="1" i="0" u="none" strike="noStrike" kern="1200" cap="none" spc="0" normalizeH="0" baseline="0" noProof="0" dirty="0">
                <a:ln>
                  <a:noFill/>
                </a:ln>
                <a:effectLst/>
                <a:uLnTx/>
                <a:uFillTx/>
                <a:latin typeface="Arial" charset="0"/>
                <a:ea typeface="+mn-ea"/>
                <a:cs typeface="+mn-cs"/>
              </a:rPr>
              <a:t>Source: Adapted from National Council of Teachers of Mathematics, 2014</a:t>
            </a:r>
          </a:p>
        </p:txBody>
      </p:sp>
      <p:sp>
        <p:nvSpPr>
          <p:cNvPr id="43" name="TextBox 42">
            <a:extLst>
              <a:ext uri="{FF2B5EF4-FFF2-40B4-BE49-F238E27FC236}">
                <a16:creationId xmlns:a16="http://schemas.microsoft.com/office/drawing/2014/main" id="{F13C90DA-DC71-4D9D-B79A-D03B3372B7DC}"/>
              </a:ext>
            </a:extLst>
          </p:cNvPr>
          <p:cNvSpPr txBox="1"/>
          <p:nvPr/>
        </p:nvSpPr>
        <p:spPr>
          <a:xfrm>
            <a:off x="6339689" y="1697321"/>
            <a:ext cx="2264759" cy="954107"/>
          </a:xfrm>
          <a:prstGeom prst="rect">
            <a:avLst/>
          </a:prstGeom>
          <a:solidFill>
            <a:srgbClr val="C8DDF2"/>
          </a:solidFill>
          <a:ln w="6350">
            <a:solidFill>
              <a:srgbClr val="5A9AD7"/>
            </a:solidFill>
          </a:ln>
        </p:spPr>
        <p:txBody>
          <a:bodyPr wrap="square" rtlCol="0">
            <a:spAutoFit/>
          </a:bodyPr>
          <a:lstStyle/>
          <a:p>
            <a:pPr fontAlgn="base">
              <a:spcBef>
                <a:spcPct val="50000"/>
              </a:spcBef>
              <a:spcAft>
                <a:spcPct val="0"/>
              </a:spcAft>
            </a:pPr>
            <a:r>
              <a:rPr lang="en-AU" sz="1400" b="1" i="1" dirty="0">
                <a:solidFill>
                  <a:srgbClr val="000000"/>
                </a:solidFill>
                <a:latin typeface="Arial"/>
              </a:rPr>
              <a:t>An orange is cut in four equal pieces. I eat one piece. What fraction of the orange is left?</a:t>
            </a:r>
          </a:p>
        </p:txBody>
      </p:sp>
      <p:sp>
        <p:nvSpPr>
          <p:cNvPr id="77" name="TextBox 76">
            <a:extLst>
              <a:ext uri="{FF2B5EF4-FFF2-40B4-BE49-F238E27FC236}">
                <a16:creationId xmlns:a16="http://schemas.microsoft.com/office/drawing/2014/main" id="{12F2C7AB-C8A5-4088-BB90-957969171CC6}"/>
              </a:ext>
            </a:extLst>
          </p:cNvPr>
          <p:cNvSpPr txBox="1"/>
          <p:nvPr/>
        </p:nvSpPr>
        <p:spPr>
          <a:xfrm>
            <a:off x="611560" y="1751371"/>
            <a:ext cx="2096925" cy="846386"/>
          </a:xfrm>
          <a:prstGeom prst="rect">
            <a:avLst/>
          </a:prstGeom>
          <a:solidFill>
            <a:srgbClr val="C8DDF2"/>
          </a:solidFill>
          <a:ln w="6350">
            <a:solidFill>
              <a:srgbClr val="5A9AD7"/>
            </a:solidFill>
          </a:ln>
        </p:spPr>
        <p:txBody>
          <a:bodyPr wrap="square" rtlCol="0">
            <a:spAutoFit/>
          </a:bodyPr>
          <a:lstStyle/>
          <a:p>
            <a:pPr fontAlgn="base">
              <a:spcBef>
                <a:spcPct val="50000"/>
              </a:spcBef>
              <a:spcAft>
                <a:spcPct val="0"/>
              </a:spcAft>
            </a:pPr>
            <a:r>
              <a:rPr lang="en-AU" sz="1400" b="1" i="1" dirty="0">
                <a:solidFill>
                  <a:srgbClr val="000000"/>
                </a:solidFill>
                <a:latin typeface="Arial"/>
              </a:rPr>
              <a:t>Three-quarters.</a:t>
            </a:r>
          </a:p>
          <a:p>
            <a:pPr fontAlgn="base">
              <a:spcBef>
                <a:spcPct val="50000"/>
              </a:spcBef>
              <a:spcAft>
                <a:spcPct val="0"/>
              </a:spcAft>
            </a:pPr>
            <a:r>
              <a:rPr lang="en-AU" sz="1400" b="1" i="1" dirty="0">
                <a:solidFill>
                  <a:srgbClr val="000000"/>
                </a:solidFill>
                <a:latin typeface="Arial"/>
              </a:rPr>
              <a:t>Three of four parts are left.</a:t>
            </a:r>
          </a:p>
        </p:txBody>
      </p:sp>
    </p:spTree>
    <p:custDataLst>
      <p:tags r:id="rId1"/>
    </p:custDataLst>
    <p:extLst>
      <p:ext uri="{BB962C8B-B14F-4D97-AF65-F5344CB8AC3E}">
        <p14:creationId xmlns:p14="http://schemas.microsoft.com/office/powerpoint/2010/main" val="2017023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699CC-62C1-4B53-9159-5ED010F1CB3C}"/>
              </a:ext>
            </a:extLst>
          </p:cNvPr>
          <p:cNvSpPr>
            <a:spLocks noGrp="1"/>
          </p:cNvSpPr>
          <p:nvPr>
            <p:ph type="title"/>
          </p:nvPr>
        </p:nvSpPr>
        <p:spPr/>
        <p:txBody>
          <a:bodyPr/>
          <a:lstStyle/>
          <a:p>
            <a:r>
              <a:rPr lang="en-AU" dirty="0"/>
              <a:t>Activity</a:t>
            </a:r>
            <a:br>
              <a:rPr lang="en-AU" dirty="0"/>
            </a:br>
            <a:endParaRPr lang="en-AU" dirty="0"/>
          </a:p>
        </p:txBody>
      </p:sp>
      <p:sp>
        <p:nvSpPr>
          <p:cNvPr id="3" name="Content Placeholder 2">
            <a:extLst>
              <a:ext uri="{FF2B5EF4-FFF2-40B4-BE49-F238E27FC236}">
                <a16:creationId xmlns:a16="http://schemas.microsoft.com/office/drawing/2014/main" id="{04EF2067-1D48-4013-B5EC-802B9FA822B3}"/>
              </a:ext>
            </a:extLst>
          </p:cNvPr>
          <p:cNvSpPr>
            <a:spLocks noGrp="1"/>
          </p:cNvSpPr>
          <p:nvPr>
            <p:ph idx="1"/>
          </p:nvPr>
        </p:nvSpPr>
        <p:spPr/>
        <p:txBody>
          <a:bodyPr/>
          <a:lstStyle/>
          <a:p>
            <a:pPr marL="0" lvl="0" indent="0"/>
            <a:r>
              <a:rPr lang="en-US" dirty="0"/>
              <a:t>Take a moment to:</a:t>
            </a:r>
            <a:endParaRPr lang="en-AU" dirty="0"/>
          </a:p>
          <a:p>
            <a:pPr marL="457200" lvl="0" indent="-457200">
              <a:buFont typeface="Arial" panose="020B0604020202020204" pitchFamily="34" charset="0"/>
              <a:buChar char="•"/>
            </a:pPr>
            <a:r>
              <a:rPr lang="en-AU" b="1" dirty="0"/>
              <a:t>open</a:t>
            </a:r>
            <a:r>
              <a:rPr lang="en-AU" dirty="0"/>
              <a:t> and/or </a:t>
            </a:r>
            <a:r>
              <a:rPr lang="en-AU" b="1" dirty="0"/>
              <a:t>print </a:t>
            </a:r>
            <a:r>
              <a:rPr lang="en-AU" dirty="0"/>
              <a:t>the A3 table </a:t>
            </a:r>
            <a:br>
              <a:rPr lang="en-AU" dirty="0"/>
            </a:br>
            <a:r>
              <a:rPr lang="en-AU" i="1" dirty="0">
                <a:hlinkClick r:id="rId3"/>
              </a:rPr>
              <a:t>Mathematical representations for fractional thinking</a:t>
            </a:r>
            <a:endParaRPr lang="en-AU" dirty="0">
              <a:highlight>
                <a:srgbClr val="FFFF66"/>
              </a:highlight>
            </a:endParaRPr>
          </a:p>
          <a:p>
            <a:pPr marL="457200" lvl="0" indent="-457200">
              <a:buFont typeface="Arial" panose="020B0604020202020204" pitchFamily="34" charset="0"/>
              <a:buChar char="•"/>
            </a:pPr>
            <a:r>
              <a:rPr lang="en-AU" dirty="0"/>
              <a:t>consider the different </a:t>
            </a:r>
            <a:br>
              <a:rPr lang="en-AU" dirty="0"/>
            </a:br>
            <a:r>
              <a:rPr lang="en-AU" dirty="0"/>
              <a:t>types of mathematical </a:t>
            </a:r>
            <a:br>
              <a:rPr lang="en-AU" dirty="0"/>
            </a:br>
            <a:r>
              <a:rPr lang="en-AU" dirty="0"/>
              <a:t>representations in the </a:t>
            </a:r>
            <a:br>
              <a:rPr lang="en-AU" dirty="0"/>
            </a:br>
            <a:r>
              <a:rPr lang="en-AU" dirty="0"/>
              <a:t>table and </a:t>
            </a:r>
            <a:r>
              <a:rPr lang="en-AU" b="1" dirty="0"/>
              <a:t>record </a:t>
            </a:r>
            <a:br>
              <a:rPr lang="en-AU" b="1" dirty="0"/>
            </a:br>
            <a:r>
              <a:rPr lang="en-AU" b="1" dirty="0"/>
              <a:t>current examples</a:t>
            </a:r>
            <a:r>
              <a:rPr lang="en-AU" dirty="0"/>
              <a:t> of </a:t>
            </a:r>
            <a:br>
              <a:rPr lang="en-AU" dirty="0"/>
            </a:br>
            <a:r>
              <a:rPr lang="en-AU" dirty="0"/>
              <a:t>fractional representations </a:t>
            </a:r>
            <a:br>
              <a:rPr lang="en-AU" dirty="0"/>
            </a:br>
            <a:r>
              <a:rPr lang="en-AU" dirty="0"/>
              <a:t>from your context.</a:t>
            </a:r>
          </a:p>
          <a:p>
            <a:endParaRPr lang="en-AU" dirty="0"/>
          </a:p>
        </p:txBody>
      </p:sp>
      <p:pic>
        <p:nvPicPr>
          <p:cNvPr id="5" name="Picture 4">
            <a:extLst>
              <a:ext uri="{FF2B5EF4-FFF2-40B4-BE49-F238E27FC236}">
                <a16:creationId xmlns:a16="http://schemas.microsoft.com/office/drawing/2014/main" id="{A087F499-6774-4A7A-8792-456D8FE6E1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0032" y="2924944"/>
            <a:ext cx="4072515" cy="2880319"/>
          </a:xfrm>
          <a:prstGeom prst="rect">
            <a:avLst/>
          </a:prstGeom>
          <a:ln w="6350">
            <a:solidFill>
              <a:schemeClr val="bg2"/>
            </a:solidFill>
          </a:ln>
          <a:effectLst>
            <a:outerShdw blurRad="50800" dist="38100" dir="2700000" algn="tl" rotWithShape="0">
              <a:schemeClr val="bg2">
                <a:alpha val="40000"/>
              </a:schemeClr>
            </a:outerShdw>
          </a:effectLst>
        </p:spPr>
      </p:pic>
      <p:pic>
        <p:nvPicPr>
          <p:cNvPr id="6" name="Picture 5">
            <a:extLst>
              <a:ext uri="{FF2B5EF4-FFF2-40B4-BE49-F238E27FC236}">
                <a16:creationId xmlns:a16="http://schemas.microsoft.com/office/drawing/2014/main" id="{0B91AF2A-5896-49BC-8CFD-1216CBBF898E}"/>
              </a:ext>
            </a:extLst>
          </p:cNvPr>
          <p:cNvPicPr>
            <a:picLocks noChangeAspect="1"/>
          </p:cNvPicPr>
          <p:nvPr/>
        </p:nvPicPr>
        <p:blipFill>
          <a:blip r:embed="rId5"/>
          <a:stretch>
            <a:fillRect/>
          </a:stretch>
        </p:blipFill>
        <p:spPr>
          <a:xfrm>
            <a:off x="7308304" y="152651"/>
            <a:ext cx="1249788" cy="1231499"/>
          </a:xfrm>
          <a:prstGeom prst="rect">
            <a:avLst/>
          </a:prstGeom>
        </p:spPr>
      </p:pic>
    </p:spTree>
    <p:extLst>
      <p:ext uri="{BB962C8B-B14F-4D97-AF65-F5344CB8AC3E}">
        <p14:creationId xmlns:p14="http://schemas.microsoft.com/office/powerpoint/2010/main" val="4246270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699CC-62C1-4B53-9159-5ED010F1CB3C}"/>
              </a:ext>
            </a:extLst>
          </p:cNvPr>
          <p:cNvSpPr>
            <a:spLocks noGrp="1"/>
          </p:cNvSpPr>
          <p:nvPr>
            <p:ph type="title"/>
          </p:nvPr>
        </p:nvSpPr>
        <p:spPr/>
        <p:txBody>
          <a:bodyPr/>
          <a:lstStyle/>
          <a:p>
            <a:r>
              <a:rPr lang="en-AU" dirty="0"/>
              <a:t>Activity</a:t>
            </a:r>
            <a:br>
              <a:rPr lang="en-AU" dirty="0"/>
            </a:br>
            <a:endParaRPr lang="en-AU" dirty="0"/>
          </a:p>
        </p:txBody>
      </p:sp>
      <p:sp>
        <p:nvSpPr>
          <p:cNvPr id="3" name="Content Placeholder 2">
            <a:extLst>
              <a:ext uri="{FF2B5EF4-FFF2-40B4-BE49-F238E27FC236}">
                <a16:creationId xmlns:a16="http://schemas.microsoft.com/office/drawing/2014/main" id="{04EF2067-1D48-4013-B5EC-802B9FA822B3}"/>
              </a:ext>
            </a:extLst>
          </p:cNvPr>
          <p:cNvSpPr>
            <a:spLocks noGrp="1"/>
          </p:cNvSpPr>
          <p:nvPr>
            <p:ph idx="1"/>
          </p:nvPr>
        </p:nvSpPr>
        <p:spPr/>
        <p:txBody>
          <a:bodyPr/>
          <a:lstStyle/>
          <a:p>
            <a:pPr marL="0" lvl="0" indent="0"/>
            <a:r>
              <a:rPr lang="en-AU" dirty="0"/>
              <a:t>As you work through the rest of the </a:t>
            </a:r>
            <a:br>
              <a:rPr lang="en-AU" dirty="0"/>
            </a:br>
            <a:r>
              <a:rPr lang="en-AU" dirty="0"/>
              <a:t>information in this unit, use this resource to</a:t>
            </a:r>
            <a:r>
              <a:rPr lang="en-US" dirty="0"/>
              <a:t>:</a:t>
            </a:r>
            <a:endParaRPr lang="en-AU" dirty="0"/>
          </a:p>
          <a:p>
            <a:pPr marL="457200" lvl="0" indent="-457200">
              <a:buFont typeface="Arial" panose="020B0604020202020204" pitchFamily="34" charset="0"/>
              <a:buChar char="•"/>
            </a:pPr>
            <a:r>
              <a:rPr lang="en-AU" b="1" dirty="0"/>
              <a:t>add additional examples </a:t>
            </a:r>
          </a:p>
          <a:p>
            <a:pPr marL="457200" lvl="0" indent="-457200">
              <a:buFont typeface="Arial" panose="020B0604020202020204" pitchFamily="34" charset="0"/>
              <a:buChar char="•"/>
            </a:pPr>
            <a:r>
              <a:rPr lang="en-AU" b="1" dirty="0"/>
              <a:t>record key considerations</a:t>
            </a:r>
            <a:r>
              <a:rPr lang="en-AU" dirty="0"/>
              <a:t> when using the various representations.</a:t>
            </a:r>
          </a:p>
          <a:p>
            <a:endParaRPr lang="en-AU" dirty="0"/>
          </a:p>
        </p:txBody>
      </p:sp>
      <p:pic>
        <p:nvPicPr>
          <p:cNvPr id="5" name="Picture 4">
            <a:extLst>
              <a:ext uri="{FF2B5EF4-FFF2-40B4-BE49-F238E27FC236}">
                <a16:creationId xmlns:a16="http://schemas.microsoft.com/office/drawing/2014/main" id="{D0AAEE20-3425-4C78-BA13-18A154F64E77}"/>
              </a:ext>
            </a:extLst>
          </p:cNvPr>
          <p:cNvPicPr>
            <a:picLocks noChangeAspect="1"/>
          </p:cNvPicPr>
          <p:nvPr/>
        </p:nvPicPr>
        <p:blipFill>
          <a:blip r:embed="rId3"/>
          <a:stretch>
            <a:fillRect/>
          </a:stretch>
        </p:blipFill>
        <p:spPr>
          <a:xfrm>
            <a:off x="7308304" y="152651"/>
            <a:ext cx="1249788" cy="1231499"/>
          </a:xfrm>
          <a:prstGeom prst="rect">
            <a:avLst/>
          </a:prstGeom>
        </p:spPr>
      </p:pic>
    </p:spTree>
    <p:extLst>
      <p:ext uri="{BB962C8B-B14F-4D97-AF65-F5344CB8AC3E}">
        <p14:creationId xmlns:p14="http://schemas.microsoft.com/office/powerpoint/2010/main" val="1067805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2C733-7E54-41AB-8856-918C74C28E27}"/>
              </a:ext>
            </a:extLst>
          </p:cNvPr>
          <p:cNvSpPr>
            <a:spLocks noGrp="1"/>
          </p:cNvSpPr>
          <p:nvPr>
            <p:ph type="title"/>
          </p:nvPr>
        </p:nvSpPr>
        <p:spPr/>
        <p:txBody>
          <a:bodyPr/>
          <a:lstStyle/>
          <a:p>
            <a:r>
              <a:rPr lang="en-AU" dirty="0"/>
              <a:t>Mathematical representations</a:t>
            </a:r>
          </a:p>
        </p:txBody>
      </p:sp>
      <p:sp>
        <p:nvSpPr>
          <p:cNvPr id="3" name="Content Placeholder 2">
            <a:extLst>
              <a:ext uri="{FF2B5EF4-FFF2-40B4-BE49-F238E27FC236}">
                <a16:creationId xmlns:a16="http://schemas.microsoft.com/office/drawing/2014/main" id="{CB102342-08B9-41E1-B7AA-53C63D1D0837}"/>
              </a:ext>
            </a:extLst>
          </p:cNvPr>
          <p:cNvSpPr>
            <a:spLocks noGrp="1"/>
          </p:cNvSpPr>
          <p:nvPr>
            <p:ph idx="1"/>
          </p:nvPr>
        </p:nvSpPr>
        <p:spPr>
          <a:xfrm>
            <a:off x="323850" y="986400"/>
            <a:ext cx="8485188" cy="3018664"/>
          </a:xfrm>
        </p:spPr>
        <p:txBody>
          <a:bodyPr/>
          <a:lstStyle/>
          <a:p>
            <a:pPr marL="0" indent="0"/>
            <a:r>
              <a:rPr lang="en-US" dirty="0"/>
              <a:t>We will now examine four of the representation types related to fractional thinking in detail:</a:t>
            </a:r>
          </a:p>
          <a:p>
            <a:pPr marL="457200" indent="-457200">
              <a:buFont typeface="Arial" panose="020B0604020202020204" pitchFamily="34" charset="0"/>
              <a:buChar char="•"/>
            </a:pPr>
            <a:r>
              <a:rPr lang="en-US" dirty="0"/>
              <a:t>physical</a:t>
            </a:r>
          </a:p>
          <a:p>
            <a:pPr marL="457200" indent="-457200">
              <a:buFont typeface="Arial" panose="020B0604020202020204" pitchFamily="34" charset="0"/>
              <a:buChar char="•"/>
            </a:pPr>
            <a:r>
              <a:rPr lang="en-US" dirty="0"/>
              <a:t>verbal</a:t>
            </a:r>
          </a:p>
          <a:p>
            <a:pPr marL="457200" indent="-457200">
              <a:buFont typeface="Arial" panose="020B0604020202020204" pitchFamily="34" charset="0"/>
              <a:buChar char="•"/>
            </a:pPr>
            <a:r>
              <a:rPr lang="en-US" dirty="0"/>
              <a:t>visual</a:t>
            </a:r>
          </a:p>
          <a:p>
            <a:pPr marL="457200" indent="-457200">
              <a:buFont typeface="Arial" panose="020B0604020202020204" pitchFamily="34" charset="0"/>
              <a:buChar char="•"/>
            </a:pPr>
            <a:r>
              <a:rPr lang="en-US" dirty="0"/>
              <a:t>symbolic.</a:t>
            </a:r>
          </a:p>
          <a:p>
            <a:pPr marL="457200" indent="-457200">
              <a:buFont typeface="Arial" panose="020B0604020202020204" pitchFamily="34" charset="0"/>
              <a:buChar char="•"/>
            </a:pPr>
            <a:endParaRPr lang="en-US" dirty="0"/>
          </a:p>
          <a:p>
            <a:pPr marL="0" indent="0"/>
            <a:endParaRPr lang="en-AU" dirty="0"/>
          </a:p>
        </p:txBody>
      </p:sp>
    </p:spTree>
    <p:extLst>
      <p:ext uri="{BB962C8B-B14F-4D97-AF65-F5344CB8AC3E}">
        <p14:creationId xmlns:p14="http://schemas.microsoft.com/office/powerpoint/2010/main" val="2925567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Fraction constructs</a:t>
            </a:r>
          </a:p>
        </p:txBody>
      </p:sp>
      <p:sp>
        <p:nvSpPr>
          <p:cNvPr id="3" name="Content Placeholder 2"/>
          <p:cNvSpPr>
            <a:spLocks noGrp="1"/>
          </p:cNvSpPr>
          <p:nvPr>
            <p:ph idx="1"/>
          </p:nvPr>
        </p:nvSpPr>
        <p:spPr/>
        <p:txBody>
          <a:bodyPr/>
          <a:lstStyle/>
          <a:p>
            <a:pPr marL="0" indent="355600"/>
            <a:r>
              <a:rPr lang="en-AU" dirty="0"/>
              <a:t>Fractions as a </a:t>
            </a:r>
            <a:r>
              <a:rPr lang="en-AU" b="1" dirty="0"/>
              <a:t>part-whole </a:t>
            </a:r>
            <a:r>
              <a:rPr lang="en-AU" dirty="0"/>
              <a:t>(Years 1 and 2) </a:t>
            </a:r>
            <a:endParaRPr lang="en-AU" b="1" dirty="0"/>
          </a:p>
          <a:p>
            <a:pPr marL="0" indent="355600"/>
            <a:r>
              <a:rPr lang="en-AU" dirty="0"/>
              <a:t>Fractions as a </a:t>
            </a:r>
            <a:r>
              <a:rPr lang="en-AU" b="1" dirty="0"/>
              <a:t>measure </a:t>
            </a:r>
            <a:r>
              <a:rPr lang="en-AU" dirty="0"/>
              <a:t>(Year 3)</a:t>
            </a:r>
            <a:endParaRPr lang="en-AU" b="1" dirty="0"/>
          </a:p>
          <a:p>
            <a:pPr marL="0" indent="355600"/>
            <a:r>
              <a:rPr lang="en-AU" dirty="0"/>
              <a:t>Fractions as </a:t>
            </a:r>
            <a:r>
              <a:rPr lang="en-AU" b="1" dirty="0"/>
              <a:t>division </a:t>
            </a:r>
            <a:r>
              <a:rPr lang="en-AU" dirty="0"/>
              <a:t>(Year 6)</a:t>
            </a:r>
            <a:endParaRPr lang="en-AU" b="1" dirty="0"/>
          </a:p>
          <a:p>
            <a:pPr marL="0" indent="355600"/>
            <a:r>
              <a:rPr lang="en-AU" dirty="0">
                <a:solidFill>
                  <a:schemeClr val="tx1"/>
                </a:solidFill>
              </a:rPr>
              <a:t>Fractions as </a:t>
            </a:r>
            <a:r>
              <a:rPr lang="en-AU" b="1" dirty="0">
                <a:solidFill>
                  <a:schemeClr val="tx1"/>
                </a:solidFill>
              </a:rPr>
              <a:t>operators </a:t>
            </a:r>
            <a:r>
              <a:rPr lang="en-AU" dirty="0">
                <a:solidFill>
                  <a:schemeClr val="tx1"/>
                </a:solidFill>
              </a:rPr>
              <a:t>(Year 6) </a:t>
            </a:r>
            <a:endParaRPr lang="en-AU" b="1" dirty="0">
              <a:solidFill>
                <a:schemeClr val="tx1"/>
              </a:solidFill>
            </a:endParaRPr>
          </a:p>
          <a:p>
            <a:pPr marL="0" indent="355600"/>
            <a:r>
              <a:rPr lang="en-AU" dirty="0">
                <a:solidFill>
                  <a:schemeClr val="tx1"/>
                </a:solidFill>
              </a:rPr>
              <a:t>Fractions as </a:t>
            </a:r>
            <a:r>
              <a:rPr lang="en-AU" b="1" dirty="0">
                <a:solidFill>
                  <a:schemeClr val="tx1"/>
                </a:solidFill>
              </a:rPr>
              <a:t>ratios </a:t>
            </a:r>
            <a:r>
              <a:rPr lang="en-AU" dirty="0">
                <a:solidFill>
                  <a:schemeClr val="tx1"/>
                </a:solidFill>
              </a:rPr>
              <a:t>(Year 7) </a:t>
            </a:r>
            <a:endParaRPr lang="en-AU" b="1" dirty="0">
              <a:solidFill>
                <a:schemeClr val="tx1"/>
              </a:solidFill>
            </a:endParaRPr>
          </a:p>
        </p:txBody>
      </p:sp>
      <p:sp>
        <p:nvSpPr>
          <p:cNvPr id="28" name="Rectangle 27">
            <a:extLst>
              <a:ext uri="{FF2B5EF4-FFF2-40B4-BE49-F238E27FC236}">
                <a16:creationId xmlns:a16="http://schemas.microsoft.com/office/drawing/2014/main" id="{CB7E50B4-3C3A-4B11-8F94-344D64B39E85}"/>
              </a:ext>
            </a:extLst>
          </p:cNvPr>
          <p:cNvSpPr/>
          <p:nvPr/>
        </p:nvSpPr>
        <p:spPr bwMode="auto">
          <a:xfrm>
            <a:off x="250615" y="3096260"/>
            <a:ext cx="288032" cy="260732"/>
          </a:xfrm>
          <a:prstGeom prst="rect">
            <a:avLst/>
          </a:prstGeom>
          <a:solidFill>
            <a:srgbClr val="99D6D6"/>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 name="Rectangle 28">
            <a:extLst>
              <a:ext uri="{FF2B5EF4-FFF2-40B4-BE49-F238E27FC236}">
                <a16:creationId xmlns:a16="http://schemas.microsoft.com/office/drawing/2014/main" id="{0B21BADA-02B2-4E28-A4D0-7BB850BCFB91}"/>
              </a:ext>
            </a:extLst>
          </p:cNvPr>
          <p:cNvSpPr/>
          <p:nvPr/>
        </p:nvSpPr>
        <p:spPr bwMode="auto">
          <a:xfrm>
            <a:off x="250615" y="2564904"/>
            <a:ext cx="288032" cy="260732"/>
          </a:xfrm>
          <a:prstGeom prst="rect">
            <a:avLst/>
          </a:prstGeom>
          <a:solidFill>
            <a:srgbClr val="C1A3E0"/>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 name="Rectangle 29">
            <a:extLst>
              <a:ext uri="{FF2B5EF4-FFF2-40B4-BE49-F238E27FC236}">
                <a16:creationId xmlns:a16="http://schemas.microsoft.com/office/drawing/2014/main" id="{DDFA2071-B55A-44DA-AFEF-312425612958}"/>
              </a:ext>
            </a:extLst>
          </p:cNvPr>
          <p:cNvSpPr/>
          <p:nvPr/>
        </p:nvSpPr>
        <p:spPr bwMode="auto">
          <a:xfrm>
            <a:off x="250615" y="2081514"/>
            <a:ext cx="288032" cy="260732"/>
          </a:xfrm>
          <a:prstGeom prst="rect">
            <a:avLst/>
          </a:prstGeom>
          <a:solidFill>
            <a:srgbClr val="D6EAAD"/>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1" name="Rectangle 30">
            <a:extLst>
              <a:ext uri="{FF2B5EF4-FFF2-40B4-BE49-F238E27FC236}">
                <a16:creationId xmlns:a16="http://schemas.microsoft.com/office/drawing/2014/main" id="{F2E69014-43AE-4D07-93EC-783A1034A586}"/>
              </a:ext>
            </a:extLst>
          </p:cNvPr>
          <p:cNvSpPr/>
          <p:nvPr/>
        </p:nvSpPr>
        <p:spPr bwMode="auto">
          <a:xfrm>
            <a:off x="264352" y="1594435"/>
            <a:ext cx="288032" cy="260732"/>
          </a:xfrm>
          <a:prstGeom prst="rect">
            <a:avLst/>
          </a:prstGeom>
          <a:solidFill>
            <a:srgbClr val="F7C9A6"/>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2" name="Rectangle 31">
            <a:extLst>
              <a:ext uri="{FF2B5EF4-FFF2-40B4-BE49-F238E27FC236}">
                <a16:creationId xmlns:a16="http://schemas.microsoft.com/office/drawing/2014/main" id="{FADF4B88-5830-4147-B380-6DA9038A3CE0}"/>
              </a:ext>
            </a:extLst>
          </p:cNvPr>
          <p:cNvSpPr/>
          <p:nvPr/>
        </p:nvSpPr>
        <p:spPr bwMode="auto">
          <a:xfrm>
            <a:off x="250615" y="1080896"/>
            <a:ext cx="288032" cy="260732"/>
          </a:xfrm>
          <a:prstGeom prst="rect">
            <a:avLst/>
          </a:prstGeom>
          <a:solidFill>
            <a:srgbClr val="91BCE4"/>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38" name="Table 37">
            <a:extLst>
              <a:ext uri="{FF2B5EF4-FFF2-40B4-BE49-F238E27FC236}">
                <a16:creationId xmlns:a16="http://schemas.microsoft.com/office/drawing/2014/main" id="{4AFAA881-DB01-4A71-B9CD-3385D07D68D0}"/>
              </a:ext>
            </a:extLst>
          </p:cNvPr>
          <p:cNvGraphicFramePr>
            <a:graphicFrameLocks noGrp="1"/>
          </p:cNvGraphicFramePr>
          <p:nvPr/>
        </p:nvGraphicFramePr>
        <p:xfrm>
          <a:off x="2565301" y="4998318"/>
          <a:ext cx="6048672" cy="370840"/>
        </p:xfrm>
        <a:graphic>
          <a:graphicData uri="http://schemas.openxmlformats.org/drawingml/2006/table">
            <a:tbl>
              <a:tblPr firstRow="1" bandRow="1">
                <a:tableStyleId>{5940675A-B579-460E-94D1-54222C63F5DA}</a:tableStyleId>
              </a:tblPr>
              <a:tblGrid>
                <a:gridCol w="100811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tblGrid>
              <a:tr h="370840">
                <a:tc>
                  <a:txBody>
                    <a:bodyPr/>
                    <a:lstStyle/>
                    <a:p>
                      <a:endParaRPr lang="en-AU" dirty="0"/>
                    </a:p>
                  </a:txBody>
                  <a:tcPr>
                    <a:solidFill>
                      <a:srgbClr val="91BCE4"/>
                    </a:solidFill>
                  </a:tcPr>
                </a:tc>
                <a:tc>
                  <a:txBody>
                    <a:bodyPr/>
                    <a:lstStyle/>
                    <a:p>
                      <a:endParaRPr lang="en-AU" dirty="0"/>
                    </a:p>
                  </a:txBody>
                  <a:tcPr>
                    <a:solidFill>
                      <a:srgbClr val="91BCE4"/>
                    </a:solidFill>
                  </a:tcPr>
                </a:tc>
                <a:tc>
                  <a:txBody>
                    <a:bodyPr/>
                    <a:lstStyle/>
                    <a:p>
                      <a:endParaRPr lang="en-AU" dirty="0"/>
                    </a:p>
                  </a:txBody>
                  <a:tcPr>
                    <a:solidFill>
                      <a:srgbClr val="91BCE4"/>
                    </a:solidFill>
                  </a:tcPr>
                </a:tc>
                <a:tc>
                  <a:txBody>
                    <a:bodyPr/>
                    <a:lstStyle/>
                    <a:p>
                      <a:endParaRPr lang="en-AU" dirty="0"/>
                    </a:p>
                  </a:txBody>
                  <a:tcPr>
                    <a:solidFill>
                      <a:srgbClr val="91BCE4"/>
                    </a:solidFill>
                  </a:tcPr>
                </a:tc>
                <a:tc>
                  <a:txBody>
                    <a:bodyPr/>
                    <a:lstStyle/>
                    <a:p>
                      <a:endParaRPr lang="en-AU" dirty="0"/>
                    </a:p>
                  </a:txBody>
                  <a:tcPr>
                    <a:solidFill>
                      <a:srgbClr val="91BCE4"/>
                    </a:solidFill>
                  </a:tcPr>
                </a:tc>
                <a:tc>
                  <a:txBody>
                    <a:bodyPr/>
                    <a:lstStyle/>
                    <a:p>
                      <a:endParaRPr lang="en-AU" dirty="0"/>
                    </a:p>
                  </a:txBody>
                  <a:tcPr>
                    <a:solidFill>
                      <a:srgbClr val="91BCE4"/>
                    </a:solidFill>
                  </a:tcPr>
                </a:tc>
                <a:extLst>
                  <a:ext uri="{0D108BD9-81ED-4DB2-BD59-A6C34878D82A}">
                    <a16:rowId xmlns:a16="http://schemas.microsoft.com/office/drawing/2014/main" val="10000"/>
                  </a:ext>
                </a:extLst>
              </a:tr>
            </a:tbl>
          </a:graphicData>
        </a:graphic>
      </p:graphicFrame>
      <p:graphicFrame>
        <p:nvGraphicFramePr>
          <p:cNvPr id="39" name="Table 38">
            <a:extLst>
              <a:ext uri="{FF2B5EF4-FFF2-40B4-BE49-F238E27FC236}">
                <a16:creationId xmlns:a16="http://schemas.microsoft.com/office/drawing/2014/main" id="{DF4C7979-8A16-4287-94DB-468AA9759D34}"/>
              </a:ext>
            </a:extLst>
          </p:cNvPr>
          <p:cNvGraphicFramePr>
            <a:graphicFrameLocks noGrp="1"/>
          </p:cNvGraphicFramePr>
          <p:nvPr/>
        </p:nvGraphicFramePr>
        <p:xfrm>
          <a:off x="3573413" y="4627612"/>
          <a:ext cx="5040560" cy="370840"/>
        </p:xfrm>
        <a:graphic>
          <a:graphicData uri="http://schemas.openxmlformats.org/drawingml/2006/table">
            <a:tbl>
              <a:tblPr firstRow="1" bandRow="1">
                <a:tableStyleId>{5940675A-B579-460E-94D1-54222C63F5DA}</a:tableStyleId>
              </a:tblPr>
              <a:tblGrid>
                <a:gridCol w="100811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tblGrid>
              <a:tr h="370840">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9A6"/>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9A6"/>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9A6"/>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9A6"/>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9A6"/>
                    </a:solidFill>
                  </a:tcPr>
                </a:tc>
                <a:extLst>
                  <a:ext uri="{0D108BD9-81ED-4DB2-BD59-A6C34878D82A}">
                    <a16:rowId xmlns:a16="http://schemas.microsoft.com/office/drawing/2014/main" val="10000"/>
                  </a:ext>
                </a:extLst>
              </a:tr>
            </a:tbl>
          </a:graphicData>
        </a:graphic>
      </p:graphicFrame>
      <p:graphicFrame>
        <p:nvGraphicFramePr>
          <p:cNvPr id="40" name="Table 39">
            <a:extLst>
              <a:ext uri="{FF2B5EF4-FFF2-40B4-BE49-F238E27FC236}">
                <a16:creationId xmlns:a16="http://schemas.microsoft.com/office/drawing/2014/main" id="{9CD055FB-9845-4A18-ACDE-7EF233990F88}"/>
              </a:ext>
            </a:extLst>
          </p:cNvPr>
          <p:cNvGraphicFramePr>
            <a:graphicFrameLocks noGrp="1"/>
          </p:cNvGraphicFramePr>
          <p:nvPr/>
        </p:nvGraphicFramePr>
        <p:xfrm>
          <a:off x="6597749" y="4257913"/>
          <a:ext cx="2016224" cy="370840"/>
        </p:xfrm>
        <a:graphic>
          <a:graphicData uri="http://schemas.openxmlformats.org/drawingml/2006/table">
            <a:tbl>
              <a:tblPr firstRow="1" bandRow="1">
                <a:tableStyleId>{5940675A-B579-460E-94D1-54222C63F5DA}</a:tableStyleId>
              </a:tblPr>
              <a:tblGrid>
                <a:gridCol w="100811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tblGrid>
              <a:tr h="370840">
                <a:tc>
                  <a:txBody>
                    <a:bodyPr/>
                    <a:lstStyle/>
                    <a:p>
                      <a:endParaRPr lang="en-AU" dirty="0"/>
                    </a:p>
                  </a:txBody>
                  <a:tcPr>
                    <a:solidFill>
                      <a:srgbClr val="D6EAAD"/>
                    </a:solidFill>
                  </a:tcPr>
                </a:tc>
                <a:tc>
                  <a:txBody>
                    <a:bodyPr/>
                    <a:lstStyle/>
                    <a:p>
                      <a:endParaRPr lang="en-AU" dirty="0"/>
                    </a:p>
                  </a:txBody>
                  <a:tcPr>
                    <a:solidFill>
                      <a:srgbClr val="D6EAAD"/>
                    </a:solidFill>
                  </a:tcPr>
                </a:tc>
                <a:extLst>
                  <a:ext uri="{0D108BD9-81ED-4DB2-BD59-A6C34878D82A}">
                    <a16:rowId xmlns:a16="http://schemas.microsoft.com/office/drawing/2014/main" val="10000"/>
                  </a:ext>
                </a:extLst>
              </a:tr>
            </a:tbl>
          </a:graphicData>
        </a:graphic>
      </p:graphicFrame>
      <p:graphicFrame>
        <p:nvGraphicFramePr>
          <p:cNvPr id="41" name="Table 40">
            <a:extLst>
              <a:ext uri="{FF2B5EF4-FFF2-40B4-BE49-F238E27FC236}">
                <a16:creationId xmlns:a16="http://schemas.microsoft.com/office/drawing/2014/main" id="{A2817019-D952-4750-B834-E92278AF90C8}"/>
              </a:ext>
            </a:extLst>
          </p:cNvPr>
          <p:cNvGraphicFramePr>
            <a:graphicFrameLocks noGrp="1"/>
          </p:cNvGraphicFramePr>
          <p:nvPr/>
        </p:nvGraphicFramePr>
        <p:xfrm>
          <a:off x="6597749" y="3888348"/>
          <a:ext cx="2016224" cy="370840"/>
        </p:xfrm>
        <a:graphic>
          <a:graphicData uri="http://schemas.openxmlformats.org/drawingml/2006/table">
            <a:tbl>
              <a:tblPr firstRow="1" bandRow="1">
                <a:tableStyleId>{5940675A-B579-460E-94D1-54222C63F5DA}</a:tableStyleId>
              </a:tblPr>
              <a:tblGrid>
                <a:gridCol w="100811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tblGrid>
              <a:tr h="370840">
                <a:tc>
                  <a:txBody>
                    <a:bodyPr/>
                    <a:lstStyle/>
                    <a:p>
                      <a:endParaRPr lang="en-AU" dirty="0"/>
                    </a:p>
                  </a:txBody>
                  <a:tcPr>
                    <a:solidFill>
                      <a:srgbClr val="C1A3E0"/>
                    </a:solidFill>
                  </a:tcPr>
                </a:tc>
                <a:tc>
                  <a:txBody>
                    <a:bodyPr/>
                    <a:lstStyle/>
                    <a:p>
                      <a:endParaRPr lang="en-AU" dirty="0"/>
                    </a:p>
                  </a:txBody>
                  <a:tcPr>
                    <a:solidFill>
                      <a:srgbClr val="C1A3E0"/>
                    </a:solidFill>
                  </a:tcPr>
                </a:tc>
                <a:extLst>
                  <a:ext uri="{0D108BD9-81ED-4DB2-BD59-A6C34878D82A}">
                    <a16:rowId xmlns:a16="http://schemas.microsoft.com/office/drawing/2014/main" val="10000"/>
                  </a:ext>
                </a:extLst>
              </a:tr>
            </a:tbl>
          </a:graphicData>
        </a:graphic>
      </p:graphicFrame>
      <p:graphicFrame>
        <p:nvGraphicFramePr>
          <p:cNvPr id="42" name="Table 41">
            <a:extLst>
              <a:ext uri="{FF2B5EF4-FFF2-40B4-BE49-F238E27FC236}">
                <a16:creationId xmlns:a16="http://schemas.microsoft.com/office/drawing/2014/main" id="{561377A7-FA31-490D-BA7E-79F3F621B03F}"/>
              </a:ext>
            </a:extLst>
          </p:cNvPr>
          <p:cNvGraphicFramePr>
            <a:graphicFrameLocks noGrp="1"/>
          </p:cNvGraphicFramePr>
          <p:nvPr/>
        </p:nvGraphicFramePr>
        <p:xfrm>
          <a:off x="7605861" y="3518783"/>
          <a:ext cx="1008112" cy="370840"/>
        </p:xfrm>
        <a:graphic>
          <a:graphicData uri="http://schemas.openxmlformats.org/drawingml/2006/table">
            <a:tbl>
              <a:tblPr firstRow="1" bandRow="1">
                <a:tableStyleId>{5940675A-B579-460E-94D1-54222C63F5DA}</a:tableStyleId>
              </a:tblPr>
              <a:tblGrid>
                <a:gridCol w="1008112">
                  <a:extLst>
                    <a:ext uri="{9D8B030D-6E8A-4147-A177-3AD203B41FA5}">
                      <a16:colId xmlns:a16="http://schemas.microsoft.com/office/drawing/2014/main" val="20000"/>
                    </a:ext>
                  </a:extLst>
                </a:gridCol>
              </a:tblGrid>
              <a:tr h="370840">
                <a:tc>
                  <a:txBody>
                    <a:bodyPr/>
                    <a:lstStyle/>
                    <a:p>
                      <a:endParaRPr lang="en-AU" dirty="0"/>
                    </a:p>
                  </a:txBody>
                  <a:tcPr>
                    <a:solidFill>
                      <a:srgbClr val="99D6D6"/>
                    </a:solidFill>
                  </a:tcPr>
                </a:tc>
                <a:extLst>
                  <a:ext uri="{0D108BD9-81ED-4DB2-BD59-A6C34878D82A}">
                    <a16:rowId xmlns:a16="http://schemas.microsoft.com/office/drawing/2014/main" val="10000"/>
                  </a:ext>
                </a:extLst>
              </a:tr>
            </a:tbl>
          </a:graphicData>
        </a:graphic>
      </p:graphicFrame>
      <p:sp>
        <p:nvSpPr>
          <p:cNvPr id="43" name="TextBox 42">
            <a:extLst>
              <a:ext uri="{FF2B5EF4-FFF2-40B4-BE49-F238E27FC236}">
                <a16:creationId xmlns:a16="http://schemas.microsoft.com/office/drawing/2014/main" id="{18303748-C2C6-4E83-AA41-67482E4D57B2}"/>
              </a:ext>
            </a:extLst>
          </p:cNvPr>
          <p:cNvSpPr txBox="1"/>
          <p:nvPr/>
        </p:nvSpPr>
        <p:spPr>
          <a:xfrm>
            <a:off x="908398" y="5741719"/>
            <a:ext cx="33855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charset="0"/>
                <a:ea typeface="+mn-ea"/>
                <a:cs typeface="+mn-cs"/>
              </a:rPr>
              <a:t>F</a:t>
            </a:r>
          </a:p>
        </p:txBody>
      </p:sp>
      <p:sp>
        <p:nvSpPr>
          <p:cNvPr id="44" name="TextBox 43">
            <a:extLst>
              <a:ext uri="{FF2B5EF4-FFF2-40B4-BE49-F238E27FC236}">
                <a16:creationId xmlns:a16="http://schemas.microsoft.com/office/drawing/2014/main" id="{3569617E-EE21-4F45-88CF-0B1737ACCED4}"/>
              </a:ext>
            </a:extLst>
          </p:cNvPr>
          <p:cNvSpPr txBox="1"/>
          <p:nvPr/>
        </p:nvSpPr>
        <p:spPr>
          <a:xfrm>
            <a:off x="1857182" y="5733256"/>
            <a:ext cx="31290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charset="0"/>
                <a:ea typeface="+mn-ea"/>
                <a:cs typeface="+mn-cs"/>
              </a:rPr>
              <a:t>1</a:t>
            </a:r>
          </a:p>
        </p:txBody>
      </p:sp>
      <p:sp>
        <p:nvSpPr>
          <p:cNvPr id="45" name="TextBox 44">
            <a:extLst>
              <a:ext uri="{FF2B5EF4-FFF2-40B4-BE49-F238E27FC236}">
                <a16:creationId xmlns:a16="http://schemas.microsoft.com/office/drawing/2014/main" id="{15BF3797-9811-402C-9E9F-9C96ECEF3723}"/>
              </a:ext>
            </a:extLst>
          </p:cNvPr>
          <p:cNvSpPr txBox="1"/>
          <p:nvPr/>
        </p:nvSpPr>
        <p:spPr>
          <a:xfrm>
            <a:off x="2937302" y="5723964"/>
            <a:ext cx="31290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charset="0"/>
                <a:ea typeface="+mn-ea"/>
                <a:cs typeface="+mn-cs"/>
              </a:rPr>
              <a:t>2</a:t>
            </a:r>
          </a:p>
        </p:txBody>
      </p:sp>
      <p:sp>
        <p:nvSpPr>
          <p:cNvPr id="46" name="TextBox 45">
            <a:extLst>
              <a:ext uri="{FF2B5EF4-FFF2-40B4-BE49-F238E27FC236}">
                <a16:creationId xmlns:a16="http://schemas.microsoft.com/office/drawing/2014/main" id="{7C43E13D-F288-4C9A-AC86-9F1F8C47332F}"/>
              </a:ext>
            </a:extLst>
          </p:cNvPr>
          <p:cNvSpPr txBox="1"/>
          <p:nvPr/>
        </p:nvSpPr>
        <p:spPr>
          <a:xfrm>
            <a:off x="3923437" y="5723731"/>
            <a:ext cx="31290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charset="0"/>
                <a:ea typeface="+mn-ea"/>
                <a:cs typeface="+mn-cs"/>
              </a:rPr>
              <a:t>3</a:t>
            </a:r>
          </a:p>
        </p:txBody>
      </p:sp>
      <p:sp>
        <p:nvSpPr>
          <p:cNvPr id="47" name="TextBox 46">
            <a:extLst>
              <a:ext uri="{FF2B5EF4-FFF2-40B4-BE49-F238E27FC236}">
                <a16:creationId xmlns:a16="http://schemas.microsoft.com/office/drawing/2014/main" id="{AA50D3CA-6F79-4ED7-9D6E-270DA3CFA86B}"/>
              </a:ext>
            </a:extLst>
          </p:cNvPr>
          <p:cNvSpPr txBox="1"/>
          <p:nvPr/>
        </p:nvSpPr>
        <p:spPr>
          <a:xfrm>
            <a:off x="4953526" y="5733256"/>
            <a:ext cx="31290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charset="0"/>
                <a:ea typeface="+mn-ea"/>
                <a:cs typeface="+mn-cs"/>
              </a:rPr>
              <a:t>4</a:t>
            </a:r>
          </a:p>
        </p:txBody>
      </p:sp>
      <p:sp>
        <p:nvSpPr>
          <p:cNvPr id="48" name="TextBox 47">
            <a:extLst>
              <a:ext uri="{FF2B5EF4-FFF2-40B4-BE49-F238E27FC236}">
                <a16:creationId xmlns:a16="http://schemas.microsoft.com/office/drawing/2014/main" id="{E107D17D-2752-4547-883C-741505D4EFB3}"/>
              </a:ext>
            </a:extLst>
          </p:cNvPr>
          <p:cNvSpPr txBox="1"/>
          <p:nvPr/>
        </p:nvSpPr>
        <p:spPr>
          <a:xfrm>
            <a:off x="5940152" y="5733256"/>
            <a:ext cx="31290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charset="0"/>
                <a:ea typeface="+mn-ea"/>
                <a:cs typeface="+mn-cs"/>
              </a:rPr>
              <a:t>5</a:t>
            </a:r>
          </a:p>
        </p:txBody>
      </p:sp>
      <p:sp>
        <p:nvSpPr>
          <p:cNvPr id="49" name="TextBox 48">
            <a:extLst>
              <a:ext uri="{FF2B5EF4-FFF2-40B4-BE49-F238E27FC236}">
                <a16:creationId xmlns:a16="http://schemas.microsoft.com/office/drawing/2014/main" id="{8FC474F5-F048-4596-8E36-5B209294824E}"/>
              </a:ext>
            </a:extLst>
          </p:cNvPr>
          <p:cNvSpPr txBox="1"/>
          <p:nvPr/>
        </p:nvSpPr>
        <p:spPr>
          <a:xfrm>
            <a:off x="6969750" y="5733256"/>
            <a:ext cx="31290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charset="0"/>
                <a:ea typeface="+mn-ea"/>
                <a:cs typeface="+mn-cs"/>
              </a:rPr>
              <a:t>6</a:t>
            </a:r>
          </a:p>
        </p:txBody>
      </p:sp>
      <p:sp>
        <p:nvSpPr>
          <p:cNvPr id="50" name="TextBox 49">
            <a:extLst>
              <a:ext uri="{FF2B5EF4-FFF2-40B4-BE49-F238E27FC236}">
                <a16:creationId xmlns:a16="http://schemas.microsoft.com/office/drawing/2014/main" id="{2D2DF85F-D27D-4B57-A9E6-315BAFA2C2A9}"/>
              </a:ext>
            </a:extLst>
          </p:cNvPr>
          <p:cNvSpPr txBox="1"/>
          <p:nvPr/>
        </p:nvSpPr>
        <p:spPr>
          <a:xfrm>
            <a:off x="8028384" y="5733256"/>
            <a:ext cx="31290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charset="0"/>
                <a:ea typeface="+mn-ea"/>
                <a:cs typeface="+mn-cs"/>
              </a:rPr>
              <a:t>7</a:t>
            </a:r>
          </a:p>
        </p:txBody>
      </p:sp>
      <p:graphicFrame>
        <p:nvGraphicFramePr>
          <p:cNvPr id="64" name="Table 63">
            <a:extLst>
              <a:ext uri="{FF2B5EF4-FFF2-40B4-BE49-F238E27FC236}">
                <a16:creationId xmlns:a16="http://schemas.microsoft.com/office/drawing/2014/main" id="{0186D4F2-8A6F-4BD4-B8E1-0374AB52FD91}"/>
              </a:ext>
            </a:extLst>
          </p:cNvPr>
          <p:cNvGraphicFramePr>
            <a:graphicFrameLocks noGrp="1"/>
          </p:cNvGraphicFramePr>
          <p:nvPr/>
        </p:nvGraphicFramePr>
        <p:xfrm>
          <a:off x="552384" y="5363691"/>
          <a:ext cx="8064896" cy="370840"/>
        </p:xfrm>
        <a:graphic>
          <a:graphicData uri="http://schemas.openxmlformats.org/drawingml/2006/table">
            <a:tbl>
              <a:tblPr firstRow="1" bandRow="1">
                <a:tableStyleId>{5940675A-B579-460E-94D1-54222C63F5DA}</a:tableStyleId>
              </a:tblPr>
              <a:tblGrid>
                <a:gridCol w="100811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1008112">
                  <a:extLst>
                    <a:ext uri="{9D8B030D-6E8A-4147-A177-3AD203B41FA5}">
                      <a16:colId xmlns:a16="http://schemas.microsoft.com/office/drawing/2014/main" val="20006"/>
                    </a:ext>
                  </a:extLst>
                </a:gridCol>
                <a:gridCol w="1008112">
                  <a:extLst>
                    <a:ext uri="{9D8B030D-6E8A-4147-A177-3AD203B41FA5}">
                      <a16:colId xmlns:a16="http://schemas.microsoft.com/office/drawing/2014/main" val="20007"/>
                    </a:ext>
                  </a:extLst>
                </a:gridCol>
              </a:tblGrid>
              <a:tr h="370840">
                <a:tc>
                  <a:txBody>
                    <a:bodyPr/>
                    <a:lstStyle/>
                    <a:p>
                      <a:endParaRPr lang="en-AU" dirty="0"/>
                    </a:p>
                  </a:txBody>
                  <a:tcPr/>
                </a:tc>
                <a:tc>
                  <a:txBody>
                    <a:bodyPr/>
                    <a:lstStyle/>
                    <a:p>
                      <a:endParaRPr lang="en-AU" dirty="0"/>
                    </a:p>
                  </a:txBody>
                  <a:tcPr>
                    <a:solidFill>
                      <a:srgbClr val="91BCE4"/>
                    </a:solidFill>
                  </a:tcPr>
                </a:tc>
                <a:tc>
                  <a:txBody>
                    <a:bodyPr/>
                    <a:lstStyle/>
                    <a:p>
                      <a:endParaRPr lang="en-AU" dirty="0"/>
                    </a:p>
                  </a:txBody>
                  <a:tcPr>
                    <a:solidFill>
                      <a:srgbClr val="91BCE4"/>
                    </a:solidFill>
                  </a:tcPr>
                </a:tc>
                <a:tc>
                  <a:txBody>
                    <a:bodyPr/>
                    <a:lstStyle/>
                    <a:p>
                      <a:endParaRPr lang="en-AU" dirty="0"/>
                    </a:p>
                  </a:txBody>
                  <a:tcPr>
                    <a:solidFill>
                      <a:srgbClr val="91BCE4"/>
                    </a:solidFill>
                  </a:tcPr>
                </a:tc>
                <a:tc>
                  <a:txBody>
                    <a:bodyPr/>
                    <a:lstStyle/>
                    <a:p>
                      <a:endParaRPr lang="en-AU" dirty="0"/>
                    </a:p>
                  </a:txBody>
                  <a:tcPr>
                    <a:solidFill>
                      <a:srgbClr val="91BCE4"/>
                    </a:solidFill>
                  </a:tcPr>
                </a:tc>
                <a:tc>
                  <a:txBody>
                    <a:bodyPr/>
                    <a:lstStyle/>
                    <a:p>
                      <a:endParaRPr lang="en-AU" dirty="0"/>
                    </a:p>
                  </a:txBody>
                  <a:tcPr>
                    <a:solidFill>
                      <a:srgbClr val="91BCE4"/>
                    </a:solidFill>
                  </a:tcPr>
                </a:tc>
                <a:tc>
                  <a:txBody>
                    <a:bodyPr/>
                    <a:lstStyle/>
                    <a:p>
                      <a:endParaRPr lang="en-AU" dirty="0"/>
                    </a:p>
                  </a:txBody>
                  <a:tcPr>
                    <a:solidFill>
                      <a:srgbClr val="91BCE4"/>
                    </a:solidFill>
                  </a:tcPr>
                </a:tc>
                <a:tc>
                  <a:txBody>
                    <a:bodyPr/>
                    <a:lstStyle/>
                    <a:p>
                      <a:endParaRPr lang="en-AU" dirty="0"/>
                    </a:p>
                  </a:txBody>
                  <a:tcPr>
                    <a:solidFill>
                      <a:srgbClr val="91BCE4"/>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87924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120E8-317A-41AF-8958-FA875D35A4FA}"/>
              </a:ext>
            </a:extLst>
          </p:cNvPr>
          <p:cNvSpPr>
            <a:spLocks noGrp="1"/>
          </p:cNvSpPr>
          <p:nvPr>
            <p:ph type="title"/>
          </p:nvPr>
        </p:nvSpPr>
        <p:spPr/>
        <p:txBody>
          <a:bodyPr/>
          <a:lstStyle/>
          <a:p>
            <a:r>
              <a:rPr lang="en-US" dirty="0"/>
              <a:t>Physical representations</a:t>
            </a:r>
            <a:endParaRPr lang="en-AU" dirty="0"/>
          </a:p>
        </p:txBody>
      </p:sp>
      <p:sp>
        <p:nvSpPr>
          <p:cNvPr id="3" name="Content Placeholder 2">
            <a:extLst>
              <a:ext uri="{FF2B5EF4-FFF2-40B4-BE49-F238E27FC236}">
                <a16:creationId xmlns:a16="http://schemas.microsoft.com/office/drawing/2014/main" id="{8F91A6E0-EC08-4A4A-8E61-7B17CFFD2B89}"/>
              </a:ext>
            </a:extLst>
          </p:cNvPr>
          <p:cNvSpPr>
            <a:spLocks noGrp="1"/>
          </p:cNvSpPr>
          <p:nvPr>
            <p:ph idx="1"/>
          </p:nvPr>
        </p:nvSpPr>
        <p:spPr>
          <a:xfrm>
            <a:off x="323850" y="986400"/>
            <a:ext cx="8640638" cy="689521"/>
          </a:xfrm>
        </p:spPr>
        <p:txBody>
          <a:bodyPr/>
          <a:lstStyle/>
          <a:p>
            <a:pPr marL="0" indent="0"/>
            <a:r>
              <a:rPr lang="en-US" dirty="0"/>
              <a:t>Physical representations fall into two major categories:</a:t>
            </a:r>
          </a:p>
          <a:p>
            <a:endParaRPr lang="en-AU" dirty="0"/>
          </a:p>
        </p:txBody>
      </p:sp>
      <p:sp>
        <p:nvSpPr>
          <p:cNvPr id="4" name="Title 1">
            <a:extLst>
              <a:ext uri="{FF2B5EF4-FFF2-40B4-BE49-F238E27FC236}">
                <a16:creationId xmlns:a16="http://schemas.microsoft.com/office/drawing/2014/main" id="{E167605B-9EA1-41B8-870D-6D09E277F6C1}"/>
              </a:ext>
            </a:extLst>
          </p:cNvPr>
          <p:cNvSpPr txBox="1">
            <a:spLocks/>
          </p:cNvSpPr>
          <p:nvPr/>
        </p:nvSpPr>
        <p:spPr bwMode="auto">
          <a:xfrm>
            <a:off x="3995936" y="5949280"/>
            <a:ext cx="4856065" cy="230832"/>
          </a:xfrm>
          <a:prstGeom prst="rect">
            <a:avLst/>
          </a:prstGeom>
          <a:noFill/>
        </p:spPr>
        <p:txBody>
          <a:bodyPr wrap="square" rtlCol="0">
            <a:spAutoFit/>
          </a:bodyPr>
          <a:lstStyle>
            <a:defPPr>
              <a:defRPr lang="en-AU"/>
            </a:def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900" b="1" i="0" u="none" strike="noStrike" kern="1200" cap="none" spc="0" normalizeH="0" baseline="0" noProof="0" dirty="0">
                <a:ln>
                  <a:noFill/>
                </a:ln>
                <a:effectLst/>
                <a:uLnTx/>
                <a:uFillTx/>
                <a:latin typeface="Arial" charset="0"/>
                <a:ea typeface="+mn-ea"/>
                <a:cs typeface="+mn-cs"/>
              </a:rPr>
              <a:t>Based on WA Dept of Education 2013, </a:t>
            </a:r>
            <a:r>
              <a:rPr kumimoji="0" lang="en-AU" sz="900" b="1" i="1" u="none" strike="noStrike" kern="1200" cap="none" spc="0" normalizeH="0" baseline="0" noProof="0" dirty="0">
                <a:ln>
                  <a:noFill/>
                </a:ln>
                <a:effectLst/>
                <a:uLnTx/>
                <a:uFillTx/>
                <a:latin typeface="Arial" charset="0"/>
                <a:ea typeface="+mn-ea"/>
                <a:cs typeface="+mn-cs"/>
              </a:rPr>
              <a:t>First Steps in Mathematics: Number — Book 1</a:t>
            </a:r>
            <a:endParaRPr kumimoji="0" lang="en-AU" sz="900" b="1" i="0" u="none" strike="noStrike" kern="1200" cap="none" spc="0" normalizeH="0" baseline="0" noProof="0" dirty="0">
              <a:ln>
                <a:noFill/>
              </a:ln>
              <a:effectLst/>
              <a:uLnTx/>
              <a:uFillTx/>
              <a:latin typeface="Arial" charset="0"/>
              <a:ea typeface="+mn-ea"/>
              <a:cs typeface="+mn-cs"/>
            </a:endParaRPr>
          </a:p>
        </p:txBody>
      </p:sp>
      <p:pic>
        <p:nvPicPr>
          <p:cNvPr id="5" name="Picture 3" descr="X:\D_Curriculum_Services\Common\Literacy and Numeracy Project\NumeracyProject\Workshop - Fractions\Images\IMG_0168.JPG">
            <a:extLst>
              <a:ext uri="{FF2B5EF4-FFF2-40B4-BE49-F238E27FC236}">
                <a16:creationId xmlns:a16="http://schemas.microsoft.com/office/drawing/2014/main" id="{91ED0721-E5CA-419E-A86D-2D9564D69E8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14690" y="3212976"/>
            <a:ext cx="1052281" cy="1063873"/>
          </a:xfrm>
          <a:prstGeom prst="rect">
            <a:avLst/>
          </a:prstGeom>
          <a:noFill/>
          <a:ln w="6350">
            <a:solidFill>
              <a:schemeClr val="bg2"/>
            </a:solidFill>
          </a:ln>
          <a:extLst>
            <a:ext uri="{909E8E84-426E-40DD-AFC4-6F175D3DCCD1}">
              <a14:hiddenFill xmlns:a14="http://schemas.microsoft.com/office/drawing/2010/main">
                <a:solidFill>
                  <a:srgbClr val="FFFFFF"/>
                </a:solidFill>
              </a14:hiddenFill>
            </a:ext>
          </a:extLst>
        </p:spPr>
      </p:pic>
      <p:pic>
        <p:nvPicPr>
          <p:cNvPr id="6" name="Picture 1">
            <a:extLst>
              <a:ext uri="{FF2B5EF4-FFF2-40B4-BE49-F238E27FC236}">
                <a16:creationId xmlns:a16="http://schemas.microsoft.com/office/drawing/2014/main" id="{7DF4EBD8-973B-4D42-B690-9D05CABBF4B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97640" y="3212976"/>
            <a:ext cx="1131670" cy="1037853"/>
          </a:xfrm>
          <a:prstGeom prst="rect">
            <a:avLst/>
          </a:prstGeom>
          <a:noFill/>
          <a:ln w="63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 name="AutoShape 2" descr="https://webmail.qcaa.qld.edu.au/owa/service.svc/s/GetFileAttachment?id=AAMkADA0MzIxYjJhLTgxOWQtNDU1Zi1iYmYwLTIyNGVjNzQ4NjlhZABGAAAAAADOOtr%2BZ6KGQ5OAaC8HxSSyBwBStt40w6pfS5miyrAnbTMTAAAA0DtUAAB7UmUNzv5sRJ6hhgCWRjpOAALNhY85AAABEgAQANRug%2FFKMx5Jn%2FgdJOdL0eY%3D&amp;X-OWA-CANARY=gH5rzDsnUkO_hCtwPPTqODBQAHpWB9gIohQ9gOFvtNDMXK6qlFjvXCFiJeO7lZRsCIAHPBddBzo.&amp;isImagePreview=True">
            <a:extLst>
              <a:ext uri="{FF2B5EF4-FFF2-40B4-BE49-F238E27FC236}">
                <a16:creationId xmlns:a16="http://schemas.microsoft.com/office/drawing/2014/main" id="{035A19C5-C206-42B4-A73D-966586694C6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13" name="Picture 12">
            <a:extLst>
              <a:ext uri="{FF2B5EF4-FFF2-40B4-BE49-F238E27FC236}">
                <a16:creationId xmlns:a16="http://schemas.microsoft.com/office/drawing/2014/main" id="{83E0619B-1696-41C7-9F45-7DA86327645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68143" y="4365104"/>
            <a:ext cx="731888" cy="1467964"/>
          </a:xfrm>
          <a:prstGeom prst="rect">
            <a:avLst/>
          </a:prstGeom>
          <a:ln w="6350">
            <a:solidFill>
              <a:schemeClr val="bg2"/>
            </a:solidFill>
          </a:ln>
        </p:spPr>
      </p:pic>
      <p:pic>
        <p:nvPicPr>
          <p:cNvPr id="16" name="Picture 15">
            <a:extLst>
              <a:ext uri="{FF2B5EF4-FFF2-40B4-BE49-F238E27FC236}">
                <a16:creationId xmlns:a16="http://schemas.microsoft.com/office/drawing/2014/main" id="{B779DF97-90EF-4530-A11F-0F1D4EFDA59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441057" y="4797152"/>
            <a:ext cx="1211042" cy="924701"/>
          </a:xfrm>
          <a:prstGeom prst="rect">
            <a:avLst/>
          </a:prstGeom>
          <a:ln w="6350">
            <a:solidFill>
              <a:schemeClr val="bg2"/>
            </a:solidFill>
          </a:ln>
        </p:spPr>
      </p:pic>
      <p:sp>
        <p:nvSpPr>
          <p:cNvPr id="7" name="TextBox 6">
            <a:extLst>
              <a:ext uri="{FF2B5EF4-FFF2-40B4-BE49-F238E27FC236}">
                <a16:creationId xmlns:a16="http://schemas.microsoft.com/office/drawing/2014/main" id="{716341C1-9855-44DD-839A-9531C9999AAC}"/>
              </a:ext>
            </a:extLst>
          </p:cNvPr>
          <p:cNvSpPr txBox="1"/>
          <p:nvPr/>
        </p:nvSpPr>
        <p:spPr>
          <a:xfrm>
            <a:off x="467544" y="1855300"/>
            <a:ext cx="3794100" cy="1569660"/>
          </a:xfrm>
          <a:prstGeom prst="rect">
            <a:avLst/>
          </a:prstGeom>
          <a:noFill/>
        </p:spPr>
        <p:txBody>
          <a:bodyPr wrap="square" rtlCol="0">
            <a:spAutoFit/>
          </a:bodyPr>
          <a:lstStyle/>
          <a:p>
            <a:r>
              <a:rPr lang="en-AU" sz="2400" b="1" dirty="0"/>
              <a:t>Objects</a:t>
            </a:r>
            <a:endParaRPr lang="en-AU" sz="800" b="1" dirty="0"/>
          </a:p>
          <a:p>
            <a:r>
              <a:rPr lang="en-AU" dirty="0"/>
              <a:t>Continuous wholes that can be partitioned by measurement.</a:t>
            </a:r>
          </a:p>
          <a:p>
            <a:endParaRPr lang="en-AU" dirty="0"/>
          </a:p>
        </p:txBody>
      </p:sp>
      <p:sp>
        <p:nvSpPr>
          <p:cNvPr id="17" name="TextBox 16">
            <a:extLst>
              <a:ext uri="{FF2B5EF4-FFF2-40B4-BE49-F238E27FC236}">
                <a16:creationId xmlns:a16="http://schemas.microsoft.com/office/drawing/2014/main" id="{7CDD07BD-51C1-4134-891F-DDC11594E3C8}"/>
              </a:ext>
            </a:extLst>
          </p:cNvPr>
          <p:cNvSpPr txBox="1"/>
          <p:nvPr/>
        </p:nvSpPr>
        <p:spPr>
          <a:xfrm>
            <a:off x="4716016" y="1858773"/>
            <a:ext cx="4124102" cy="1154162"/>
          </a:xfrm>
          <a:prstGeom prst="rect">
            <a:avLst/>
          </a:prstGeom>
          <a:noFill/>
        </p:spPr>
        <p:txBody>
          <a:bodyPr wrap="square" rtlCol="0">
            <a:spAutoFit/>
          </a:bodyPr>
          <a:lstStyle/>
          <a:p>
            <a:r>
              <a:rPr lang="en-US" sz="2400" b="1" dirty="0"/>
              <a:t>S</a:t>
            </a:r>
            <a:r>
              <a:rPr lang="en-AU" sz="2400" b="1" dirty="0"/>
              <a:t>ets or collections</a:t>
            </a:r>
            <a:endParaRPr lang="en-AU" sz="800" b="1" dirty="0"/>
          </a:p>
          <a:p>
            <a:r>
              <a:rPr lang="en-AU" dirty="0"/>
              <a:t>A number of individual objects that collectively form a whole. </a:t>
            </a:r>
            <a:endParaRPr lang="en-AU" b="1" dirty="0"/>
          </a:p>
        </p:txBody>
      </p:sp>
      <p:pic>
        <p:nvPicPr>
          <p:cNvPr id="18" name="Picture 2" descr="X:\D_Curriculum_Services\B_P-12_Resources\2017 Numeracy\Workshop 5 - Fractional thinking\Presentation\Images\buttons.jpg">
            <a:extLst>
              <a:ext uri="{FF2B5EF4-FFF2-40B4-BE49-F238E27FC236}">
                <a16:creationId xmlns:a16="http://schemas.microsoft.com/office/drawing/2014/main" id="{D404D898-5608-47BE-9D48-96D4916487F0}"/>
              </a:ext>
            </a:extLst>
          </p:cNvPr>
          <p:cNvPicPr>
            <a:picLocks noChangeAspect="1" noChangeArrowheads="1"/>
          </p:cNvPicPr>
          <p:nvPr/>
        </p:nvPicPr>
        <p:blipFill>
          <a:blip r:embed="rId7" cstate="screen">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5520006" y="3284984"/>
            <a:ext cx="1193579" cy="783804"/>
          </a:xfrm>
          <a:prstGeom prst="rect">
            <a:avLst/>
          </a:prstGeom>
          <a:noFill/>
          <a:ln w="3175">
            <a:solidFill>
              <a:schemeClr val="bg2"/>
            </a:solidFill>
          </a:ln>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0234C82C-ACB8-475E-92ED-9A8DD690A3F7}"/>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a:ext>
            </a:extLst>
          </a:blip>
          <a:srcRect/>
          <a:stretch/>
        </p:blipFill>
        <p:spPr>
          <a:xfrm>
            <a:off x="1307353" y="4797152"/>
            <a:ext cx="913284" cy="929885"/>
          </a:xfrm>
          <a:prstGeom prst="rect">
            <a:avLst/>
          </a:prstGeom>
          <a:ln w="6350">
            <a:solidFill>
              <a:schemeClr val="bg2"/>
            </a:solidFill>
          </a:ln>
          <a:effectLst/>
        </p:spPr>
      </p:pic>
      <p:pic>
        <p:nvPicPr>
          <p:cNvPr id="20" name="Picture 19">
            <a:extLst>
              <a:ext uri="{FF2B5EF4-FFF2-40B4-BE49-F238E27FC236}">
                <a16:creationId xmlns:a16="http://schemas.microsoft.com/office/drawing/2014/main" id="{2F9D4268-2DCD-4043-8DAF-A76CAF4DAE86}"/>
              </a:ext>
            </a:extLst>
          </p:cNvPr>
          <p:cNvPicPr>
            <a:picLocks noChangeAspect="1"/>
          </p:cNvPicPr>
          <p:nvPr/>
        </p:nvPicPr>
        <p:blipFill rotWithShape="1">
          <a:blip r:embed="rId11" cstate="screen">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a:ext>
            </a:extLst>
          </a:blip>
          <a:srcRect b="12034"/>
          <a:stretch/>
        </p:blipFill>
        <p:spPr>
          <a:xfrm>
            <a:off x="7174755" y="4581128"/>
            <a:ext cx="1068138" cy="1015853"/>
          </a:xfrm>
          <a:prstGeom prst="rect">
            <a:avLst/>
          </a:prstGeom>
          <a:ln w="6350">
            <a:solidFill>
              <a:schemeClr val="bg2"/>
            </a:solidFill>
          </a:ln>
        </p:spPr>
      </p:pic>
      <p:pic>
        <p:nvPicPr>
          <p:cNvPr id="21" name="Picture 2" descr="X:\D_Curriculum_Services\B_P-12_Resources\2017 Numeracy\Workshop 5 - Fractional thinking\Easygenerator\Images\String chicken.jpg">
            <a:extLst>
              <a:ext uri="{FF2B5EF4-FFF2-40B4-BE49-F238E27FC236}">
                <a16:creationId xmlns:a16="http://schemas.microsoft.com/office/drawing/2014/main" id="{540544B4-CFE9-4499-9C1C-030C99B36A51}"/>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2441057" y="3284984"/>
            <a:ext cx="1820587" cy="572527"/>
          </a:xfrm>
          <a:prstGeom prst="rect">
            <a:avLst/>
          </a:prstGeom>
          <a:noFill/>
          <a:ln w="6350">
            <a:solidFill>
              <a:schemeClr val="bg2"/>
            </a:solidFill>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E681297-785F-4049-B386-44FE18D145AB}"/>
              </a:ext>
            </a:extLst>
          </p:cNvPr>
          <p:cNvSpPr/>
          <p:nvPr/>
        </p:nvSpPr>
        <p:spPr>
          <a:xfrm>
            <a:off x="1117664" y="4365104"/>
            <a:ext cx="646331" cy="369332"/>
          </a:xfrm>
          <a:prstGeom prst="rect">
            <a:avLst/>
          </a:prstGeom>
        </p:spPr>
        <p:txBody>
          <a:bodyPr wrap="none">
            <a:spAutoFit/>
          </a:bodyPr>
          <a:lstStyle/>
          <a:p>
            <a:r>
              <a:rPr lang="en-AU" dirty="0"/>
              <a:t>area</a:t>
            </a:r>
          </a:p>
        </p:txBody>
      </p:sp>
      <p:sp>
        <p:nvSpPr>
          <p:cNvPr id="11" name="Rectangle 10">
            <a:extLst>
              <a:ext uri="{FF2B5EF4-FFF2-40B4-BE49-F238E27FC236}">
                <a16:creationId xmlns:a16="http://schemas.microsoft.com/office/drawing/2014/main" id="{4E7EFDE1-0BBA-40DF-9274-4ACAD6CBA5CF}"/>
              </a:ext>
            </a:extLst>
          </p:cNvPr>
          <p:cNvSpPr/>
          <p:nvPr/>
        </p:nvSpPr>
        <p:spPr>
          <a:xfrm>
            <a:off x="3035181" y="3995772"/>
            <a:ext cx="748923" cy="369332"/>
          </a:xfrm>
          <a:prstGeom prst="rect">
            <a:avLst/>
          </a:prstGeom>
        </p:spPr>
        <p:txBody>
          <a:bodyPr wrap="none">
            <a:spAutoFit/>
          </a:bodyPr>
          <a:lstStyle/>
          <a:p>
            <a:r>
              <a:rPr lang="en-AU" dirty="0"/>
              <a:t>linear</a:t>
            </a:r>
          </a:p>
        </p:txBody>
      </p:sp>
      <p:sp>
        <p:nvSpPr>
          <p:cNvPr id="12" name="Rectangle 11">
            <a:extLst>
              <a:ext uri="{FF2B5EF4-FFF2-40B4-BE49-F238E27FC236}">
                <a16:creationId xmlns:a16="http://schemas.microsoft.com/office/drawing/2014/main" id="{C52296C3-BF14-44BC-B143-0B2D1BACB276}"/>
              </a:ext>
            </a:extLst>
          </p:cNvPr>
          <p:cNvSpPr/>
          <p:nvPr/>
        </p:nvSpPr>
        <p:spPr>
          <a:xfrm>
            <a:off x="1900364" y="5805264"/>
            <a:ext cx="928459" cy="369332"/>
          </a:xfrm>
          <a:prstGeom prst="rect">
            <a:avLst/>
          </a:prstGeom>
        </p:spPr>
        <p:txBody>
          <a:bodyPr wrap="none">
            <a:spAutoFit/>
          </a:bodyPr>
          <a:lstStyle/>
          <a:p>
            <a:r>
              <a:rPr lang="en-AU" dirty="0"/>
              <a:t>volume</a:t>
            </a:r>
          </a:p>
        </p:txBody>
      </p:sp>
    </p:spTree>
    <p:extLst>
      <p:ext uri="{BB962C8B-B14F-4D97-AF65-F5344CB8AC3E}">
        <p14:creationId xmlns:p14="http://schemas.microsoft.com/office/powerpoint/2010/main" val="383145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369514392"/>
              </p:ext>
            </p:extLst>
          </p:nvPr>
        </p:nvGraphicFramePr>
        <p:xfrm>
          <a:off x="149856" y="1052736"/>
          <a:ext cx="8892506" cy="4320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itle 4">
            <a:extLst>
              <a:ext uri="{FF2B5EF4-FFF2-40B4-BE49-F238E27FC236}">
                <a16:creationId xmlns:a16="http://schemas.microsoft.com/office/drawing/2014/main" id="{77D1D6E8-82FA-434D-8238-93846CCD61C4}"/>
              </a:ext>
            </a:extLst>
          </p:cNvPr>
          <p:cNvSpPr txBox="1">
            <a:spLocks/>
          </p:cNvSpPr>
          <p:nvPr/>
        </p:nvSpPr>
        <p:spPr bwMode="auto">
          <a:xfrm>
            <a:off x="323850" y="260350"/>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r>
              <a:rPr lang="en-US" sz="3200" kern="0" dirty="0"/>
              <a:t>Physical representations</a:t>
            </a:r>
          </a:p>
        </p:txBody>
      </p:sp>
      <p:sp>
        <p:nvSpPr>
          <p:cNvPr id="14" name="Title 1">
            <a:extLst>
              <a:ext uri="{FF2B5EF4-FFF2-40B4-BE49-F238E27FC236}">
                <a16:creationId xmlns:a16="http://schemas.microsoft.com/office/drawing/2014/main" id="{341E0413-54C0-4422-9A4D-8157FE518088}"/>
              </a:ext>
            </a:extLst>
          </p:cNvPr>
          <p:cNvSpPr txBox="1">
            <a:spLocks/>
          </p:cNvSpPr>
          <p:nvPr/>
        </p:nvSpPr>
        <p:spPr bwMode="auto">
          <a:xfrm>
            <a:off x="107504" y="5589240"/>
            <a:ext cx="7200801" cy="230832"/>
          </a:xfrm>
          <a:prstGeom prst="rect">
            <a:avLst/>
          </a:prstGeom>
          <a:noFill/>
        </p:spPr>
        <p:txBody>
          <a:bodyPr wrap="square" rtlCol="0">
            <a:spAutoFit/>
          </a:bodyPr>
          <a:lstStyle>
            <a:defPPr>
              <a:defRPr lang="en-AU"/>
            </a:def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900" b="1" i="0" u="none" strike="noStrike" kern="1200" cap="none" spc="0" normalizeH="0" baseline="0" noProof="0" dirty="0">
                <a:ln>
                  <a:noFill/>
                </a:ln>
                <a:effectLst/>
                <a:uLnTx/>
                <a:uFillTx/>
                <a:latin typeface="Arial" charset="0"/>
                <a:ea typeface="+mn-ea"/>
                <a:cs typeface="+mn-cs"/>
              </a:rPr>
              <a:t>Based on WA Dept of Education 2013, </a:t>
            </a:r>
            <a:r>
              <a:rPr kumimoji="0" lang="en-AU" sz="900" b="1" i="1" u="none" strike="noStrike" kern="1200" cap="none" spc="0" normalizeH="0" baseline="0" noProof="0" dirty="0">
                <a:ln>
                  <a:noFill/>
                </a:ln>
                <a:effectLst/>
                <a:uLnTx/>
                <a:uFillTx/>
                <a:latin typeface="Arial" charset="0"/>
                <a:ea typeface="+mn-ea"/>
                <a:cs typeface="+mn-cs"/>
              </a:rPr>
              <a:t>First Steps in Mathematics: Number — Book 1</a:t>
            </a:r>
            <a:endParaRPr kumimoji="0" lang="en-AU" sz="900" b="1" i="0" u="none" strike="noStrike" kern="1200" cap="none" spc="0" normalizeH="0" baseline="0" noProof="0" dirty="0">
              <a:ln>
                <a:noFill/>
              </a:ln>
              <a:effectLst/>
              <a:uLnTx/>
              <a:uFillTx/>
              <a:latin typeface="Arial" charset="0"/>
              <a:ea typeface="+mn-ea"/>
              <a:cs typeface="+mn-cs"/>
            </a:endParaRPr>
          </a:p>
        </p:txBody>
      </p:sp>
      <p:pic>
        <p:nvPicPr>
          <p:cNvPr id="3" name="Picture 2">
            <a:extLst>
              <a:ext uri="{FF2B5EF4-FFF2-40B4-BE49-F238E27FC236}">
                <a16:creationId xmlns:a16="http://schemas.microsoft.com/office/drawing/2014/main" id="{6A7025AB-01D0-4E2C-A5B8-15D45F74B41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6404" y="4388344"/>
            <a:ext cx="963170" cy="676657"/>
          </a:xfrm>
          <a:prstGeom prst="rect">
            <a:avLst/>
          </a:prstGeom>
        </p:spPr>
      </p:pic>
      <p:pic>
        <p:nvPicPr>
          <p:cNvPr id="5" name="Picture 4">
            <a:extLst>
              <a:ext uri="{FF2B5EF4-FFF2-40B4-BE49-F238E27FC236}">
                <a16:creationId xmlns:a16="http://schemas.microsoft.com/office/drawing/2014/main" id="{2B269811-CDD4-4096-9652-0327CD33347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332711" y="4374650"/>
            <a:ext cx="847346" cy="676657"/>
          </a:xfrm>
          <a:prstGeom prst="rect">
            <a:avLst/>
          </a:prstGeom>
        </p:spPr>
      </p:pic>
      <p:pic>
        <p:nvPicPr>
          <p:cNvPr id="7" name="Picture 6">
            <a:extLst>
              <a:ext uri="{FF2B5EF4-FFF2-40B4-BE49-F238E27FC236}">
                <a16:creationId xmlns:a16="http://schemas.microsoft.com/office/drawing/2014/main" id="{7303EBF5-FFC0-4F92-9883-9D2BFE9DBE9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043206" y="4400535"/>
            <a:ext cx="999746" cy="652273"/>
          </a:xfrm>
          <a:prstGeom prst="rect">
            <a:avLst/>
          </a:prstGeom>
        </p:spPr>
      </p:pic>
      <p:pic>
        <p:nvPicPr>
          <p:cNvPr id="10" name="Picture 9">
            <a:extLst>
              <a:ext uri="{FF2B5EF4-FFF2-40B4-BE49-F238E27FC236}">
                <a16:creationId xmlns:a16="http://schemas.microsoft.com/office/drawing/2014/main" id="{27C29AA2-5EB0-4F05-9AE3-A56FBF1721B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173975" y="4374650"/>
            <a:ext cx="579121" cy="722377"/>
          </a:xfrm>
          <a:prstGeom prst="rect">
            <a:avLst/>
          </a:prstGeom>
        </p:spPr>
      </p:pic>
      <p:pic>
        <p:nvPicPr>
          <p:cNvPr id="15" name="Picture 14">
            <a:extLst>
              <a:ext uri="{FF2B5EF4-FFF2-40B4-BE49-F238E27FC236}">
                <a16:creationId xmlns:a16="http://schemas.microsoft.com/office/drawing/2014/main" id="{037687D8-3DC1-43B6-B6CC-4DB8507D78B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916743" y="4365104"/>
            <a:ext cx="615697" cy="627889"/>
          </a:xfrm>
          <a:prstGeom prst="rect">
            <a:avLst/>
          </a:prstGeom>
        </p:spPr>
      </p:pic>
    </p:spTree>
    <p:custDataLst>
      <p:tags r:id="rId1"/>
    </p:custDataLst>
    <p:extLst>
      <p:ext uri="{BB962C8B-B14F-4D97-AF65-F5344CB8AC3E}">
        <p14:creationId xmlns:p14="http://schemas.microsoft.com/office/powerpoint/2010/main" val="222662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436616285"/>
              </p:ext>
            </p:extLst>
          </p:nvPr>
        </p:nvGraphicFramePr>
        <p:xfrm>
          <a:off x="179512" y="1052736"/>
          <a:ext cx="8892506" cy="4320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itle 4">
            <a:extLst>
              <a:ext uri="{FF2B5EF4-FFF2-40B4-BE49-F238E27FC236}">
                <a16:creationId xmlns:a16="http://schemas.microsoft.com/office/drawing/2014/main" id="{77D1D6E8-82FA-434D-8238-93846CCD61C4}"/>
              </a:ext>
            </a:extLst>
          </p:cNvPr>
          <p:cNvSpPr txBox="1">
            <a:spLocks/>
          </p:cNvSpPr>
          <p:nvPr/>
        </p:nvSpPr>
        <p:spPr bwMode="auto">
          <a:xfrm>
            <a:off x="323850" y="260350"/>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r>
              <a:rPr lang="en-US" sz="3200" kern="0" dirty="0"/>
              <a:t>Physical representations</a:t>
            </a:r>
          </a:p>
        </p:txBody>
      </p:sp>
      <p:pic>
        <p:nvPicPr>
          <p:cNvPr id="3" name="Picture 2">
            <a:extLst>
              <a:ext uri="{FF2B5EF4-FFF2-40B4-BE49-F238E27FC236}">
                <a16:creationId xmlns:a16="http://schemas.microsoft.com/office/drawing/2014/main" id="{622184C6-FF53-4BFA-B56C-FE092857A32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033798" y="4053438"/>
            <a:ext cx="954026" cy="743714"/>
          </a:xfrm>
          <a:prstGeom prst="rect">
            <a:avLst/>
          </a:prstGeom>
        </p:spPr>
      </p:pic>
      <p:pic>
        <p:nvPicPr>
          <p:cNvPr id="5" name="Picture 4">
            <a:extLst>
              <a:ext uri="{FF2B5EF4-FFF2-40B4-BE49-F238E27FC236}">
                <a16:creationId xmlns:a16="http://schemas.microsoft.com/office/drawing/2014/main" id="{0C72025E-2D7F-4A4A-9212-2FFA14578F8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00192" y="4117489"/>
            <a:ext cx="874778" cy="627889"/>
          </a:xfrm>
          <a:prstGeom prst="rect">
            <a:avLst/>
          </a:prstGeom>
        </p:spPr>
      </p:pic>
      <p:sp>
        <p:nvSpPr>
          <p:cNvPr id="10" name="Title 1">
            <a:extLst>
              <a:ext uri="{FF2B5EF4-FFF2-40B4-BE49-F238E27FC236}">
                <a16:creationId xmlns:a16="http://schemas.microsoft.com/office/drawing/2014/main" id="{4C7F2E6E-5390-4B49-A11B-125CEB29418B}"/>
              </a:ext>
            </a:extLst>
          </p:cNvPr>
          <p:cNvSpPr txBox="1">
            <a:spLocks/>
          </p:cNvSpPr>
          <p:nvPr/>
        </p:nvSpPr>
        <p:spPr bwMode="auto">
          <a:xfrm>
            <a:off x="107504" y="5589240"/>
            <a:ext cx="7200801" cy="230832"/>
          </a:xfrm>
          <a:prstGeom prst="rect">
            <a:avLst/>
          </a:prstGeom>
          <a:noFill/>
        </p:spPr>
        <p:txBody>
          <a:bodyPr wrap="square" rtlCol="0">
            <a:spAutoFit/>
          </a:bodyPr>
          <a:lstStyle>
            <a:defPPr>
              <a:defRPr lang="en-AU"/>
            </a:def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900" b="1" i="0" u="none" strike="noStrike" kern="1200" cap="none" spc="0" normalizeH="0" baseline="0" noProof="0" dirty="0">
                <a:ln>
                  <a:noFill/>
                </a:ln>
                <a:effectLst/>
                <a:uLnTx/>
                <a:uFillTx/>
                <a:latin typeface="Arial" charset="0"/>
                <a:ea typeface="+mn-ea"/>
                <a:cs typeface="+mn-cs"/>
              </a:rPr>
              <a:t>Based on WA Dept of Education 2013, </a:t>
            </a:r>
            <a:r>
              <a:rPr kumimoji="0" lang="en-AU" sz="900" b="1" i="1" u="none" strike="noStrike" kern="1200" cap="none" spc="0" normalizeH="0" baseline="0" noProof="0" dirty="0">
                <a:ln>
                  <a:noFill/>
                </a:ln>
                <a:effectLst/>
                <a:uLnTx/>
                <a:uFillTx/>
                <a:latin typeface="Arial" charset="0"/>
                <a:ea typeface="+mn-ea"/>
                <a:cs typeface="+mn-cs"/>
              </a:rPr>
              <a:t>First Steps in Mathematics: Number — Book 1</a:t>
            </a:r>
            <a:endParaRPr kumimoji="0" lang="en-AU" sz="900" b="1" i="0" u="none" strike="noStrike" kern="1200" cap="none" spc="0" normalizeH="0" baseline="0" noProof="0" dirty="0">
              <a:ln>
                <a:noFill/>
              </a:ln>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71592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847253"/>
            <a:ext cx="8424614" cy="5606083"/>
          </a:xfrm>
        </p:spPr>
        <p:txBody>
          <a:bodyPr/>
          <a:lstStyle/>
          <a:p>
            <a:r>
              <a:rPr lang="en-AU" b="1" dirty="0">
                <a:solidFill>
                  <a:schemeClr val="bg1">
                    <a:lumMod val="50000"/>
                  </a:schemeClr>
                </a:solidFill>
              </a:rPr>
              <a:t>Words before symbols</a:t>
            </a:r>
          </a:p>
          <a:p>
            <a:pPr marL="0" indent="0"/>
            <a:endParaRPr lang="en-AU" sz="800" dirty="0"/>
          </a:p>
          <a:p>
            <a:pPr marL="0" indent="0"/>
            <a:r>
              <a:rPr lang="en-AU" sz="2400" dirty="0"/>
              <a:t>Initially, emphasise the meaning of fraction words, </a:t>
            </a:r>
            <a:br>
              <a:rPr lang="en-AU" sz="2400" dirty="0"/>
            </a:br>
            <a:r>
              <a:rPr lang="en-AU" sz="2400" dirty="0"/>
              <a:t>rather than the symbolic form. </a:t>
            </a:r>
          </a:p>
          <a:p>
            <a:pPr marL="0" indent="0"/>
            <a:endParaRPr lang="en-AU" sz="1200" dirty="0"/>
          </a:p>
          <a:p>
            <a:pPr marL="0" indent="0"/>
            <a:r>
              <a:rPr lang="en-AU" sz="2400" dirty="0"/>
              <a:t>For example, when working with physical representations of fourths, students should be able to say:</a:t>
            </a:r>
            <a:r>
              <a:rPr lang="en-AU" sz="800" dirty="0"/>
              <a:t> </a:t>
            </a:r>
          </a:p>
          <a:p>
            <a:pPr marL="534988" indent="0"/>
            <a:r>
              <a:rPr lang="en-AU" sz="2400" i="1" dirty="0"/>
              <a:t>The whole paper shape is divided into four equal parts </a:t>
            </a:r>
            <a:br>
              <a:rPr lang="en-AU" sz="2400" i="1" dirty="0"/>
            </a:br>
            <a:r>
              <a:rPr lang="en-AU" sz="2400" i="1" dirty="0"/>
              <a:t>and each part is one-fourth of the whole shape.</a:t>
            </a:r>
          </a:p>
          <a:p>
            <a:pPr marL="0" indent="0"/>
            <a:endParaRPr lang="en-AU" sz="1200" dirty="0"/>
          </a:p>
          <a:p>
            <a:pPr marL="0" indent="0"/>
            <a:r>
              <a:rPr lang="en-AU" sz="2400" dirty="0"/>
              <a:t>Gradually, students will develop the more complete idea that:</a:t>
            </a:r>
            <a:endParaRPr lang="en-AU" sz="1200" dirty="0"/>
          </a:p>
          <a:p>
            <a:pPr marL="534988" indent="0"/>
            <a:r>
              <a:rPr lang="en-AU" sz="2400" i="1" dirty="0"/>
              <a:t>One-fourth is one of four equal parts of the whole shape.</a:t>
            </a:r>
          </a:p>
        </p:txBody>
      </p:sp>
      <p:sp>
        <p:nvSpPr>
          <p:cNvPr id="5" name="Title 4">
            <a:extLst>
              <a:ext uri="{FF2B5EF4-FFF2-40B4-BE49-F238E27FC236}">
                <a16:creationId xmlns:a16="http://schemas.microsoft.com/office/drawing/2014/main" id="{77D1D6E8-82FA-434D-8238-93846CCD61C4}"/>
              </a:ext>
            </a:extLst>
          </p:cNvPr>
          <p:cNvSpPr txBox="1">
            <a:spLocks/>
          </p:cNvSpPr>
          <p:nvPr/>
        </p:nvSpPr>
        <p:spPr bwMode="auto">
          <a:xfrm>
            <a:off x="323850" y="260350"/>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r>
              <a:rPr lang="en-US" sz="3200" kern="0" dirty="0"/>
              <a:t>Verbal representations</a:t>
            </a:r>
          </a:p>
        </p:txBody>
      </p:sp>
      <p:sp>
        <p:nvSpPr>
          <p:cNvPr id="4" name="Title 1">
            <a:extLst>
              <a:ext uri="{FF2B5EF4-FFF2-40B4-BE49-F238E27FC236}">
                <a16:creationId xmlns:a16="http://schemas.microsoft.com/office/drawing/2014/main" id="{7D1FE4DE-79D4-4930-8190-1AA76EAD3A47}"/>
              </a:ext>
            </a:extLst>
          </p:cNvPr>
          <p:cNvSpPr txBox="1">
            <a:spLocks/>
          </p:cNvSpPr>
          <p:nvPr/>
        </p:nvSpPr>
        <p:spPr bwMode="auto">
          <a:xfrm>
            <a:off x="323528" y="5895331"/>
            <a:ext cx="6336704" cy="230832"/>
          </a:xfrm>
          <a:prstGeom prst="rect">
            <a:avLst/>
          </a:prstGeom>
          <a:noFill/>
        </p:spPr>
        <p:txBody>
          <a:bodyPr wrap="square" rtlCol="0">
            <a:spAutoFit/>
          </a:bodyPr>
          <a:lstStyle>
            <a:defPPr>
              <a:defRPr lang="en-AU"/>
            </a:def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900" b="1" i="0" u="none" strike="noStrike" kern="1200" cap="none" spc="0" normalizeH="0" baseline="0" noProof="0" dirty="0">
                <a:ln>
                  <a:noFill/>
                </a:ln>
                <a:effectLst/>
                <a:uLnTx/>
                <a:uFillTx/>
                <a:latin typeface="Arial" charset="0"/>
                <a:ea typeface="+mn-ea"/>
                <a:cs typeface="+mn-cs"/>
              </a:rPr>
              <a:t>WA Dept of Education 2013, </a:t>
            </a:r>
            <a:r>
              <a:rPr kumimoji="0" lang="en-AU" sz="900" b="1" i="1" u="none" strike="noStrike" kern="1200" cap="none" spc="0" normalizeH="0" baseline="0" noProof="0" dirty="0">
                <a:ln>
                  <a:noFill/>
                </a:ln>
                <a:effectLst/>
                <a:uLnTx/>
                <a:uFillTx/>
                <a:latin typeface="Arial" charset="0"/>
                <a:ea typeface="+mn-ea"/>
                <a:cs typeface="+mn-cs"/>
              </a:rPr>
              <a:t>First Steps in Mathematics: Number — Book 1</a:t>
            </a:r>
            <a:endParaRPr kumimoji="0" lang="en-AU" sz="900" b="1" i="0" u="none" strike="noStrike" kern="1200" cap="none" spc="0" normalizeH="0" baseline="0" noProof="0" dirty="0">
              <a:ln>
                <a:noFill/>
              </a:ln>
              <a:effectLst/>
              <a:uLnTx/>
              <a:uFillTx/>
              <a:latin typeface="Arial" charset="0"/>
              <a:ea typeface="+mn-ea"/>
              <a:cs typeface="+mn-cs"/>
            </a:endParaRPr>
          </a:p>
        </p:txBody>
      </p:sp>
      <p:grpSp>
        <p:nvGrpSpPr>
          <p:cNvPr id="6" name="Group 5">
            <a:extLst>
              <a:ext uri="{FF2B5EF4-FFF2-40B4-BE49-F238E27FC236}">
                <a16:creationId xmlns:a16="http://schemas.microsoft.com/office/drawing/2014/main" id="{48491C3F-A060-4F08-BDA9-DB2F0A73D5F9}"/>
              </a:ext>
            </a:extLst>
          </p:cNvPr>
          <p:cNvGrpSpPr/>
          <p:nvPr/>
        </p:nvGrpSpPr>
        <p:grpSpPr>
          <a:xfrm>
            <a:off x="7236296" y="263608"/>
            <a:ext cx="1321096" cy="1246576"/>
            <a:chOff x="3556992" y="1717948"/>
            <a:chExt cx="1800000" cy="1800000"/>
          </a:xfrm>
        </p:grpSpPr>
        <p:sp>
          <p:nvSpPr>
            <p:cNvPr id="7" name="Rectangle 6">
              <a:extLst>
                <a:ext uri="{FF2B5EF4-FFF2-40B4-BE49-F238E27FC236}">
                  <a16:creationId xmlns:a16="http://schemas.microsoft.com/office/drawing/2014/main" id="{F4A82D46-AAC9-434E-A14B-B8FD44EC9E68}"/>
                </a:ext>
              </a:extLst>
            </p:cNvPr>
            <p:cNvSpPr/>
            <p:nvPr/>
          </p:nvSpPr>
          <p:spPr bwMode="auto">
            <a:xfrm>
              <a:off x="3556992" y="1717948"/>
              <a:ext cx="1800000" cy="1800000"/>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454A3E44-445F-42FC-8F49-1B908FB3770B}"/>
                </a:ext>
              </a:extLst>
            </p:cNvPr>
            <p:cNvSpPr/>
            <p:nvPr/>
          </p:nvSpPr>
          <p:spPr bwMode="auto">
            <a:xfrm>
              <a:off x="3582938" y="1740491"/>
              <a:ext cx="864000" cy="864000"/>
            </a:xfrm>
            <a:prstGeom prst="rect">
              <a:avLst/>
            </a:prstGeom>
            <a:solidFill>
              <a:srgbClr val="91BCE4"/>
            </a:solidFill>
            <a:ln>
              <a:noFill/>
              <a:prstDash val="dash"/>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cxnSp>
          <p:nvCxnSpPr>
            <p:cNvPr id="9" name="Straight Connector 8">
              <a:extLst>
                <a:ext uri="{FF2B5EF4-FFF2-40B4-BE49-F238E27FC236}">
                  <a16:creationId xmlns:a16="http://schemas.microsoft.com/office/drawing/2014/main" id="{D3ADD7FA-1E18-4822-B986-02F95CC3441B}"/>
                </a:ext>
              </a:extLst>
            </p:cNvPr>
            <p:cNvCxnSpPr>
              <a:stCxn id="7" idx="2"/>
              <a:endCxn id="7" idx="0"/>
            </p:cNvCxnSpPr>
            <p:nvPr/>
          </p:nvCxnSpPr>
          <p:spPr bwMode="auto">
            <a:xfrm flipV="1">
              <a:off x="4456992" y="1717948"/>
              <a:ext cx="0" cy="180000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B05CE9D-A278-44F1-8900-B4DDA412C290}"/>
                </a:ext>
              </a:extLst>
            </p:cNvPr>
            <p:cNvCxnSpPr>
              <a:stCxn id="7" idx="1"/>
              <a:endCxn id="7" idx="3"/>
            </p:cNvCxnSpPr>
            <p:nvPr/>
          </p:nvCxnSpPr>
          <p:spPr bwMode="auto">
            <a:xfrm>
              <a:off x="3556992" y="2617948"/>
              <a:ext cx="1800000" cy="0"/>
            </a:xfrm>
            <a:prstGeom prst="line">
              <a:avLst/>
            </a:prstGeom>
            <a:ln w="28575">
              <a:prstDash val="dash"/>
            </a:ln>
          </p:spPr>
          <p:style>
            <a:lnRef idx="1">
              <a:schemeClr val="dk1"/>
            </a:lnRef>
            <a:fillRef idx="0">
              <a:schemeClr val="dk1"/>
            </a:fillRef>
            <a:effectRef idx="0">
              <a:schemeClr val="dk1"/>
            </a:effectRef>
            <a:fontRef idx="minor">
              <a:schemeClr val="tx1"/>
            </a:fontRef>
          </p:style>
        </p:cxnSp>
      </p:grpSp>
      <p:sp>
        <p:nvSpPr>
          <p:cNvPr id="2" name="TextBox 1">
            <a:extLst>
              <a:ext uri="{FF2B5EF4-FFF2-40B4-BE49-F238E27FC236}">
                <a16:creationId xmlns:a16="http://schemas.microsoft.com/office/drawing/2014/main" id="{D286AB8D-66A7-45D8-AF7E-6A1AB3D67823}"/>
              </a:ext>
            </a:extLst>
          </p:cNvPr>
          <p:cNvSpPr txBox="1"/>
          <p:nvPr/>
        </p:nvSpPr>
        <p:spPr>
          <a:xfrm>
            <a:off x="7228921" y="364594"/>
            <a:ext cx="636402" cy="461665"/>
          </a:xfrm>
          <a:prstGeom prst="rect">
            <a:avLst/>
          </a:prstGeom>
          <a:noFill/>
        </p:spPr>
        <p:txBody>
          <a:bodyPr wrap="square" rtlCol="0">
            <a:spAutoFit/>
          </a:bodyPr>
          <a:lstStyle/>
          <a:p>
            <a:r>
              <a:rPr lang="en-AU" sz="1200" b="1" dirty="0"/>
              <a:t>one-fourth</a:t>
            </a:r>
          </a:p>
        </p:txBody>
      </p:sp>
    </p:spTree>
    <p:custDataLst>
      <p:tags r:id="rId1"/>
    </p:custDataLst>
    <p:extLst>
      <p:ext uri="{BB962C8B-B14F-4D97-AF65-F5344CB8AC3E}">
        <p14:creationId xmlns:p14="http://schemas.microsoft.com/office/powerpoint/2010/main" val="323794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5B6E-BA52-430C-8D1C-799800E0E6E1}"/>
              </a:ext>
            </a:extLst>
          </p:cNvPr>
          <p:cNvSpPr>
            <a:spLocks noGrp="1"/>
          </p:cNvSpPr>
          <p:nvPr>
            <p:ph type="title"/>
          </p:nvPr>
        </p:nvSpPr>
        <p:spPr/>
        <p:txBody>
          <a:bodyPr/>
          <a:lstStyle/>
          <a:p>
            <a:r>
              <a:rPr lang="en-US" dirty="0"/>
              <a:t>Verbal representations</a:t>
            </a:r>
          </a:p>
        </p:txBody>
      </p:sp>
      <p:sp>
        <p:nvSpPr>
          <p:cNvPr id="3" name="Content Placeholder 2">
            <a:extLst>
              <a:ext uri="{FF2B5EF4-FFF2-40B4-BE49-F238E27FC236}">
                <a16:creationId xmlns:a16="http://schemas.microsoft.com/office/drawing/2014/main" id="{EDEA359E-5D85-4DE7-8ADC-0A2521432DB0}"/>
              </a:ext>
            </a:extLst>
          </p:cNvPr>
          <p:cNvSpPr>
            <a:spLocks noGrp="1"/>
          </p:cNvSpPr>
          <p:nvPr>
            <p:ph idx="1"/>
          </p:nvPr>
        </p:nvSpPr>
        <p:spPr>
          <a:xfrm>
            <a:off x="376885" y="889121"/>
            <a:ext cx="8485188" cy="5199410"/>
          </a:xfrm>
        </p:spPr>
        <p:txBody>
          <a:bodyPr/>
          <a:lstStyle/>
          <a:p>
            <a:pPr marL="0" indent="0"/>
            <a:r>
              <a:rPr lang="en-US" dirty="0"/>
              <a:t>Reinforce the notion of the ‘whole’ through the language you use to describe the partitions in relation to the whole.</a:t>
            </a:r>
          </a:p>
        </p:txBody>
      </p:sp>
      <p:grpSp>
        <p:nvGrpSpPr>
          <p:cNvPr id="4" name="Group 3">
            <a:extLst>
              <a:ext uri="{FF2B5EF4-FFF2-40B4-BE49-F238E27FC236}">
                <a16:creationId xmlns:a16="http://schemas.microsoft.com/office/drawing/2014/main" id="{03EE0E9F-6666-4868-9A1F-A07FBCF183AC}"/>
              </a:ext>
            </a:extLst>
          </p:cNvPr>
          <p:cNvGrpSpPr/>
          <p:nvPr/>
        </p:nvGrpSpPr>
        <p:grpSpPr>
          <a:xfrm rot="16200000">
            <a:off x="1320816" y="2398896"/>
            <a:ext cx="1472975" cy="1883375"/>
            <a:chOff x="584862" y="2381534"/>
            <a:chExt cx="1244900" cy="1123211"/>
          </a:xfrm>
          <a:effectLst/>
        </p:grpSpPr>
        <p:pic>
          <p:nvPicPr>
            <p:cNvPr id="5" name="Picture 4">
              <a:extLst>
                <a:ext uri="{FF2B5EF4-FFF2-40B4-BE49-F238E27FC236}">
                  <a16:creationId xmlns:a16="http://schemas.microsoft.com/office/drawing/2014/main" id="{51C04040-E265-4B71-A025-0B3191B3B210}"/>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p:blipFill>
          <p:spPr>
            <a:xfrm>
              <a:off x="584862" y="2927337"/>
              <a:ext cx="1244900" cy="577408"/>
            </a:xfrm>
            <a:prstGeom prst="rect">
              <a:avLst/>
            </a:prstGeom>
            <a:ln>
              <a:noFill/>
            </a:ln>
            <a:effectLst/>
          </p:spPr>
        </p:pic>
        <p:pic>
          <p:nvPicPr>
            <p:cNvPr id="6" name="Picture 5">
              <a:extLst>
                <a:ext uri="{FF2B5EF4-FFF2-40B4-BE49-F238E27FC236}">
                  <a16:creationId xmlns:a16="http://schemas.microsoft.com/office/drawing/2014/main" id="{EB5F2377-2C8B-4041-8DB1-3E9036B58349}"/>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p:blipFill>
          <p:spPr>
            <a:xfrm rot="10800000">
              <a:off x="584862" y="2381534"/>
              <a:ext cx="1244900" cy="577408"/>
            </a:xfrm>
            <a:prstGeom prst="rect">
              <a:avLst/>
            </a:prstGeom>
            <a:ln>
              <a:noFill/>
            </a:ln>
            <a:effectLst/>
          </p:spPr>
        </p:pic>
      </p:grpSp>
      <p:pic>
        <p:nvPicPr>
          <p:cNvPr id="12" name="Picture 11">
            <a:extLst>
              <a:ext uri="{FF2B5EF4-FFF2-40B4-BE49-F238E27FC236}">
                <a16:creationId xmlns:a16="http://schemas.microsoft.com/office/drawing/2014/main" id="{53AECA3F-61EC-482F-B503-6C7F6F9510B3}"/>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p:blipFill>
        <p:spPr>
          <a:xfrm rot="5400000">
            <a:off x="863221" y="4761515"/>
            <a:ext cx="1472975" cy="968185"/>
          </a:xfrm>
          <a:prstGeom prst="rect">
            <a:avLst/>
          </a:prstGeom>
          <a:ln>
            <a:noFill/>
          </a:ln>
          <a:effectLst/>
        </p:spPr>
      </p:pic>
      <p:sp>
        <p:nvSpPr>
          <p:cNvPr id="14" name="TextBox 13">
            <a:extLst>
              <a:ext uri="{FF2B5EF4-FFF2-40B4-BE49-F238E27FC236}">
                <a16:creationId xmlns:a16="http://schemas.microsoft.com/office/drawing/2014/main" id="{21A4896F-D48C-446B-BFBB-72BB7EDDF6ED}"/>
              </a:ext>
            </a:extLst>
          </p:cNvPr>
          <p:cNvSpPr txBox="1"/>
          <p:nvPr/>
        </p:nvSpPr>
        <p:spPr>
          <a:xfrm>
            <a:off x="2268807" y="4645441"/>
            <a:ext cx="2087169" cy="1015663"/>
          </a:xfrm>
          <a:prstGeom prst="rect">
            <a:avLst/>
          </a:prstGeom>
          <a:noFill/>
        </p:spPr>
        <p:txBody>
          <a:bodyPr wrap="square" rtlCol="0">
            <a:spAutoFit/>
          </a:bodyPr>
          <a:lstStyle/>
          <a:p>
            <a:r>
              <a:rPr lang="en-US" sz="2000" b="1" dirty="0"/>
              <a:t>This is one-half of one whole sandwich.</a:t>
            </a:r>
            <a:endParaRPr lang="en-AU" sz="2000" b="1" dirty="0"/>
          </a:p>
        </p:txBody>
      </p:sp>
      <p:sp>
        <p:nvSpPr>
          <p:cNvPr id="16" name="TextBox 15">
            <a:extLst>
              <a:ext uri="{FF2B5EF4-FFF2-40B4-BE49-F238E27FC236}">
                <a16:creationId xmlns:a16="http://schemas.microsoft.com/office/drawing/2014/main" id="{9506032E-95D8-4D9B-B28D-8A3C11B15143}"/>
              </a:ext>
            </a:extLst>
          </p:cNvPr>
          <p:cNvSpPr txBox="1"/>
          <p:nvPr/>
        </p:nvSpPr>
        <p:spPr>
          <a:xfrm>
            <a:off x="6444207" y="4645440"/>
            <a:ext cx="2417865" cy="1015663"/>
          </a:xfrm>
          <a:prstGeom prst="rect">
            <a:avLst/>
          </a:prstGeom>
          <a:noFill/>
        </p:spPr>
        <p:txBody>
          <a:bodyPr wrap="square" rtlCol="0">
            <a:spAutoFit/>
          </a:bodyPr>
          <a:lstStyle/>
          <a:p>
            <a:r>
              <a:rPr lang="en-US" sz="2000" b="1" dirty="0"/>
              <a:t>This is one-fourth of one whole orange.</a:t>
            </a:r>
            <a:endParaRPr lang="en-AU" sz="2000" b="1" dirty="0"/>
          </a:p>
        </p:txBody>
      </p:sp>
      <p:pic>
        <p:nvPicPr>
          <p:cNvPr id="13" name="Picture 12">
            <a:extLst>
              <a:ext uri="{FF2B5EF4-FFF2-40B4-BE49-F238E27FC236}">
                <a16:creationId xmlns:a16="http://schemas.microsoft.com/office/drawing/2014/main" id="{3B722F72-BD1F-4871-B6DF-8EF479D567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44536" y="4435871"/>
            <a:ext cx="1256593" cy="1124744"/>
          </a:xfrm>
          <a:prstGeom prst="rect">
            <a:avLst/>
          </a:prstGeom>
          <a:ln>
            <a:solidFill>
              <a:schemeClr val="bg2"/>
            </a:solidFill>
          </a:ln>
          <a:effectLst>
            <a:outerShdw blurRad="50800" dist="38100" dir="2700000" algn="tl" rotWithShape="0">
              <a:schemeClr val="bg2">
                <a:alpha val="40000"/>
              </a:schemeClr>
            </a:outerShdw>
          </a:effectLst>
        </p:spPr>
      </p:pic>
      <p:pic>
        <p:nvPicPr>
          <p:cNvPr id="15" name="Picture 14">
            <a:extLst>
              <a:ext uri="{FF2B5EF4-FFF2-40B4-BE49-F238E27FC236}">
                <a16:creationId xmlns:a16="http://schemas.microsoft.com/office/drawing/2014/main" id="{C1C25D38-DA3F-4AA1-8531-D4F8953157C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44536" y="2101846"/>
            <a:ext cx="2068658" cy="1868240"/>
          </a:xfrm>
          <a:prstGeom prst="rect">
            <a:avLst/>
          </a:prstGeom>
          <a:ln>
            <a:solidFill>
              <a:schemeClr val="bg2"/>
            </a:solidFill>
          </a:ln>
          <a:effectLst>
            <a:outerShdw blurRad="50800" dist="38100" dir="2700000" algn="tl" rotWithShape="0">
              <a:schemeClr val="bg2">
                <a:alpha val="40000"/>
              </a:schemeClr>
            </a:outerShdw>
          </a:effectLst>
        </p:spPr>
      </p:pic>
    </p:spTree>
    <p:extLst>
      <p:ext uri="{BB962C8B-B14F-4D97-AF65-F5344CB8AC3E}">
        <p14:creationId xmlns:p14="http://schemas.microsoft.com/office/powerpoint/2010/main" val="2426298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Visual representations</a:t>
            </a:r>
          </a:p>
        </p:txBody>
      </p:sp>
      <p:sp>
        <p:nvSpPr>
          <p:cNvPr id="3" name="Content Placeholder 2"/>
          <p:cNvSpPr>
            <a:spLocks noGrp="1"/>
          </p:cNvSpPr>
          <p:nvPr>
            <p:ph idx="1"/>
          </p:nvPr>
        </p:nvSpPr>
        <p:spPr>
          <a:xfrm>
            <a:off x="323850" y="986400"/>
            <a:ext cx="8485188" cy="3094360"/>
          </a:xfrm>
        </p:spPr>
        <p:txBody>
          <a:bodyPr/>
          <a:lstStyle/>
          <a:p>
            <a:pPr marL="0" indent="0"/>
            <a:r>
              <a:rPr lang="en-US" dirty="0"/>
              <a:t>Visual representations help students to think mathematically, explain their ideas and solve problems. </a:t>
            </a:r>
            <a:endParaRPr lang="en-US" sz="2000" dirty="0"/>
          </a:p>
          <a:p>
            <a:pPr marL="0" indent="0"/>
            <a:br>
              <a:rPr lang="en-US" sz="2000" dirty="0"/>
            </a:br>
            <a:r>
              <a:rPr lang="en-US" dirty="0"/>
              <a:t>It is important that students are able to both </a:t>
            </a:r>
            <a:r>
              <a:rPr lang="en-US" b="1" dirty="0"/>
              <a:t>interpret</a:t>
            </a:r>
            <a:r>
              <a:rPr lang="en-US" dirty="0"/>
              <a:t> existing visual representations and </a:t>
            </a:r>
            <a:r>
              <a:rPr lang="en-US" b="1" dirty="0"/>
              <a:t>create</a:t>
            </a:r>
            <a:r>
              <a:rPr lang="en-US" dirty="0"/>
              <a:t> their own visual representations of fractions.</a:t>
            </a:r>
          </a:p>
          <a:p>
            <a:pPr marL="0" indent="0"/>
            <a:endParaRPr lang="en-AU" dirty="0"/>
          </a:p>
        </p:txBody>
      </p:sp>
      <p:graphicFrame>
        <p:nvGraphicFramePr>
          <p:cNvPr id="42" name="Table 41">
            <a:extLst>
              <a:ext uri="{FF2B5EF4-FFF2-40B4-BE49-F238E27FC236}">
                <a16:creationId xmlns:a16="http://schemas.microsoft.com/office/drawing/2014/main" id="{90EFF0BF-B6EE-47B3-B8DD-19CB7D74571C}"/>
              </a:ext>
            </a:extLst>
          </p:cNvPr>
          <p:cNvGraphicFramePr>
            <a:graphicFrameLocks noGrp="1"/>
          </p:cNvGraphicFramePr>
          <p:nvPr>
            <p:extLst>
              <p:ext uri="{D42A27DB-BD31-4B8C-83A1-F6EECF244321}">
                <p14:modId xmlns:p14="http://schemas.microsoft.com/office/powerpoint/2010/main" val="4165411681"/>
              </p:ext>
            </p:extLst>
          </p:nvPr>
        </p:nvGraphicFramePr>
        <p:xfrm>
          <a:off x="1873554" y="4630358"/>
          <a:ext cx="1276576" cy="1174906"/>
        </p:xfrm>
        <a:graphic>
          <a:graphicData uri="http://schemas.openxmlformats.org/drawingml/2006/table">
            <a:tbl>
              <a:tblPr firstRow="1" bandRow="1">
                <a:tableStyleId>{5940675A-B579-460E-94D1-54222C63F5DA}</a:tableStyleId>
              </a:tblPr>
              <a:tblGrid>
                <a:gridCol w="638288">
                  <a:extLst>
                    <a:ext uri="{9D8B030D-6E8A-4147-A177-3AD203B41FA5}">
                      <a16:colId xmlns:a16="http://schemas.microsoft.com/office/drawing/2014/main" val="20000"/>
                    </a:ext>
                  </a:extLst>
                </a:gridCol>
                <a:gridCol w="638288">
                  <a:extLst>
                    <a:ext uri="{9D8B030D-6E8A-4147-A177-3AD203B41FA5}">
                      <a16:colId xmlns:a16="http://schemas.microsoft.com/office/drawing/2014/main" val="20001"/>
                    </a:ext>
                  </a:extLst>
                </a:gridCol>
              </a:tblGrid>
              <a:tr h="587453">
                <a:tc>
                  <a:txBody>
                    <a:bodyPr/>
                    <a:lstStyle/>
                    <a:p>
                      <a:endParaRPr lang="en-AU" sz="1200" dirty="0"/>
                    </a:p>
                  </a:txBody>
                  <a:tcPr marL="150893" marR="150893" marT="75447" marB="75447">
                    <a:solidFill>
                      <a:srgbClr val="C1E084"/>
                    </a:solidFill>
                  </a:tcPr>
                </a:tc>
                <a:tc>
                  <a:txBody>
                    <a:bodyPr/>
                    <a:lstStyle/>
                    <a:p>
                      <a:endParaRPr lang="en-AU" sz="1200" dirty="0"/>
                    </a:p>
                  </a:txBody>
                  <a:tcPr marL="150893" marR="150893" marT="75447" marB="75447"/>
                </a:tc>
                <a:extLst>
                  <a:ext uri="{0D108BD9-81ED-4DB2-BD59-A6C34878D82A}">
                    <a16:rowId xmlns:a16="http://schemas.microsoft.com/office/drawing/2014/main" val="10000"/>
                  </a:ext>
                </a:extLst>
              </a:tr>
              <a:tr h="587453">
                <a:tc>
                  <a:txBody>
                    <a:bodyPr/>
                    <a:lstStyle/>
                    <a:p>
                      <a:endParaRPr lang="en-AU" sz="1200" dirty="0"/>
                    </a:p>
                  </a:txBody>
                  <a:tcPr marL="150893" marR="150893" marT="75447" marB="75447">
                    <a:solidFill>
                      <a:srgbClr val="C1E084"/>
                    </a:solidFill>
                  </a:tcPr>
                </a:tc>
                <a:tc>
                  <a:txBody>
                    <a:bodyPr/>
                    <a:lstStyle/>
                    <a:p>
                      <a:endParaRPr lang="en-AU" sz="1200" dirty="0"/>
                    </a:p>
                  </a:txBody>
                  <a:tcPr marL="150893" marR="150893" marT="75447" marB="75447">
                    <a:solidFill>
                      <a:srgbClr val="C1E084"/>
                    </a:solidFill>
                  </a:tcPr>
                </a:tc>
                <a:extLst>
                  <a:ext uri="{0D108BD9-81ED-4DB2-BD59-A6C34878D82A}">
                    <a16:rowId xmlns:a16="http://schemas.microsoft.com/office/drawing/2014/main" val="10001"/>
                  </a:ext>
                </a:extLst>
              </a:tr>
            </a:tbl>
          </a:graphicData>
        </a:graphic>
      </p:graphicFrame>
      <p:sp>
        <p:nvSpPr>
          <p:cNvPr id="4" name="Rectangle 3">
            <a:extLst>
              <a:ext uri="{FF2B5EF4-FFF2-40B4-BE49-F238E27FC236}">
                <a16:creationId xmlns:a16="http://schemas.microsoft.com/office/drawing/2014/main" id="{40185A13-E13F-4BCA-A81E-1220DC512392}"/>
              </a:ext>
            </a:extLst>
          </p:cNvPr>
          <p:cNvSpPr/>
          <p:nvPr/>
        </p:nvSpPr>
        <p:spPr>
          <a:xfrm>
            <a:off x="3953681" y="4293096"/>
            <a:ext cx="4722775" cy="2031325"/>
          </a:xfrm>
          <a:prstGeom prst="rect">
            <a:avLst/>
          </a:prstGeom>
        </p:spPr>
        <p:txBody>
          <a:bodyPr wrap="square">
            <a:spAutoFit/>
          </a:bodyPr>
          <a:lstStyle/>
          <a:p>
            <a:pPr indent="0"/>
            <a:r>
              <a:rPr lang="en-AU" i="1" dirty="0"/>
              <a:t>The whole is a paper square.</a:t>
            </a:r>
          </a:p>
          <a:p>
            <a:pPr indent="0"/>
            <a:r>
              <a:rPr lang="en-AU" i="1" dirty="0"/>
              <a:t>It is divided into four equal parts.</a:t>
            </a:r>
          </a:p>
          <a:p>
            <a:pPr indent="0"/>
            <a:r>
              <a:rPr lang="en-US" i="1" dirty="0"/>
              <a:t>E</a:t>
            </a:r>
            <a:r>
              <a:rPr lang="en-AU" i="1" dirty="0"/>
              <a:t>ach part is one-fourth.</a:t>
            </a:r>
          </a:p>
          <a:p>
            <a:pPr indent="0"/>
            <a:r>
              <a:rPr lang="en-AU" i="1" dirty="0"/>
              <a:t>One-fourth of the paper is white.</a:t>
            </a:r>
          </a:p>
          <a:p>
            <a:pPr indent="0"/>
            <a:r>
              <a:rPr lang="en-US" i="1" dirty="0"/>
              <a:t>T</a:t>
            </a:r>
            <a:r>
              <a:rPr lang="en-AU" i="1" dirty="0"/>
              <a:t>hree-fourths of the whole paper are green.</a:t>
            </a:r>
          </a:p>
        </p:txBody>
      </p:sp>
    </p:spTree>
    <p:custDataLst>
      <p:tags r:id="rId1"/>
    </p:custDataLst>
    <p:extLst>
      <p:ext uri="{BB962C8B-B14F-4D97-AF65-F5344CB8AC3E}">
        <p14:creationId xmlns:p14="http://schemas.microsoft.com/office/powerpoint/2010/main" val="3675007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Visual representations</a:t>
            </a:r>
          </a:p>
        </p:txBody>
      </p:sp>
      <p:sp>
        <p:nvSpPr>
          <p:cNvPr id="3" name="Content Placeholder 2"/>
          <p:cNvSpPr>
            <a:spLocks noGrp="1"/>
          </p:cNvSpPr>
          <p:nvPr>
            <p:ph idx="1"/>
          </p:nvPr>
        </p:nvSpPr>
        <p:spPr>
          <a:xfrm>
            <a:off x="323850" y="986400"/>
            <a:ext cx="8485188" cy="2226576"/>
          </a:xfrm>
        </p:spPr>
        <p:txBody>
          <a:bodyPr/>
          <a:lstStyle/>
          <a:p>
            <a:pPr marL="0" indent="0"/>
            <a:r>
              <a:rPr lang="en-AU" sz="2400" dirty="0"/>
              <a:t>Using teacher think-alouds* explicitly models for students:</a:t>
            </a:r>
          </a:p>
          <a:p>
            <a:pPr marL="457200" indent="-457200">
              <a:buFont typeface="Arial" panose="020B0604020202020204" pitchFamily="34" charset="0"/>
              <a:buChar char="•"/>
            </a:pPr>
            <a:r>
              <a:rPr lang="en-AU" sz="2400" dirty="0"/>
              <a:t>how to create visual representations of fractions</a:t>
            </a:r>
          </a:p>
          <a:p>
            <a:pPr marL="457200" indent="-457200">
              <a:buFont typeface="Arial" panose="020B0604020202020204" pitchFamily="34" charset="0"/>
              <a:buChar char="•"/>
            </a:pPr>
            <a:r>
              <a:rPr lang="en-AU" sz="2400" dirty="0"/>
              <a:t>the language of fractions</a:t>
            </a:r>
          </a:p>
          <a:p>
            <a:pPr marL="457200" indent="-457200">
              <a:buFont typeface="Arial" panose="020B0604020202020204" pitchFamily="34" charset="0"/>
              <a:buChar char="•"/>
            </a:pPr>
            <a:r>
              <a:rPr lang="en-AU" sz="2400" dirty="0"/>
              <a:t>the connections among mathematical representations. </a:t>
            </a:r>
            <a:br>
              <a:rPr lang="en-AU" sz="2400" dirty="0"/>
            </a:br>
            <a:endParaRPr lang="en-AU" sz="2400" dirty="0"/>
          </a:p>
        </p:txBody>
      </p:sp>
    </p:spTree>
    <p:custDataLst>
      <p:tags r:id="rId1"/>
    </p:custDataLst>
    <p:extLst>
      <p:ext uri="{BB962C8B-B14F-4D97-AF65-F5344CB8AC3E}">
        <p14:creationId xmlns:p14="http://schemas.microsoft.com/office/powerpoint/2010/main" val="2282218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437316-9044-49C9-9F85-ABC1D7D2C511}"/>
              </a:ext>
            </a:extLst>
          </p:cNvPr>
          <p:cNvSpPr>
            <a:spLocks noGrp="1"/>
          </p:cNvSpPr>
          <p:nvPr>
            <p:ph type="title"/>
          </p:nvPr>
        </p:nvSpPr>
        <p:spPr/>
        <p:txBody>
          <a:bodyPr/>
          <a:lstStyle/>
          <a:p>
            <a:r>
              <a:rPr lang="en-AU" dirty="0"/>
              <a:t>Visual representations</a:t>
            </a:r>
          </a:p>
        </p:txBody>
      </p:sp>
      <p:sp>
        <p:nvSpPr>
          <p:cNvPr id="8" name="Rectangle 7">
            <a:extLst>
              <a:ext uri="{FF2B5EF4-FFF2-40B4-BE49-F238E27FC236}">
                <a16:creationId xmlns:a16="http://schemas.microsoft.com/office/drawing/2014/main" id="{9B635361-526B-4A84-9578-5621B5F41056}"/>
              </a:ext>
            </a:extLst>
          </p:cNvPr>
          <p:cNvSpPr/>
          <p:nvPr/>
        </p:nvSpPr>
        <p:spPr>
          <a:xfrm>
            <a:off x="323850" y="908720"/>
            <a:ext cx="8485188" cy="646331"/>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charset="0"/>
                <a:ea typeface="+mn-ea"/>
                <a:cs typeface="+mn-cs"/>
              </a:rPr>
              <a:t>A group of eight students is asked to sit at the front of the class. Each student is given a large coloured card to hold. Six cards are white and two are green.</a:t>
            </a:r>
          </a:p>
        </p:txBody>
      </p:sp>
      <p:graphicFrame>
        <p:nvGraphicFramePr>
          <p:cNvPr id="27" name="Content Placeholder 3">
            <a:extLst>
              <a:ext uri="{FF2B5EF4-FFF2-40B4-BE49-F238E27FC236}">
                <a16:creationId xmlns:a16="http://schemas.microsoft.com/office/drawing/2014/main" id="{770AB9F4-8351-4AB2-9BAA-8598B5A7CA2A}"/>
              </a:ext>
            </a:extLst>
          </p:cNvPr>
          <p:cNvGraphicFramePr>
            <a:graphicFrameLocks/>
          </p:cNvGraphicFramePr>
          <p:nvPr>
            <p:extLst>
              <p:ext uri="{D42A27DB-BD31-4B8C-83A1-F6EECF244321}">
                <p14:modId xmlns:p14="http://schemas.microsoft.com/office/powerpoint/2010/main" val="2547392023"/>
              </p:ext>
            </p:extLst>
          </p:nvPr>
        </p:nvGraphicFramePr>
        <p:xfrm>
          <a:off x="395536" y="1682308"/>
          <a:ext cx="8529026" cy="3946932"/>
        </p:xfrm>
        <a:graphic>
          <a:graphicData uri="http://schemas.openxmlformats.org/drawingml/2006/table">
            <a:tbl>
              <a:tblPr firstRow="1" bandRow="1">
                <a:tableStyleId>{17292A2E-F333-43FB-9621-5CBBE7FDCDCB}</a:tableStyleId>
              </a:tblPr>
              <a:tblGrid>
                <a:gridCol w="4392488">
                  <a:extLst>
                    <a:ext uri="{9D8B030D-6E8A-4147-A177-3AD203B41FA5}">
                      <a16:colId xmlns:a16="http://schemas.microsoft.com/office/drawing/2014/main" val="20000"/>
                    </a:ext>
                  </a:extLst>
                </a:gridCol>
                <a:gridCol w="4136538">
                  <a:extLst>
                    <a:ext uri="{9D8B030D-6E8A-4147-A177-3AD203B41FA5}">
                      <a16:colId xmlns:a16="http://schemas.microsoft.com/office/drawing/2014/main" val="20002"/>
                    </a:ext>
                  </a:extLst>
                </a:gridCol>
              </a:tblGrid>
              <a:tr h="396073">
                <a:tc>
                  <a:txBody>
                    <a:bodyPr/>
                    <a:lstStyle/>
                    <a:p>
                      <a:r>
                        <a:rPr lang="en-AU" sz="2000" dirty="0"/>
                        <a:t>Teacher think-aloud</a:t>
                      </a: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2000" dirty="0"/>
                        <a:t>Representations</a:t>
                      </a: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370684">
                <a:tc>
                  <a:txBody>
                    <a:bodyPr/>
                    <a:lstStyle/>
                    <a:p>
                      <a:r>
                        <a:rPr lang="en-US" sz="1450" dirty="0">
                          <a:solidFill>
                            <a:schemeClr val="tx2"/>
                          </a:solidFill>
                        </a:rPr>
                        <a:t>The whole group has eight parts, so I need to draw eight. Students, can you organise yourselves in two rows so it is easier for me to draw you.</a:t>
                      </a:r>
                      <a:endParaRPr lang="en-AU" sz="1450"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US" sz="1450" dirty="0">
                          <a:solidFill>
                            <a:schemeClr val="tx2"/>
                          </a:solidFill>
                        </a:rPr>
                        <a:t>Students organise themselves into two rows </a:t>
                      </a:r>
                      <a:br>
                        <a:rPr lang="en-US" sz="1450" dirty="0">
                          <a:solidFill>
                            <a:schemeClr val="tx2"/>
                          </a:solidFill>
                        </a:rPr>
                      </a:br>
                      <a:r>
                        <a:rPr lang="en-US" sz="1450" dirty="0">
                          <a:solidFill>
                            <a:schemeClr val="tx2"/>
                          </a:solidFill>
                        </a:rPr>
                        <a:t>of four.</a:t>
                      </a:r>
                      <a:endParaRPr lang="en-AU" sz="1450"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370684">
                <a:tc>
                  <a:txBody>
                    <a:bodyPr/>
                    <a:lstStyle/>
                    <a:p>
                      <a:r>
                        <a:rPr lang="en-US" sz="1450" dirty="0">
                          <a:solidFill>
                            <a:schemeClr val="tx2"/>
                          </a:solidFill>
                        </a:rPr>
                        <a:t>I am going to represent each one in the group with a circle to make it easy to draw. So I draw the four at the back and then the four in front of them. </a:t>
                      </a:r>
                      <a:endParaRPr lang="en-AU" sz="1450"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endParaRPr lang="en-AU" sz="1450"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370684">
                <a:tc>
                  <a:txBody>
                    <a:bodyPr/>
                    <a:lstStyle/>
                    <a:p>
                      <a:r>
                        <a:rPr lang="en-US" sz="1450" dirty="0">
                          <a:solidFill>
                            <a:schemeClr val="tx2"/>
                          </a:solidFill>
                        </a:rPr>
                        <a:t>Let’s check together: the whole has (count the parts) eight parts, and so each part is one-eighth. </a:t>
                      </a:r>
                      <a:endParaRPr lang="en-AU" sz="1450"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US" sz="1450" dirty="0">
                          <a:solidFill>
                            <a:schemeClr val="tx2"/>
                          </a:solidFill>
                        </a:rPr>
                        <a:t>Write: </a:t>
                      </a:r>
                      <a:r>
                        <a:rPr lang="en-US" sz="1450" i="1" dirty="0">
                          <a:solidFill>
                            <a:schemeClr val="tx2"/>
                          </a:solidFill>
                        </a:rPr>
                        <a:t>The whole has eight parts.</a:t>
                      </a:r>
                      <a:br>
                        <a:rPr lang="en-US" sz="1450" dirty="0">
                          <a:solidFill>
                            <a:schemeClr val="tx2"/>
                          </a:solidFill>
                        </a:rPr>
                      </a:br>
                      <a:r>
                        <a:rPr lang="en-US" sz="1450" dirty="0">
                          <a:solidFill>
                            <a:schemeClr val="tx2"/>
                          </a:solidFill>
                        </a:rPr>
                        <a:t>           </a:t>
                      </a:r>
                      <a:r>
                        <a:rPr lang="en-US" sz="1450" i="1" dirty="0">
                          <a:solidFill>
                            <a:schemeClr val="tx2"/>
                          </a:solidFill>
                        </a:rPr>
                        <a:t>Each part is one-eighth.</a:t>
                      </a:r>
                      <a:endParaRPr lang="en-AU" sz="1450" i="1"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721571621"/>
                  </a:ext>
                </a:extLst>
              </a:tr>
              <a:tr h="370684">
                <a:tc>
                  <a:txBody>
                    <a:bodyPr/>
                    <a:lstStyle/>
                    <a:p>
                      <a:r>
                        <a:rPr lang="en-US" sz="1450" dirty="0">
                          <a:solidFill>
                            <a:schemeClr val="tx2"/>
                          </a:solidFill>
                        </a:rPr>
                        <a:t>Look at the cards each person is holding.</a:t>
                      </a:r>
                    </a:p>
                    <a:p>
                      <a:r>
                        <a:rPr lang="en-US" sz="1450" dirty="0">
                          <a:solidFill>
                            <a:schemeClr val="tx2"/>
                          </a:solidFill>
                        </a:rPr>
                        <a:t>Two are green and the others are white.</a:t>
                      </a:r>
                    </a:p>
                    <a:p>
                      <a:r>
                        <a:rPr lang="en-US" sz="1450" dirty="0">
                          <a:solidFill>
                            <a:schemeClr val="tx2"/>
                          </a:solidFill>
                        </a:rPr>
                        <a:t>So two parts of the group need to be coloured green.</a:t>
                      </a:r>
                      <a:endParaRPr lang="en-AU" sz="1450"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endParaRPr lang="en-AU" sz="1450"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2668517468"/>
                  </a:ext>
                </a:extLst>
              </a:tr>
              <a:tr h="370684">
                <a:tc>
                  <a:txBody>
                    <a:bodyPr/>
                    <a:lstStyle/>
                    <a:p>
                      <a:r>
                        <a:rPr lang="en-US" sz="1450" dirty="0">
                          <a:solidFill>
                            <a:schemeClr val="tx2"/>
                          </a:solidFill>
                        </a:rPr>
                        <a:t>Two parts out of eight parts are green.</a:t>
                      </a:r>
                      <a:br>
                        <a:rPr lang="en-US" sz="1450" dirty="0">
                          <a:solidFill>
                            <a:schemeClr val="tx2"/>
                          </a:solidFill>
                        </a:rPr>
                      </a:br>
                      <a:r>
                        <a:rPr lang="en-US" sz="1450" dirty="0">
                          <a:solidFill>
                            <a:schemeClr val="tx2"/>
                          </a:solidFill>
                        </a:rPr>
                        <a:t>That means that two-eighths are green. </a:t>
                      </a:r>
                      <a:endParaRPr lang="en-AU" sz="1450"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US" sz="1450" dirty="0">
                          <a:solidFill>
                            <a:schemeClr val="tx2"/>
                          </a:solidFill>
                        </a:rPr>
                        <a:t>Write: </a:t>
                      </a:r>
                      <a:r>
                        <a:rPr lang="en-US" sz="1450" i="1" dirty="0">
                          <a:solidFill>
                            <a:schemeClr val="tx2"/>
                          </a:solidFill>
                        </a:rPr>
                        <a:t>Two parts out of eight parts are green.</a:t>
                      </a:r>
                      <a:br>
                        <a:rPr lang="en-US" sz="1450" dirty="0">
                          <a:solidFill>
                            <a:schemeClr val="tx2"/>
                          </a:solidFill>
                        </a:rPr>
                      </a:br>
                      <a:r>
                        <a:rPr lang="en-US" sz="1450" dirty="0">
                          <a:solidFill>
                            <a:schemeClr val="tx2"/>
                          </a:solidFill>
                        </a:rPr>
                        <a:t>          </a:t>
                      </a:r>
                      <a:r>
                        <a:rPr lang="en-US" sz="1450" i="1" dirty="0">
                          <a:solidFill>
                            <a:schemeClr val="tx2"/>
                          </a:solidFill>
                        </a:rPr>
                        <a:t>Two-eighths are green.</a:t>
                      </a:r>
                      <a:endParaRPr lang="en-AU" sz="1450" i="1"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29" name="Group 28">
            <a:extLst>
              <a:ext uri="{FF2B5EF4-FFF2-40B4-BE49-F238E27FC236}">
                <a16:creationId xmlns:a16="http://schemas.microsoft.com/office/drawing/2014/main" id="{4CA0E505-5764-4361-BBD8-D6D358F4D786}"/>
              </a:ext>
            </a:extLst>
          </p:cNvPr>
          <p:cNvGrpSpPr/>
          <p:nvPr/>
        </p:nvGrpSpPr>
        <p:grpSpPr>
          <a:xfrm>
            <a:off x="6017557" y="4293096"/>
            <a:ext cx="1224071" cy="532934"/>
            <a:chOff x="5423892" y="3924672"/>
            <a:chExt cx="1726592" cy="855074"/>
          </a:xfrm>
        </p:grpSpPr>
        <p:sp>
          <p:nvSpPr>
            <p:cNvPr id="30" name="Oval 29">
              <a:extLst>
                <a:ext uri="{FF2B5EF4-FFF2-40B4-BE49-F238E27FC236}">
                  <a16:creationId xmlns:a16="http://schemas.microsoft.com/office/drawing/2014/main" id="{DC70C3F7-C1A6-4039-ADB0-152FB853ED66}"/>
                </a:ext>
              </a:extLst>
            </p:cNvPr>
            <p:cNvSpPr/>
            <p:nvPr/>
          </p:nvSpPr>
          <p:spPr bwMode="auto">
            <a:xfrm>
              <a:off x="5423892" y="3924672"/>
              <a:ext cx="360040" cy="360040"/>
            </a:xfrm>
            <a:prstGeom prst="ellipse">
              <a:avLst/>
            </a:prstGeom>
            <a:noFill/>
            <a:ln w="19050">
              <a:solidFill>
                <a:schemeClr val="tx1"/>
              </a:solid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1" name="Oval 30">
              <a:extLst>
                <a:ext uri="{FF2B5EF4-FFF2-40B4-BE49-F238E27FC236}">
                  <a16:creationId xmlns:a16="http://schemas.microsoft.com/office/drawing/2014/main" id="{090447ED-0472-442D-AD01-0173820DDEC7}"/>
                </a:ext>
              </a:extLst>
            </p:cNvPr>
            <p:cNvSpPr/>
            <p:nvPr/>
          </p:nvSpPr>
          <p:spPr bwMode="auto">
            <a:xfrm>
              <a:off x="5865676" y="3924672"/>
              <a:ext cx="360040" cy="360040"/>
            </a:xfrm>
            <a:prstGeom prst="ellipse">
              <a:avLst/>
            </a:prstGeom>
            <a:noFill/>
            <a:ln w="19050">
              <a:solidFill>
                <a:schemeClr val="tx1"/>
              </a:solid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2" name="Oval 31">
              <a:extLst>
                <a:ext uri="{FF2B5EF4-FFF2-40B4-BE49-F238E27FC236}">
                  <a16:creationId xmlns:a16="http://schemas.microsoft.com/office/drawing/2014/main" id="{C17CCF31-C119-48A9-B317-6BB9950B10C2}"/>
                </a:ext>
              </a:extLst>
            </p:cNvPr>
            <p:cNvSpPr/>
            <p:nvPr/>
          </p:nvSpPr>
          <p:spPr bwMode="auto">
            <a:xfrm>
              <a:off x="6790444" y="3924672"/>
              <a:ext cx="360040" cy="360040"/>
            </a:xfrm>
            <a:prstGeom prst="ellipse">
              <a:avLst/>
            </a:prstGeom>
            <a:noFill/>
            <a:ln w="19050">
              <a:solidFill>
                <a:schemeClr val="tx1"/>
              </a:solid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3" name="Oval 32">
              <a:extLst>
                <a:ext uri="{FF2B5EF4-FFF2-40B4-BE49-F238E27FC236}">
                  <a16:creationId xmlns:a16="http://schemas.microsoft.com/office/drawing/2014/main" id="{3572B744-4C42-4015-975A-32EE686D3E66}"/>
                </a:ext>
              </a:extLst>
            </p:cNvPr>
            <p:cNvSpPr/>
            <p:nvPr/>
          </p:nvSpPr>
          <p:spPr bwMode="auto">
            <a:xfrm>
              <a:off x="6322876" y="3924672"/>
              <a:ext cx="360040" cy="360040"/>
            </a:xfrm>
            <a:prstGeom prst="ellipse">
              <a:avLst/>
            </a:prstGeom>
            <a:solidFill>
              <a:srgbClr val="99CC33"/>
            </a:solidFill>
            <a:ln w="19050">
              <a:solidFill>
                <a:schemeClr val="tx1"/>
              </a:solid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4" name="Oval 33">
              <a:extLst>
                <a:ext uri="{FF2B5EF4-FFF2-40B4-BE49-F238E27FC236}">
                  <a16:creationId xmlns:a16="http://schemas.microsoft.com/office/drawing/2014/main" id="{7925D760-2A31-4902-8490-5989D425FF47}"/>
                </a:ext>
              </a:extLst>
            </p:cNvPr>
            <p:cNvSpPr/>
            <p:nvPr/>
          </p:nvSpPr>
          <p:spPr bwMode="auto">
            <a:xfrm>
              <a:off x="5436096" y="4419706"/>
              <a:ext cx="360040" cy="360040"/>
            </a:xfrm>
            <a:prstGeom prst="ellipse">
              <a:avLst/>
            </a:prstGeom>
            <a:noFill/>
            <a:ln w="19050">
              <a:solidFill>
                <a:schemeClr val="tx1"/>
              </a:solid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5" name="Oval 34">
              <a:extLst>
                <a:ext uri="{FF2B5EF4-FFF2-40B4-BE49-F238E27FC236}">
                  <a16:creationId xmlns:a16="http://schemas.microsoft.com/office/drawing/2014/main" id="{7BCDF274-6E8D-4806-A2BB-7DB8C52634AC}"/>
                </a:ext>
              </a:extLst>
            </p:cNvPr>
            <p:cNvSpPr/>
            <p:nvPr/>
          </p:nvSpPr>
          <p:spPr bwMode="auto">
            <a:xfrm>
              <a:off x="5865676" y="4419706"/>
              <a:ext cx="360040" cy="360040"/>
            </a:xfrm>
            <a:prstGeom prst="ellipse">
              <a:avLst/>
            </a:prstGeom>
            <a:solidFill>
              <a:srgbClr val="99CC33"/>
            </a:solidFill>
            <a:ln w="19050">
              <a:solidFill>
                <a:schemeClr val="tx1"/>
              </a:solid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6" name="Oval 35">
              <a:extLst>
                <a:ext uri="{FF2B5EF4-FFF2-40B4-BE49-F238E27FC236}">
                  <a16:creationId xmlns:a16="http://schemas.microsoft.com/office/drawing/2014/main" id="{D218607A-BFBF-442C-8315-15C64ADFC241}"/>
                </a:ext>
              </a:extLst>
            </p:cNvPr>
            <p:cNvSpPr/>
            <p:nvPr/>
          </p:nvSpPr>
          <p:spPr bwMode="auto">
            <a:xfrm>
              <a:off x="6322876" y="4419706"/>
              <a:ext cx="360040" cy="360040"/>
            </a:xfrm>
            <a:prstGeom prst="ellipse">
              <a:avLst/>
            </a:prstGeom>
            <a:noFill/>
            <a:ln w="19050">
              <a:solidFill>
                <a:schemeClr val="tx1"/>
              </a:solid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7" name="Oval 36">
              <a:extLst>
                <a:ext uri="{FF2B5EF4-FFF2-40B4-BE49-F238E27FC236}">
                  <a16:creationId xmlns:a16="http://schemas.microsoft.com/office/drawing/2014/main" id="{9AD5F94D-4D39-4BD5-92F9-063749E6CB03}"/>
                </a:ext>
              </a:extLst>
            </p:cNvPr>
            <p:cNvSpPr/>
            <p:nvPr/>
          </p:nvSpPr>
          <p:spPr bwMode="auto">
            <a:xfrm>
              <a:off x="6790444" y="4419706"/>
              <a:ext cx="360040" cy="360040"/>
            </a:xfrm>
            <a:prstGeom prst="ellipse">
              <a:avLst/>
            </a:prstGeom>
            <a:noFill/>
            <a:ln w="19050">
              <a:solidFill>
                <a:schemeClr val="tx1"/>
              </a:solid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grpSp>
      <p:grpSp>
        <p:nvGrpSpPr>
          <p:cNvPr id="47" name="Group 46">
            <a:extLst>
              <a:ext uri="{FF2B5EF4-FFF2-40B4-BE49-F238E27FC236}">
                <a16:creationId xmlns:a16="http://schemas.microsoft.com/office/drawing/2014/main" id="{3D1CCB4E-7E5B-480D-A7D8-CB84DA0C58B6}"/>
              </a:ext>
            </a:extLst>
          </p:cNvPr>
          <p:cNvGrpSpPr/>
          <p:nvPr/>
        </p:nvGrpSpPr>
        <p:grpSpPr>
          <a:xfrm>
            <a:off x="6031805" y="2936449"/>
            <a:ext cx="1224071" cy="532934"/>
            <a:chOff x="5423892" y="3924672"/>
            <a:chExt cx="1726592" cy="855074"/>
          </a:xfrm>
        </p:grpSpPr>
        <p:sp>
          <p:nvSpPr>
            <p:cNvPr id="48" name="Oval 47">
              <a:extLst>
                <a:ext uri="{FF2B5EF4-FFF2-40B4-BE49-F238E27FC236}">
                  <a16:creationId xmlns:a16="http://schemas.microsoft.com/office/drawing/2014/main" id="{D4BBE4E2-C81C-4FE7-AEA4-45E73F1624BB}"/>
                </a:ext>
              </a:extLst>
            </p:cNvPr>
            <p:cNvSpPr/>
            <p:nvPr/>
          </p:nvSpPr>
          <p:spPr bwMode="auto">
            <a:xfrm>
              <a:off x="5423892" y="3924672"/>
              <a:ext cx="360040" cy="360040"/>
            </a:xfrm>
            <a:prstGeom prst="ellipse">
              <a:avLst/>
            </a:prstGeom>
            <a:noFill/>
            <a:ln w="19050">
              <a:solidFill>
                <a:schemeClr val="tx1"/>
              </a:solid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9" name="Oval 48">
              <a:extLst>
                <a:ext uri="{FF2B5EF4-FFF2-40B4-BE49-F238E27FC236}">
                  <a16:creationId xmlns:a16="http://schemas.microsoft.com/office/drawing/2014/main" id="{46C11CED-43C0-4A12-A9E0-40F12177AAFB}"/>
                </a:ext>
              </a:extLst>
            </p:cNvPr>
            <p:cNvSpPr/>
            <p:nvPr/>
          </p:nvSpPr>
          <p:spPr bwMode="auto">
            <a:xfrm>
              <a:off x="5865676" y="3924672"/>
              <a:ext cx="360040" cy="360040"/>
            </a:xfrm>
            <a:prstGeom prst="ellipse">
              <a:avLst/>
            </a:prstGeom>
            <a:noFill/>
            <a:ln w="19050">
              <a:solidFill>
                <a:schemeClr val="tx1"/>
              </a:solid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0" name="Oval 49">
              <a:extLst>
                <a:ext uri="{FF2B5EF4-FFF2-40B4-BE49-F238E27FC236}">
                  <a16:creationId xmlns:a16="http://schemas.microsoft.com/office/drawing/2014/main" id="{A544AFBF-29E6-41DE-B814-36B56C3F2730}"/>
                </a:ext>
              </a:extLst>
            </p:cNvPr>
            <p:cNvSpPr/>
            <p:nvPr/>
          </p:nvSpPr>
          <p:spPr bwMode="auto">
            <a:xfrm>
              <a:off x="6790444" y="3924672"/>
              <a:ext cx="360040" cy="360040"/>
            </a:xfrm>
            <a:prstGeom prst="ellipse">
              <a:avLst/>
            </a:prstGeom>
            <a:noFill/>
            <a:ln w="19050">
              <a:solidFill>
                <a:schemeClr val="tx1"/>
              </a:solid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1" name="Oval 50">
              <a:extLst>
                <a:ext uri="{FF2B5EF4-FFF2-40B4-BE49-F238E27FC236}">
                  <a16:creationId xmlns:a16="http://schemas.microsoft.com/office/drawing/2014/main" id="{301D7511-B099-4494-87D1-FF65BA4580C4}"/>
                </a:ext>
              </a:extLst>
            </p:cNvPr>
            <p:cNvSpPr/>
            <p:nvPr/>
          </p:nvSpPr>
          <p:spPr bwMode="auto">
            <a:xfrm>
              <a:off x="6322876" y="3924672"/>
              <a:ext cx="360040" cy="360040"/>
            </a:xfrm>
            <a:prstGeom prst="ellipse">
              <a:avLst/>
            </a:prstGeom>
            <a:noFill/>
            <a:ln w="19050">
              <a:solidFill>
                <a:schemeClr val="tx1"/>
              </a:solid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2" name="Oval 51">
              <a:extLst>
                <a:ext uri="{FF2B5EF4-FFF2-40B4-BE49-F238E27FC236}">
                  <a16:creationId xmlns:a16="http://schemas.microsoft.com/office/drawing/2014/main" id="{89C78529-0248-4C8A-9F83-D9510E4B26C8}"/>
                </a:ext>
              </a:extLst>
            </p:cNvPr>
            <p:cNvSpPr/>
            <p:nvPr/>
          </p:nvSpPr>
          <p:spPr bwMode="auto">
            <a:xfrm>
              <a:off x="5436096" y="4419706"/>
              <a:ext cx="360040" cy="360040"/>
            </a:xfrm>
            <a:prstGeom prst="ellipse">
              <a:avLst/>
            </a:prstGeom>
            <a:noFill/>
            <a:ln w="19050">
              <a:solidFill>
                <a:schemeClr val="tx1"/>
              </a:solid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3" name="Oval 52">
              <a:extLst>
                <a:ext uri="{FF2B5EF4-FFF2-40B4-BE49-F238E27FC236}">
                  <a16:creationId xmlns:a16="http://schemas.microsoft.com/office/drawing/2014/main" id="{9F0ABAE7-04E8-4AD2-86D6-9E7ACA0133AD}"/>
                </a:ext>
              </a:extLst>
            </p:cNvPr>
            <p:cNvSpPr/>
            <p:nvPr/>
          </p:nvSpPr>
          <p:spPr bwMode="auto">
            <a:xfrm>
              <a:off x="5865676" y="4419706"/>
              <a:ext cx="360040" cy="360040"/>
            </a:xfrm>
            <a:prstGeom prst="ellipse">
              <a:avLst/>
            </a:prstGeom>
            <a:noFill/>
            <a:ln w="19050">
              <a:solidFill>
                <a:schemeClr val="tx1"/>
              </a:solid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4" name="Oval 53">
              <a:extLst>
                <a:ext uri="{FF2B5EF4-FFF2-40B4-BE49-F238E27FC236}">
                  <a16:creationId xmlns:a16="http://schemas.microsoft.com/office/drawing/2014/main" id="{CA24D940-1F0A-4678-9082-4446BB649EF7}"/>
                </a:ext>
              </a:extLst>
            </p:cNvPr>
            <p:cNvSpPr/>
            <p:nvPr/>
          </p:nvSpPr>
          <p:spPr bwMode="auto">
            <a:xfrm>
              <a:off x="6322876" y="4419706"/>
              <a:ext cx="360040" cy="360040"/>
            </a:xfrm>
            <a:prstGeom prst="ellipse">
              <a:avLst/>
            </a:prstGeom>
            <a:noFill/>
            <a:ln w="19050">
              <a:solidFill>
                <a:schemeClr val="tx1"/>
              </a:solid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5" name="Oval 54">
              <a:extLst>
                <a:ext uri="{FF2B5EF4-FFF2-40B4-BE49-F238E27FC236}">
                  <a16:creationId xmlns:a16="http://schemas.microsoft.com/office/drawing/2014/main" id="{93FBFDEA-6860-4E8F-829E-280A964B9603}"/>
                </a:ext>
              </a:extLst>
            </p:cNvPr>
            <p:cNvSpPr/>
            <p:nvPr/>
          </p:nvSpPr>
          <p:spPr bwMode="auto">
            <a:xfrm>
              <a:off x="6790444" y="4419706"/>
              <a:ext cx="360040" cy="360040"/>
            </a:xfrm>
            <a:prstGeom prst="ellipse">
              <a:avLst/>
            </a:prstGeom>
            <a:noFill/>
            <a:ln w="19050">
              <a:solidFill>
                <a:schemeClr val="tx1"/>
              </a:solid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grpSp>
    </p:spTree>
    <p:extLst>
      <p:ext uri="{BB962C8B-B14F-4D97-AF65-F5344CB8AC3E}">
        <p14:creationId xmlns:p14="http://schemas.microsoft.com/office/powerpoint/2010/main" val="2754980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0350"/>
            <a:ext cx="6970641" cy="439738"/>
          </a:xfrm>
        </p:spPr>
        <p:txBody>
          <a:bodyPr/>
          <a:lstStyle/>
          <a:p>
            <a:r>
              <a:rPr lang="en-AU" dirty="0"/>
              <a:t>Visual representations</a:t>
            </a:r>
          </a:p>
        </p:txBody>
      </p:sp>
      <p:sp>
        <p:nvSpPr>
          <p:cNvPr id="28" name="TextBox 27"/>
          <p:cNvSpPr txBox="1"/>
          <p:nvPr/>
        </p:nvSpPr>
        <p:spPr>
          <a:xfrm>
            <a:off x="251520" y="836712"/>
            <a:ext cx="8640960" cy="1938992"/>
          </a:xfrm>
          <a:prstGeom prst="rect">
            <a:avLst/>
          </a:prstGeom>
          <a:noFill/>
        </p:spPr>
        <p:txBody>
          <a:bodyPr wrap="square" rtlCol="0">
            <a:spAutoFit/>
          </a:bodyPr>
          <a:lstStyle/>
          <a:p>
            <a:pPr>
              <a:spcBef>
                <a:spcPts val="0"/>
              </a:spcBef>
            </a:pPr>
            <a:r>
              <a:rPr lang="en-AU" sz="2400" dirty="0"/>
              <a:t>Physical representations constructed by students are effective models on which to base visual representations. </a:t>
            </a:r>
            <a:br>
              <a:rPr lang="en-AU" sz="2400" dirty="0"/>
            </a:br>
            <a:r>
              <a:rPr lang="en-AU" sz="2400" dirty="0"/>
              <a:t>Use verbal prompts to draw attention to how to transform a physical model into a visual representation.</a:t>
            </a:r>
          </a:p>
          <a:p>
            <a:pPr>
              <a:spcBef>
                <a:spcPts val="0"/>
              </a:spcBef>
            </a:pPr>
            <a:endParaRPr lang="en-AU" sz="2400" dirty="0"/>
          </a:p>
        </p:txBody>
      </p:sp>
      <p:graphicFrame>
        <p:nvGraphicFramePr>
          <p:cNvPr id="44" name="Content Placeholder 3">
            <a:extLst>
              <a:ext uri="{FF2B5EF4-FFF2-40B4-BE49-F238E27FC236}">
                <a16:creationId xmlns:a16="http://schemas.microsoft.com/office/drawing/2014/main" id="{6C3EDA86-E4BC-42AC-BB40-D63AC360858B}"/>
              </a:ext>
            </a:extLst>
          </p:cNvPr>
          <p:cNvGraphicFramePr>
            <a:graphicFrameLocks noGrp="1"/>
          </p:cNvGraphicFramePr>
          <p:nvPr>
            <p:ph idx="1"/>
            <p:extLst>
              <p:ext uri="{D42A27DB-BD31-4B8C-83A1-F6EECF244321}">
                <p14:modId xmlns:p14="http://schemas.microsoft.com/office/powerpoint/2010/main" val="97207464"/>
              </p:ext>
            </p:extLst>
          </p:nvPr>
        </p:nvGraphicFramePr>
        <p:xfrm>
          <a:off x="323528" y="2492896"/>
          <a:ext cx="8485189" cy="3528393"/>
        </p:xfrm>
        <a:graphic>
          <a:graphicData uri="http://schemas.openxmlformats.org/drawingml/2006/table">
            <a:tbl>
              <a:tblPr firstRow="1" bandRow="1">
                <a:tableStyleId>{17292A2E-F333-43FB-9621-5CBBE7FDCDCB}</a:tableStyleId>
              </a:tblPr>
              <a:tblGrid>
                <a:gridCol w="1688880">
                  <a:extLst>
                    <a:ext uri="{9D8B030D-6E8A-4147-A177-3AD203B41FA5}">
                      <a16:colId xmlns:a16="http://schemas.microsoft.com/office/drawing/2014/main" val="20000"/>
                    </a:ext>
                  </a:extLst>
                </a:gridCol>
                <a:gridCol w="5079872">
                  <a:extLst>
                    <a:ext uri="{9D8B030D-6E8A-4147-A177-3AD203B41FA5}">
                      <a16:colId xmlns:a16="http://schemas.microsoft.com/office/drawing/2014/main" val="20001"/>
                    </a:ext>
                  </a:extLst>
                </a:gridCol>
                <a:gridCol w="1716437">
                  <a:extLst>
                    <a:ext uri="{9D8B030D-6E8A-4147-A177-3AD203B41FA5}">
                      <a16:colId xmlns:a16="http://schemas.microsoft.com/office/drawing/2014/main" val="20002"/>
                    </a:ext>
                  </a:extLst>
                </a:gridCol>
              </a:tblGrid>
              <a:tr h="640762">
                <a:tc>
                  <a:txBody>
                    <a:bodyPr/>
                    <a:lstStyle/>
                    <a:p>
                      <a:r>
                        <a:rPr lang="en-AU" sz="1600" dirty="0"/>
                        <a:t>Physical</a:t>
                      </a:r>
                    </a:p>
                    <a:p>
                      <a:r>
                        <a:rPr lang="en-AU" sz="1600" dirty="0"/>
                        <a:t>representation</a:t>
                      </a: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600" dirty="0"/>
                        <a:t>Verbal prompts</a:t>
                      </a: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600" dirty="0"/>
                        <a:t>Visual</a:t>
                      </a:r>
                    </a:p>
                    <a:p>
                      <a:r>
                        <a:rPr lang="en-AU" sz="1600" dirty="0"/>
                        <a:t>representation</a:t>
                      </a: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1369979">
                <a:tc>
                  <a:txBody>
                    <a:bodyPr/>
                    <a:lstStyle/>
                    <a:p>
                      <a:endParaRPr lang="en-AU" sz="1800"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US" sz="1400" dirty="0">
                          <a:solidFill>
                            <a:schemeClr val="tx2"/>
                          </a:solidFill>
                        </a:rPr>
                        <a:t>What shape is the paper?</a:t>
                      </a:r>
                    </a:p>
                    <a:p>
                      <a:r>
                        <a:rPr lang="en-US" sz="1400" dirty="0">
                          <a:solidFill>
                            <a:schemeClr val="tx2"/>
                          </a:solidFill>
                        </a:rPr>
                        <a:t>How many pieces have you made by folding it?</a:t>
                      </a:r>
                    </a:p>
                    <a:p>
                      <a:r>
                        <a:rPr lang="en-US" sz="1400" dirty="0">
                          <a:solidFill>
                            <a:schemeClr val="tx2"/>
                          </a:solidFill>
                        </a:rPr>
                        <a:t>What shape are the pieces?</a:t>
                      </a:r>
                      <a:br>
                        <a:rPr lang="en-US" sz="1400" dirty="0">
                          <a:solidFill>
                            <a:schemeClr val="tx2"/>
                          </a:solidFill>
                        </a:rPr>
                      </a:br>
                      <a:r>
                        <a:rPr lang="en-US" sz="1400" dirty="0">
                          <a:solidFill>
                            <a:schemeClr val="tx2"/>
                          </a:solidFill>
                        </a:rPr>
                        <a:t>How are they organised?</a:t>
                      </a:r>
                    </a:p>
                    <a:p>
                      <a:r>
                        <a:rPr lang="en-US" sz="1400" dirty="0">
                          <a:solidFill>
                            <a:schemeClr val="tx2"/>
                          </a:solidFill>
                        </a:rPr>
                        <a:t>How many of the pieces are shaded?</a:t>
                      </a: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endParaRPr lang="en-AU" dirty="0"/>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1517652">
                <a:tc>
                  <a:txBody>
                    <a:bodyPr/>
                    <a:lstStyle/>
                    <a:p>
                      <a:endParaRPr lang="en-AU" sz="1800"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US" sz="1400" dirty="0">
                          <a:solidFill>
                            <a:schemeClr val="tx2"/>
                          </a:solidFill>
                        </a:rPr>
                        <a:t>How many pieces of chocolate have you placed in the collection?</a:t>
                      </a:r>
                    </a:p>
                    <a:p>
                      <a:r>
                        <a:rPr lang="en-US" sz="1400" dirty="0">
                          <a:solidFill>
                            <a:schemeClr val="tx2"/>
                          </a:solidFill>
                        </a:rPr>
                        <a:t>How many pieces are covered in pink foil?</a:t>
                      </a:r>
                    </a:p>
                    <a:p>
                      <a:r>
                        <a:rPr lang="en-US" sz="1400" dirty="0">
                          <a:solidFill>
                            <a:schemeClr val="tx2"/>
                          </a:solidFill>
                        </a:rPr>
                        <a:t>How can we organise the collection to better show the relationship between the whole and the coloured parts?</a:t>
                      </a: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endParaRPr lang="en-AU" dirty="0"/>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46" name="Picture 2">
            <a:extLst>
              <a:ext uri="{FF2B5EF4-FFF2-40B4-BE49-F238E27FC236}">
                <a16:creationId xmlns:a16="http://schemas.microsoft.com/office/drawing/2014/main" id="{A9D87EF7-500A-484A-9FC2-2E8AA98371F9}"/>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0" b="100000" l="6656" r="100000"/>
                    </a14:imgEffect>
                  </a14:imgLayer>
                </a14:imgProps>
              </a:ext>
              <a:ext uri="{28A0092B-C50C-407E-A947-70E740481C1C}">
                <a14:useLocalDpi xmlns:a14="http://schemas.microsoft.com/office/drawing/2010/main"/>
              </a:ext>
            </a:extLst>
          </a:blip>
          <a:srcRect/>
          <a:stretch>
            <a:fillRect/>
          </a:stretch>
        </p:blipFill>
        <p:spPr bwMode="auto">
          <a:xfrm rot="156526">
            <a:off x="851799" y="3300533"/>
            <a:ext cx="707823"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F358D3F7-E3B0-4732-B4E0-CFFDC496B091" descr="F358D3F7-E3B0-4732-B4E0-CFFDC496B091">
            <a:extLst>
              <a:ext uri="{FF2B5EF4-FFF2-40B4-BE49-F238E27FC236}">
                <a16:creationId xmlns:a16="http://schemas.microsoft.com/office/drawing/2014/main" id="{BC97E455-C25F-4A80-AB47-30A8203E6D92}"/>
              </a:ext>
            </a:extLst>
          </p:cNvPr>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rcRect/>
          <a:stretch/>
        </p:blipFill>
        <p:spPr bwMode="auto">
          <a:xfrm rot="5400000">
            <a:off x="657283" y="4585324"/>
            <a:ext cx="1038592" cy="13182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8" name="Group 77">
            <a:extLst>
              <a:ext uri="{FF2B5EF4-FFF2-40B4-BE49-F238E27FC236}">
                <a16:creationId xmlns:a16="http://schemas.microsoft.com/office/drawing/2014/main" id="{BBAA83BB-E6DD-4FFD-AA85-EFBBF68423F6}"/>
              </a:ext>
            </a:extLst>
          </p:cNvPr>
          <p:cNvGrpSpPr/>
          <p:nvPr/>
        </p:nvGrpSpPr>
        <p:grpSpPr>
          <a:xfrm>
            <a:off x="7596336" y="4567113"/>
            <a:ext cx="672212" cy="1354653"/>
            <a:chOff x="7356172" y="4738644"/>
            <a:chExt cx="672212" cy="1354653"/>
          </a:xfrm>
        </p:grpSpPr>
        <p:grpSp>
          <p:nvGrpSpPr>
            <p:cNvPr id="79" name="Group 78">
              <a:extLst>
                <a:ext uri="{FF2B5EF4-FFF2-40B4-BE49-F238E27FC236}">
                  <a16:creationId xmlns:a16="http://schemas.microsoft.com/office/drawing/2014/main" id="{A160677E-D7FE-4BFC-B98C-343126EFBEB4}"/>
                </a:ext>
              </a:extLst>
            </p:cNvPr>
            <p:cNvGrpSpPr/>
            <p:nvPr/>
          </p:nvGrpSpPr>
          <p:grpSpPr>
            <a:xfrm>
              <a:off x="7356172" y="4738644"/>
              <a:ext cx="651017" cy="562445"/>
              <a:chOff x="3722871" y="4758110"/>
              <a:chExt cx="1785233" cy="1434056"/>
            </a:xfrm>
          </p:grpSpPr>
          <p:sp>
            <p:nvSpPr>
              <p:cNvPr id="91" name="Heart 90">
                <a:extLst>
                  <a:ext uri="{FF2B5EF4-FFF2-40B4-BE49-F238E27FC236}">
                    <a16:creationId xmlns:a16="http://schemas.microsoft.com/office/drawing/2014/main" id="{94C60E87-DF62-45F5-A850-90CEA8DF059E}"/>
                  </a:ext>
                </a:extLst>
              </p:cNvPr>
              <p:cNvSpPr/>
              <p:nvPr/>
            </p:nvSpPr>
            <p:spPr bwMode="auto">
              <a:xfrm>
                <a:off x="3722871" y="4766696"/>
                <a:ext cx="432048" cy="432048"/>
              </a:xfrm>
              <a:prstGeom prst="heart">
                <a:avLst/>
              </a:prstGeom>
              <a:solidFill>
                <a:srgbClr val="FF33CC"/>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92" name="Heart 91">
                <a:extLst>
                  <a:ext uri="{FF2B5EF4-FFF2-40B4-BE49-F238E27FC236}">
                    <a16:creationId xmlns:a16="http://schemas.microsoft.com/office/drawing/2014/main" id="{0A71F0AF-B000-44C3-8EF8-0D61918713EE}"/>
                  </a:ext>
                </a:extLst>
              </p:cNvPr>
              <p:cNvSpPr/>
              <p:nvPr/>
            </p:nvSpPr>
            <p:spPr bwMode="auto">
              <a:xfrm>
                <a:off x="3722871" y="5228432"/>
                <a:ext cx="432048" cy="432048"/>
              </a:xfrm>
              <a:prstGeom prst="heart">
                <a:avLst/>
              </a:prstGeom>
              <a:solidFill>
                <a:srgbClr val="FF33CC"/>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93" name="Heart 92">
                <a:extLst>
                  <a:ext uri="{FF2B5EF4-FFF2-40B4-BE49-F238E27FC236}">
                    <a16:creationId xmlns:a16="http://schemas.microsoft.com/office/drawing/2014/main" id="{DE3EF9F4-FFCB-492A-82D1-93DE48B3CB72}"/>
                  </a:ext>
                </a:extLst>
              </p:cNvPr>
              <p:cNvSpPr/>
              <p:nvPr/>
            </p:nvSpPr>
            <p:spPr bwMode="auto">
              <a:xfrm>
                <a:off x="3722871" y="5760118"/>
                <a:ext cx="432048" cy="432048"/>
              </a:xfrm>
              <a:prstGeom prst="heart">
                <a:avLst/>
              </a:prstGeom>
              <a:solidFill>
                <a:srgbClr val="FF33CC"/>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94" name="Heart 93">
                <a:extLst>
                  <a:ext uri="{FF2B5EF4-FFF2-40B4-BE49-F238E27FC236}">
                    <a16:creationId xmlns:a16="http://schemas.microsoft.com/office/drawing/2014/main" id="{0A6AE9E4-AC44-4666-A7C4-9CD27AF351F5}"/>
                  </a:ext>
                </a:extLst>
              </p:cNvPr>
              <p:cNvSpPr/>
              <p:nvPr/>
            </p:nvSpPr>
            <p:spPr bwMode="auto">
              <a:xfrm>
                <a:off x="4427984" y="4758110"/>
                <a:ext cx="432048" cy="432048"/>
              </a:xfrm>
              <a:prstGeom prst="heart">
                <a:avLst/>
              </a:prstGeom>
              <a:solidFill>
                <a:srgbClr val="FFCC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95" name="Heart 94">
                <a:extLst>
                  <a:ext uri="{FF2B5EF4-FFF2-40B4-BE49-F238E27FC236}">
                    <a16:creationId xmlns:a16="http://schemas.microsoft.com/office/drawing/2014/main" id="{9441DA75-C960-483D-BF00-A03DCC1C27C6}"/>
                  </a:ext>
                </a:extLst>
              </p:cNvPr>
              <p:cNvSpPr/>
              <p:nvPr/>
            </p:nvSpPr>
            <p:spPr bwMode="auto">
              <a:xfrm>
                <a:off x="4427984" y="5228432"/>
                <a:ext cx="432048" cy="432048"/>
              </a:xfrm>
              <a:prstGeom prst="heart">
                <a:avLst/>
              </a:prstGeom>
              <a:solidFill>
                <a:srgbClr val="FFCC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96" name="Heart 95">
                <a:extLst>
                  <a:ext uri="{FF2B5EF4-FFF2-40B4-BE49-F238E27FC236}">
                    <a16:creationId xmlns:a16="http://schemas.microsoft.com/office/drawing/2014/main" id="{C74B9371-26B7-4B8D-B85B-21FE6E5327FC}"/>
                  </a:ext>
                </a:extLst>
              </p:cNvPr>
              <p:cNvSpPr/>
              <p:nvPr/>
            </p:nvSpPr>
            <p:spPr bwMode="auto">
              <a:xfrm>
                <a:off x="4427984" y="5760118"/>
                <a:ext cx="432048" cy="432048"/>
              </a:xfrm>
              <a:prstGeom prst="heart">
                <a:avLst/>
              </a:prstGeom>
              <a:solidFill>
                <a:srgbClr val="FFCC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97" name="Heart 96">
                <a:extLst>
                  <a:ext uri="{FF2B5EF4-FFF2-40B4-BE49-F238E27FC236}">
                    <a16:creationId xmlns:a16="http://schemas.microsoft.com/office/drawing/2014/main" id="{05CA7928-B34C-4ED4-8DA4-CD3A8CA75027}"/>
                  </a:ext>
                </a:extLst>
              </p:cNvPr>
              <p:cNvSpPr/>
              <p:nvPr/>
            </p:nvSpPr>
            <p:spPr bwMode="auto">
              <a:xfrm>
                <a:off x="5076056" y="4766696"/>
                <a:ext cx="432048" cy="432048"/>
              </a:xfrm>
              <a:prstGeom prst="heart">
                <a:avLst/>
              </a:prstGeom>
              <a:solidFill>
                <a:srgbClr val="FFCC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98" name="Heart 97">
                <a:extLst>
                  <a:ext uri="{FF2B5EF4-FFF2-40B4-BE49-F238E27FC236}">
                    <a16:creationId xmlns:a16="http://schemas.microsoft.com/office/drawing/2014/main" id="{0F1E56A7-5047-4CAF-97B4-47EC698D79FF}"/>
                  </a:ext>
                </a:extLst>
              </p:cNvPr>
              <p:cNvSpPr/>
              <p:nvPr/>
            </p:nvSpPr>
            <p:spPr bwMode="auto">
              <a:xfrm>
                <a:off x="5076056" y="5244440"/>
                <a:ext cx="432048" cy="432048"/>
              </a:xfrm>
              <a:prstGeom prst="heart">
                <a:avLst/>
              </a:prstGeom>
              <a:solidFill>
                <a:srgbClr val="FFCC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99" name="Heart 98">
                <a:extLst>
                  <a:ext uri="{FF2B5EF4-FFF2-40B4-BE49-F238E27FC236}">
                    <a16:creationId xmlns:a16="http://schemas.microsoft.com/office/drawing/2014/main" id="{B7C69E42-ED5A-4FC5-8D33-50CEA797B998}"/>
                  </a:ext>
                </a:extLst>
              </p:cNvPr>
              <p:cNvSpPr/>
              <p:nvPr/>
            </p:nvSpPr>
            <p:spPr bwMode="auto">
              <a:xfrm>
                <a:off x="5076056" y="5716674"/>
                <a:ext cx="432048" cy="432048"/>
              </a:xfrm>
              <a:prstGeom prst="heart">
                <a:avLst/>
              </a:prstGeom>
              <a:solidFill>
                <a:srgbClr val="FFCC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grpSp>
        <p:grpSp>
          <p:nvGrpSpPr>
            <p:cNvPr id="80" name="Group 79">
              <a:extLst>
                <a:ext uri="{FF2B5EF4-FFF2-40B4-BE49-F238E27FC236}">
                  <a16:creationId xmlns:a16="http://schemas.microsoft.com/office/drawing/2014/main" id="{C0C718AB-056B-4AF5-96C5-FBC564D3B381}"/>
                </a:ext>
              </a:extLst>
            </p:cNvPr>
            <p:cNvGrpSpPr/>
            <p:nvPr/>
          </p:nvGrpSpPr>
          <p:grpSpPr>
            <a:xfrm>
              <a:off x="7377367" y="5602739"/>
              <a:ext cx="651017" cy="490558"/>
              <a:chOff x="8075658" y="836712"/>
              <a:chExt cx="1145848" cy="873545"/>
            </a:xfrm>
          </p:grpSpPr>
          <p:sp>
            <p:nvSpPr>
              <p:cNvPr id="82" name="Oval 81">
                <a:extLst>
                  <a:ext uri="{FF2B5EF4-FFF2-40B4-BE49-F238E27FC236}">
                    <a16:creationId xmlns:a16="http://schemas.microsoft.com/office/drawing/2014/main" id="{77206DC8-1091-4DDA-8D18-B1C10E944BEE}"/>
                  </a:ext>
                </a:extLst>
              </p:cNvPr>
              <p:cNvSpPr/>
              <p:nvPr/>
            </p:nvSpPr>
            <p:spPr bwMode="auto">
              <a:xfrm>
                <a:off x="8075658" y="836712"/>
                <a:ext cx="315108" cy="267646"/>
              </a:xfrm>
              <a:prstGeom prst="ellipse">
                <a:avLst/>
              </a:prstGeom>
              <a:solidFill>
                <a:srgbClr val="FF33CC"/>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83" name="Oval 82">
                <a:extLst>
                  <a:ext uri="{FF2B5EF4-FFF2-40B4-BE49-F238E27FC236}">
                    <a16:creationId xmlns:a16="http://schemas.microsoft.com/office/drawing/2014/main" id="{BEB89EA4-53E8-4B50-93B3-8A5D20B73AFD}"/>
                  </a:ext>
                </a:extLst>
              </p:cNvPr>
              <p:cNvSpPr/>
              <p:nvPr/>
            </p:nvSpPr>
            <p:spPr bwMode="auto">
              <a:xfrm>
                <a:off x="8090797" y="1130953"/>
                <a:ext cx="315108" cy="267646"/>
              </a:xfrm>
              <a:prstGeom prst="ellipse">
                <a:avLst/>
              </a:prstGeom>
              <a:solidFill>
                <a:srgbClr val="FF33CC"/>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84" name="Oval 83">
                <a:extLst>
                  <a:ext uri="{FF2B5EF4-FFF2-40B4-BE49-F238E27FC236}">
                    <a16:creationId xmlns:a16="http://schemas.microsoft.com/office/drawing/2014/main" id="{50A316C0-3764-4AEE-BE1C-F9B1C94CE4A6}"/>
                  </a:ext>
                </a:extLst>
              </p:cNvPr>
              <p:cNvSpPr/>
              <p:nvPr/>
            </p:nvSpPr>
            <p:spPr bwMode="auto">
              <a:xfrm>
                <a:off x="8090797" y="1427471"/>
                <a:ext cx="315108" cy="267646"/>
              </a:xfrm>
              <a:prstGeom prst="ellipse">
                <a:avLst/>
              </a:prstGeom>
              <a:solidFill>
                <a:srgbClr val="FF33CC"/>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85" name="Oval 84">
                <a:extLst>
                  <a:ext uri="{FF2B5EF4-FFF2-40B4-BE49-F238E27FC236}">
                    <a16:creationId xmlns:a16="http://schemas.microsoft.com/office/drawing/2014/main" id="{8D615F4A-AA58-4B8E-8413-CDD6D5F95957}"/>
                  </a:ext>
                </a:extLst>
              </p:cNvPr>
              <p:cNvSpPr/>
              <p:nvPr/>
            </p:nvSpPr>
            <p:spPr bwMode="auto">
              <a:xfrm>
                <a:off x="8512294" y="836712"/>
                <a:ext cx="315108" cy="267646"/>
              </a:xfrm>
              <a:prstGeom prst="ellipse">
                <a:avLst/>
              </a:prstGeom>
              <a:solidFill>
                <a:srgbClr val="FFCC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86" name="Oval 85">
                <a:extLst>
                  <a:ext uri="{FF2B5EF4-FFF2-40B4-BE49-F238E27FC236}">
                    <a16:creationId xmlns:a16="http://schemas.microsoft.com/office/drawing/2014/main" id="{7B132644-7E81-4BAB-A339-F5B4A417169E}"/>
                  </a:ext>
                </a:extLst>
              </p:cNvPr>
              <p:cNvSpPr/>
              <p:nvPr/>
            </p:nvSpPr>
            <p:spPr bwMode="auto">
              <a:xfrm>
                <a:off x="8512294" y="1127072"/>
                <a:ext cx="315108" cy="267646"/>
              </a:xfrm>
              <a:prstGeom prst="ellipse">
                <a:avLst/>
              </a:prstGeom>
              <a:solidFill>
                <a:srgbClr val="FFCC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87" name="Oval 86">
                <a:extLst>
                  <a:ext uri="{FF2B5EF4-FFF2-40B4-BE49-F238E27FC236}">
                    <a16:creationId xmlns:a16="http://schemas.microsoft.com/office/drawing/2014/main" id="{D5D65A21-FF7F-4A2D-970C-2C2BE160B4E8}"/>
                  </a:ext>
                </a:extLst>
              </p:cNvPr>
              <p:cNvSpPr/>
              <p:nvPr/>
            </p:nvSpPr>
            <p:spPr bwMode="auto">
              <a:xfrm>
                <a:off x="8515799" y="1442611"/>
                <a:ext cx="315108" cy="267646"/>
              </a:xfrm>
              <a:prstGeom prst="ellipse">
                <a:avLst/>
              </a:prstGeom>
              <a:solidFill>
                <a:srgbClr val="FFCC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88" name="Oval 87">
                <a:extLst>
                  <a:ext uri="{FF2B5EF4-FFF2-40B4-BE49-F238E27FC236}">
                    <a16:creationId xmlns:a16="http://schemas.microsoft.com/office/drawing/2014/main" id="{2FA8567B-33DC-4628-BF97-01745AD05454}"/>
                  </a:ext>
                </a:extLst>
              </p:cNvPr>
              <p:cNvSpPr/>
              <p:nvPr/>
            </p:nvSpPr>
            <p:spPr bwMode="auto">
              <a:xfrm>
                <a:off x="8892480" y="836712"/>
                <a:ext cx="315108" cy="267646"/>
              </a:xfrm>
              <a:prstGeom prst="ellipse">
                <a:avLst/>
              </a:prstGeom>
              <a:solidFill>
                <a:srgbClr val="FFCC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89" name="Oval 88">
                <a:extLst>
                  <a:ext uri="{FF2B5EF4-FFF2-40B4-BE49-F238E27FC236}">
                    <a16:creationId xmlns:a16="http://schemas.microsoft.com/office/drawing/2014/main" id="{177A39D7-F769-436C-9D67-C793BB06A473}"/>
                  </a:ext>
                </a:extLst>
              </p:cNvPr>
              <p:cNvSpPr/>
              <p:nvPr/>
            </p:nvSpPr>
            <p:spPr bwMode="auto">
              <a:xfrm>
                <a:off x="8892480" y="1121452"/>
                <a:ext cx="315108" cy="267646"/>
              </a:xfrm>
              <a:prstGeom prst="ellipse">
                <a:avLst/>
              </a:prstGeom>
              <a:solidFill>
                <a:srgbClr val="FFCC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90" name="Oval 89">
                <a:extLst>
                  <a:ext uri="{FF2B5EF4-FFF2-40B4-BE49-F238E27FC236}">
                    <a16:creationId xmlns:a16="http://schemas.microsoft.com/office/drawing/2014/main" id="{686D5B6B-498B-4147-8395-1F86268AEDBB}"/>
                  </a:ext>
                </a:extLst>
              </p:cNvPr>
              <p:cNvSpPr/>
              <p:nvPr/>
            </p:nvSpPr>
            <p:spPr bwMode="auto">
              <a:xfrm>
                <a:off x="8906398" y="1442611"/>
                <a:ext cx="315108" cy="267646"/>
              </a:xfrm>
              <a:prstGeom prst="ellipse">
                <a:avLst/>
              </a:prstGeom>
              <a:solidFill>
                <a:srgbClr val="FFCC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grpSp>
        <p:sp>
          <p:nvSpPr>
            <p:cNvPr id="81" name="TextBox 80">
              <a:extLst>
                <a:ext uri="{FF2B5EF4-FFF2-40B4-BE49-F238E27FC236}">
                  <a16:creationId xmlns:a16="http://schemas.microsoft.com/office/drawing/2014/main" id="{217BBD9C-47D1-460D-8C12-48EEBBB4C906}"/>
                </a:ext>
              </a:extLst>
            </p:cNvPr>
            <p:cNvSpPr txBox="1"/>
            <p:nvPr/>
          </p:nvSpPr>
          <p:spPr>
            <a:xfrm>
              <a:off x="7513726" y="5236457"/>
              <a:ext cx="425143" cy="369332"/>
            </a:xfrm>
            <a:prstGeom prst="rect">
              <a:avLst/>
            </a:prstGeom>
            <a:noFill/>
          </p:spPr>
          <p:txBody>
            <a:bodyPr wrap="square" rtlCol="0">
              <a:spAutoFit/>
            </a:bodyPr>
            <a:lstStyle/>
            <a:p>
              <a:r>
                <a:rPr lang="en-AU" dirty="0"/>
                <a:t>or</a:t>
              </a:r>
            </a:p>
          </p:txBody>
        </p:sp>
      </p:grpSp>
      <p:graphicFrame>
        <p:nvGraphicFramePr>
          <p:cNvPr id="4" name="Table 3">
            <a:extLst>
              <a:ext uri="{FF2B5EF4-FFF2-40B4-BE49-F238E27FC236}">
                <a16:creationId xmlns:a16="http://schemas.microsoft.com/office/drawing/2014/main" id="{EE126BB9-A2D5-4639-BED4-FED979B77667}"/>
              </a:ext>
            </a:extLst>
          </p:cNvPr>
          <p:cNvGraphicFramePr>
            <a:graphicFrameLocks noGrp="1"/>
          </p:cNvGraphicFramePr>
          <p:nvPr>
            <p:extLst>
              <p:ext uri="{D42A27DB-BD31-4B8C-83A1-F6EECF244321}">
                <p14:modId xmlns:p14="http://schemas.microsoft.com/office/powerpoint/2010/main" val="1309522332"/>
              </p:ext>
            </p:extLst>
          </p:nvPr>
        </p:nvGraphicFramePr>
        <p:xfrm>
          <a:off x="7587084" y="3268959"/>
          <a:ext cx="756254" cy="1093072"/>
        </p:xfrm>
        <a:graphic>
          <a:graphicData uri="http://schemas.openxmlformats.org/drawingml/2006/table">
            <a:tbl>
              <a:tblPr firstRow="1" bandRow="1">
                <a:tableStyleId>{5C22544A-7EE6-4342-B048-85BDC9FD1C3A}</a:tableStyleId>
              </a:tblPr>
              <a:tblGrid>
                <a:gridCol w="378127">
                  <a:extLst>
                    <a:ext uri="{9D8B030D-6E8A-4147-A177-3AD203B41FA5}">
                      <a16:colId xmlns:a16="http://schemas.microsoft.com/office/drawing/2014/main" val="3253028999"/>
                    </a:ext>
                  </a:extLst>
                </a:gridCol>
                <a:gridCol w="378127">
                  <a:extLst>
                    <a:ext uri="{9D8B030D-6E8A-4147-A177-3AD203B41FA5}">
                      <a16:colId xmlns:a16="http://schemas.microsoft.com/office/drawing/2014/main" val="3549848939"/>
                    </a:ext>
                  </a:extLst>
                </a:gridCol>
              </a:tblGrid>
              <a:tr h="546536">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A23"/>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extLst>
                  <a:ext uri="{0D108BD9-81ED-4DB2-BD59-A6C34878D82A}">
                    <a16:rowId xmlns:a16="http://schemas.microsoft.com/office/drawing/2014/main" val="2803242476"/>
                  </a:ext>
                </a:extLst>
              </a:tr>
              <a:tr h="546536">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A23"/>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A23"/>
                    </a:solidFill>
                  </a:tcPr>
                </a:tc>
                <a:extLst>
                  <a:ext uri="{0D108BD9-81ED-4DB2-BD59-A6C34878D82A}">
                    <a16:rowId xmlns:a16="http://schemas.microsoft.com/office/drawing/2014/main" val="3059903230"/>
                  </a:ext>
                </a:extLst>
              </a:tr>
            </a:tbl>
          </a:graphicData>
        </a:graphic>
      </p:graphicFrame>
    </p:spTree>
    <p:custDataLst>
      <p:tags r:id="rId1"/>
    </p:custDataLst>
    <p:extLst>
      <p:ext uri="{BB962C8B-B14F-4D97-AF65-F5344CB8AC3E}">
        <p14:creationId xmlns:p14="http://schemas.microsoft.com/office/powerpoint/2010/main" val="1000784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Visual representations</a:t>
            </a:r>
          </a:p>
        </p:txBody>
      </p:sp>
      <p:sp>
        <p:nvSpPr>
          <p:cNvPr id="3" name="Content Placeholder 2"/>
          <p:cNvSpPr>
            <a:spLocks noGrp="1"/>
          </p:cNvSpPr>
          <p:nvPr>
            <p:ph idx="1"/>
          </p:nvPr>
        </p:nvSpPr>
        <p:spPr>
          <a:xfrm>
            <a:off x="323850" y="848830"/>
            <a:ext cx="8485188" cy="4530832"/>
          </a:xfrm>
        </p:spPr>
        <p:txBody>
          <a:bodyPr/>
          <a:lstStyle/>
          <a:p>
            <a:pPr marL="0" indent="0"/>
            <a:r>
              <a:rPr lang="en-AU" altLang="en-US" sz="2400" dirty="0"/>
              <a:t>Providing pre-partitioned shapes for students to name or colour a given fraction means that they </a:t>
            </a:r>
            <a:r>
              <a:rPr lang="en-US" sz="2400" dirty="0"/>
              <a:t>don’t have to visualise how the shape could be partitioned evenly to create fractional parts. </a:t>
            </a:r>
          </a:p>
          <a:p>
            <a:pPr marL="0" indent="0"/>
            <a:endParaRPr lang="en-US" altLang="en-US" sz="800" dirty="0"/>
          </a:p>
          <a:p>
            <a:pPr marL="0" indent="0"/>
            <a:endParaRPr lang="en-US" altLang="en-US" sz="800" dirty="0"/>
          </a:p>
          <a:p>
            <a:pPr marL="0" indent="0"/>
            <a:endParaRPr lang="en-US" altLang="en-US" sz="800" dirty="0"/>
          </a:p>
          <a:p>
            <a:pPr marL="0" indent="0"/>
            <a:endParaRPr lang="en-US" altLang="en-US" sz="800" dirty="0"/>
          </a:p>
          <a:p>
            <a:pPr marL="0" indent="0"/>
            <a:endParaRPr lang="en-US" altLang="en-US" sz="800" dirty="0"/>
          </a:p>
          <a:p>
            <a:pPr marL="0" indent="0"/>
            <a:endParaRPr lang="en-AU" altLang="en-US" sz="800" dirty="0"/>
          </a:p>
          <a:p>
            <a:pPr marL="0" indent="0"/>
            <a:r>
              <a:rPr lang="en-AU" altLang="en-US" sz="2400" b="1" dirty="0"/>
              <a:t>This may create a barrier to developing an understanding of the part-whole nature of fractions.</a:t>
            </a:r>
          </a:p>
          <a:p>
            <a:pPr marL="0" indent="0"/>
            <a:endParaRPr lang="en-AU" altLang="en-US" sz="800" dirty="0"/>
          </a:p>
          <a:p>
            <a:pPr marL="0" indent="0"/>
            <a:r>
              <a:rPr lang="en-AU" altLang="en-US" sz="2400" dirty="0"/>
              <a:t>Consider the deeper level of thinking required to answer these types of questions:</a:t>
            </a:r>
          </a:p>
          <a:p>
            <a:endParaRPr lang="en-AU" sz="2000" dirty="0"/>
          </a:p>
        </p:txBody>
      </p:sp>
      <p:sp>
        <p:nvSpPr>
          <p:cNvPr id="9" name="TextBox 8">
            <a:extLst>
              <a:ext uri="{FF2B5EF4-FFF2-40B4-BE49-F238E27FC236}">
                <a16:creationId xmlns:a16="http://schemas.microsoft.com/office/drawing/2014/main" id="{83D21433-61CD-4179-9D2F-E095B8974BEF}"/>
              </a:ext>
            </a:extLst>
          </p:cNvPr>
          <p:cNvSpPr txBox="1"/>
          <p:nvPr/>
        </p:nvSpPr>
        <p:spPr>
          <a:xfrm>
            <a:off x="1331640" y="5898758"/>
            <a:ext cx="4032448" cy="369332"/>
          </a:xfrm>
          <a:prstGeom prst="rect">
            <a:avLst/>
          </a:prstGeom>
          <a:noFill/>
        </p:spPr>
        <p:txBody>
          <a:bodyPr wrap="square" rtlCol="0">
            <a:spAutoFit/>
          </a:bodyPr>
          <a:lstStyle/>
          <a:p>
            <a:r>
              <a:rPr lang="en-US" dirty="0"/>
              <a:t>What fraction o</a:t>
            </a:r>
            <a:r>
              <a:rPr lang="en-US" b="0" dirty="0"/>
              <a:t>f the shape is shaded?</a:t>
            </a:r>
          </a:p>
        </p:txBody>
      </p:sp>
      <p:grpSp>
        <p:nvGrpSpPr>
          <p:cNvPr id="22" name="Group 21">
            <a:extLst>
              <a:ext uri="{FF2B5EF4-FFF2-40B4-BE49-F238E27FC236}">
                <a16:creationId xmlns:a16="http://schemas.microsoft.com/office/drawing/2014/main" id="{F3CC9E57-9B4D-4B27-B9BD-FF93B47A5F2E}"/>
              </a:ext>
            </a:extLst>
          </p:cNvPr>
          <p:cNvGrpSpPr/>
          <p:nvPr/>
        </p:nvGrpSpPr>
        <p:grpSpPr>
          <a:xfrm>
            <a:off x="3109309" y="5157192"/>
            <a:ext cx="814619" cy="648072"/>
            <a:chOff x="5940152" y="4941168"/>
            <a:chExt cx="1030643" cy="862377"/>
          </a:xfrm>
        </p:grpSpPr>
        <p:sp>
          <p:nvSpPr>
            <p:cNvPr id="15" name="Rectangle 14">
              <a:extLst>
                <a:ext uri="{FF2B5EF4-FFF2-40B4-BE49-F238E27FC236}">
                  <a16:creationId xmlns:a16="http://schemas.microsoft.com/office/drawing/2014/main" id="{5BDA6B1F-18EB-4DC7-906E-6BD286AA6295}"/>
                </a:ext>
              </a:extLst>
            </p:cNvPr>
            <p:cNvSpPr/>
            <p:nvPr/>
          </p:nvSpPr>
          <p:spPr bwMode="auto">
            <a:xfrm>
              <a:off x="5940152" y="4941168"/>
              <a:ext cx="1030643" cy="862376"/>
            </a:xfrm>
            <a:prstGeom prst="rect">
              <a:avLst/>
            </a:prstGeom>
            <a:noFill/>
            <a:ln w="28575" cap="flat" cmpd="sng" algn="ctr">
              <a:solidFill>
                <a:srgbClr val="5A9AD7"/>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6" name="Isosceles Triangle 15">
              <a:extLst>
                <a:ext uri="{FF2B5EF4-FFF2-40B4-BE49-F238E27FC236}">
                  <a16:creationId xmlns:a16="http://schemas.microsoft.com/office/drawing/2014/main" id="{FD832C9A-5F82-4475-80DC-1CF13BA76CF0}"/>
                </a:ext>
              </a:extLst>
            </p:cNvPr>
            <p:cNvSpPr/>
            <p:nvPr/>
          </p:nvSpPr>
          <p:spPr bwMode="auto">
            <a:xfrm>
              <a:off x="5940152" y="5373217"/>
              <a:ext cx="1030643" cy="430328"/>
            </a:xfrm>
            <a:prstGeom prst="triangle">
              <a:avLst>
                <a:gd name="adj" fmla="val 51183"/>
              </a:avLst>
            </a:prstGeom>
            <a:solidFill>
              <a:srgbClr val="5A9AD7"/>
            </a:solidFill>
            <a:ln w="9525" cap="flat" cmpd="sng" algn="ctr">
              <a:solidFill>
                <a:srgbClr val="5A9AD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grpSp>
      <p:sp>
        <p:nvSpPr>
          <p:cNvPr id="24" name="Rectangle 23">
            <a:extLst>
              <a:ext uri="{FF2B5EF4-FFF2-40B4-BE49-F238E27FC236}">
                <a16:creationId xmlns:a16="http://schemas.microsoft.com/office/drawing/2014/main" id="{BF0FFAA8-1984-427D-819C-E12621E120B7}"/>
              </a:ext>
            </a:extLst>
          </p:cNvPr>
          <p:cNvSpPr/>
          <p:nvPr/>
        </p:nvSpPr>
        <p:spPr bwMode="auto">
          <a:xfrm>
            <a:off x="6738890" y="5157191"/>
            <a:ext cx="814619" cy="648071"/>
          </a:xfrm>
          <a:prstGeom prst="rect">
            <a:avLst/>
          </a:prstGeom>
          <a:noFill/>
          <a:ln w="28575" cap="flat" cmpd="sng" algn="ctr">
            <a:solidFill>
              <a:srgbClr val="5A9AD7"/>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68ED827E-842F-4C4B-B16F-4CB648673D77}"/>
              </a:ext>
            </a:extLst>
          </p:cNvPr>
          <p:cNvSpPr txBox="1"/>
          <p:nvPr/>
        </p:nvSpPr>
        <p:spPr>
          <a:xfrm>
            <a:off x="5483364" y="5898758"/>
            <a:ext cx="3325673" cy="369332"/>
          </a:xfrm>
          <a:prstGeom prst="rect">
            <a:avLst/>
          </a:prstGeom>
          <a:noFill/>
        </p:spPr>
        <p:txBody>
          <a:bodyPr wrap="square" rtlCol="0">
            <a:spAutoFit/>
          </a:bodyPr>
          <a:lstStyle/>
          <a:p>
            <a:r>
              <a:rPr lang="en-US" dirty="0"/>
              <a:t>Colour one-third of the shape.</a:t>
            </a:r>
            <a:endParaRPr lang="en-US" b="0" dirty="0"/>
          </a:p>
        </p:txBody>
      </p:sp>
      <p:sp>
        <p:nvSpPr>
          <p:cNvPr id="27" name="TextBox 26">
            <a:extLst>
              <a:ext uri="{FF2B5EF4-FFF2-40B4-BE49-F238E27FC236}">
                <a16:creationId xmlns:a16="http://schemas.microsoft.com/office/drawing/2014/main" id="{49550287-C443-4357-9DF5-77B2630116C9}"/>
              </a:ext>
            </a:extLst>
          </p:cNvPr>
          <p:cNvSpPr txBox="1"/>
          <p:nvPr/>
        </p:nvSpPr>
        <p:spPr>
          <a:xfrm>
            <a:off x="3923928" y="2492896"/>
            <a:ext cx="2376264" cy="646331"/>
          </a:xfrm>
          <a:prstGeom prst="rect">
            <a:avLst/>
          </a:prstGeom>
          <a:noFill/>
        </p:spPr>
        <p:txBody>
          <a:bodyPr wrap="square" rtlCol="0">
            <a:spAutoFit/>
          </a:bodyPr>
          <a:lstStyle/>
          <a:p>
            <a:r>
              <a:rPr lang="en-US" dirty="0"/>
              <a:t>What fraction o</a:t>
            </a:r>
            <a:r>
              <a:rPr lang="en-US" b="0" dirty="0"/>
              <a:t>f the shape is shaded?</a:t>
            </a:r>
          </a:p>
        </p:txBody>
      </p:sp>
      <p:pic>
        <p:nvPicPr>
          <p:cNvPr id="5" name="Picture 4">
            <a:extLst>
              <a:ext uri="{FF2B5EF4-FFF2-40B4-BE49-F238E27FC236}">
                <a16:creationId xmlns:a16="http://schemas.microsoft.com/office/drawing/2014/main" id="{9F4B3115-5A41-4706-B047-6939DBB49F4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71800" y="2250951"/>
            <a:ext cx="981075" cy="962025"/>
          </a:xfrm>
          <a:prstGeom prst="rect">
            <a:avLst/>
          </a:prstGeom>
        </p:spPr>
      </p:pic>
    </p:spTree>
    <p:custDataLst>
      <p:tags r:id="rId1"/>
    </p:custDataLst>
    <p:extLst>
      <p:ext uri="{BB962C8B-B14F-4D97-AF65-F5344CB8AC3E}">
        <p14:creationId xmlns:p14="http://schemas.microsoft.com/office/powerpoint/2010/main" val="2411799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Foundational concepts in fractions</a:t>
            </a:r>
          </a:p>
        </p:txBody>
      </p:sp>
      <p:sp>
        <p:nvSpPr>
          <p:cNvPr id="3" name="Content Placeholder 2"/>
          <p:cNvSpPr>
            <a:spLocks noGrp="1"/>
          </p:cNvSpPr>
          <p:nvPr>
            <p:ph idx="1"/>
          </p:nvPr>
        </p:nvSpPr>
        <p:spPr>
          <a:xfrm>
            <a:off x="1259632" y="3506680"/>
            <a:ext cx="7488832" cy="1146456"/>
          </a:xfrm>
        </p:spPr>
        <p:txBody>
          <a:bodyPr/>
          <a:lstStyle/>
          <a:p>
            <a:pPr marL="0" indent="355600"/>
            <a:r>
              <a:rPr lang="en-AU" dirty="0"/>
              <a:t> Fractions as a </a:t>
            </a:r>
            <a:r>
              <a:rPr lang="en-AU" b="1" dirty="0"/>
              <a:t>part-whole        </a:t>
            </a:r>
            <a:r>
              <a:rPr lang="en-AU" dirty="0"/>
              <a:t>Unit 2</a:t>
            </a:r>
            <a:endParaRPr lang="en-AU" b="1" dirty="0"/>
          </a:p>
          <a:p>
            <a:pPr marL="0" indent="355600"/>
            <a:r>
              <a:rPr lang="en-AU" dirty="0"/>
              <a:t> Fractions as a </a:t>
            </a:r>
            <a:r>
              <a:rPr lang="en-AU" b="1" dirty="0"/>
              <a:t>measure </a:t>
            </a:r>
            <a:r>
              <a:rPr lang="en-AU" dirty="0">
                <a:solidFill>
                  <a:schemeClr val="tx1"/>
                </a:solidFill>
              </a:rPr>
              <a:t> 	        Unit 3</a:t>
            </a:r>
            <a:endParaRPr lang="en-AU" b="1" dirty="0">
              <a:solidFill>
                <a:schemeClr val="tx1"/>
              </a:solidFill>
            </a:endParaRPr>
          </a:p>
        </p:txBody>
      </p:sp>
      <p:sp>
        <p:nvSpPr>
          <p:cNvPr id="6" name="Rectangle: Rounded Corners 5">
            <a:extLst>
              <a:ext uri="{FF2B5EF4-FFF2-40B4-BE49-F238E27FC236}">
                <a16:creationId xmlns:a16="http://schemas.microsoft.com/office/drawing/2014/main" id="{D9BB8990-D512-4A4E-8A96-59B72D4E4965}"/>
              </a:ext>
            </a:extLst>
          </p:cNvPr>
          <p:cNvSpPr/>
          <p:nvPr/>
        </p:nvSpPr>
        <p:spPr bwMode="auto">
          <a:xfrm>
            <a:off x="467544" y="2387720"/>
            <a:ext cx="8352606" cy="2952328"/>
          </a:xfrm>
          <a:prstGeom prst="roundRect">
            <a:avLst/>
          </a:prstGeom>
          <a:noFill/>
          <a:ln w="57150">
            <a:solidFill>
              <a:srgbClr val="5A9AD7"/>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TextBox 7">
            <a:extLst>
              <a:ext uri="{FF2B5EF4-FFF2-40B4-BE49-F238E27FC236}">
                <a16:creationId xmlns:a16="http://schemas.microsoft.com/office/drawing/2014/main" id="{647F9E20-2FD4-4DC8-B3BD-9F0D475F86A4}"/>
              </a:ext>
            </a:extLst>
          </p:cNvPr>
          <p:cNvSpPr txBox="1"/>
          <p:nvPr/>
        </p:nvSpPr>
        <p:spPr>
          <a:xfrm>
            <a:off x="1619672" y="1927060"/>
            <a:ext cx="4608673" cy="954107"/>
          </a:xfrm>
          <a:prstGeom prst="rect">
            <a:avLst/>
          </a:prstGeom>
          <a:solidFill>
            <a:srgbClr val="C8DDF2"/>
          </a:solidFill>
          <a:ln w="28575">
            <a:solidFill>
              <a:srgbClr val="5A9AD7"/>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AU" sz="2800" dirty="0">
                <a:solidFill>
                  <a:srgbClr val="000000"/>
                </a:solidFill>
                <a:latin typeface="Arial"/>
              </a:rPr>
              <a:t>F</a:t>
            </a:r>
            <a:r>
              <a:rPr kumimoji="0" lang="en-AU" sz="2800" b="0" i="0" u="none" strike="noStrike" kern="1200" cap="none" spc="0" normalizeH="0" baseline="0" noProof="0" dirty="0">
                <a:ln>
                  <a:noFill/>
                </a:ln>
                <a:solidFill>
                  <a:srgbClr val="000000"/>
                </a:solidFill>
                <a:effectLst/>
                <a:uLnTx/>
                <a:uFillTx/>
                <a:latin typeface="Arial"/>
                <a:ea typeface="+mn-ea"/>
                <a:cs typeface="+mn-cs"/>
              </a:rPr>
              <a:t>ractional thinking through representations</a:t>
            </a:r>
          </a:p>
        </p:txBody>
      </p:sp>
      <p:sp>
        <p:nvSpPr>
          <p:cNvPr id="28" name="TextBox 27">
            <a:extLst>
              <a:ext uri="{FF2B5EF4-FFF2-40B4-BE49-F238E27FC236}">
                <a16:creationId xmlns:a16="http://schemas.microsoft.com/office/drawing/2014/main" id="{F8397D52-B1C2-4C2B-A855-8845CEC1C717}"/>
              </a:ext>
            </a:extLst>
          </p:cNvPr>
          <p:cNvSpPr txBox="1"/>
          <p:nvPr/>
        </p:nvSpPr>
        <p:spPr>
          <a:xfrm>
            <a:off x="6228345" y="1927059"/>
            <a:ext cx="1592560" cy="954107"/>
          </a:xfrm>
          <a:prstGeom prst="rect">
            <a:avLst/>
          </a:prstGeom>
          <a:solidFill>
            <a:srgbClr val="C8DDF2"/>
          </a:solidFill>
          <a:ln w="28575">
            <a:solidFill>
              <a:srgbClr val="5A9AD7"/>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2800" b="0" i="0" u="none" strike="noStrike" kern="1200" cap="none" spc="0" normalizeH="0" baseline="0" noProof="0" dirty="0">
                <a:ln>
                  <a:noFill/>
                </a:ln>
                <a:solidFill>
                  <a:srgbClr val="000000"/>
                </a:solidFill>
                <a:effectLst/>
                <a:uLnTx/>
                <a:uFillTx/>
                <a:latin typeface="Arial"/>
                <a:ea typeface="+mn-ea"/>
                <a:cs typeface="+mn-cs"/>
              </a:rPr>
              <a:t>Unit 1</a:t>
            </a:r>
            <a:br>
              <a:rPr kumimoji="0" lang="en-AU" sz="2800" b="0" i="0" u="none" strike="noStrike" kern="1200" cap="none" spc="0" normalizeH="0" baseline="0" noProof="0" dirty="0">
                <a:ln>
                  <a:noFill/>
                </a:ln>
                <a:solidFill>
                  <a:srgbClr val="000000"/>
                </a:solidFill>
                <a:effectLst/>
                <a:uLnTx/>
                <a:uFillTx/>
                <a:latin typeface="Arial"/>
                <a:ea typeface="+mn-ea"/>
                <a:cs typeface="+mn-cs"/>
              </a:rPr>
            </a:br>
            <a:endParaRPr kumimoji="0" lang="en-AU" sz="2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Box 8">
            <a:extLst>
              <a:ext uri="{FF2B5EF4-FFF2-40B4-BE49-F238E27FC236}">
                <a16:creationId xmlns:a16="http://schemas.microsoft.com/office/drawing/2014/main" id="{71E84727-2D24-4759-BD49-22458186B8A8}"/>
              </a:ext>
            </a:extLst>
          </p:cNvPr>
          <p:cNvSpPr txBox="1"/>
          <p:nvPr/>
        </p:nvSpPr>
        <p:spPr>
          <a:xfrm>
            <a:off x="323850" y="1052736"/>
            <a:ext cx="316803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2800" b="1" i="0" u="none" strike="noStrike" kern="1200" cap="none" spc="0" normalizeH="0" baseline="0" noProof="0" dirty="0">
                <a:ln>
                  <a:noFill/>
                </a:ln>
                <a:solidFill>
                  <a:srgbClr val="000000"/>
                </a:solidFill>
                <a:effectLst/>
                <a:uLnTx/>
                <a:uFillTx/>
                <a:latin typeface="Arial" charset="0"/>
                <a:ea typeface="+mn-ea"/>
                <a:cs typeface="+mn-cs"/>
              </a:rPr>
              <a:t>Course overview</a:t>
            </a:r>
          </a:p>
        </p:txBody>
      </p:sp>
      <p:sp>
        <p:nvSpPr>
          <p:cNvPr id="10" name="Rectangle 9">
            <a:extLst>
              <a:ext uri="{FF2B5EF4-FFF2-40B4-BE49-F238E27FC236}">
                <a16:creationId xmlns:a16="http://schemas.microsoft.com/office/drawing/2014/main" id="{251AE83D-ED79-4CBD-9283-757F945544E2}"/>
              </a:ext>
            </a:extLst>
          </p:cNvPr>
          <p:cNvSpPr/>
          <p:nvPr/>
        </p:nvSpPr>
        <p:spPr bwMode="auto">
          <a:xfrm>
            <a:off x="1259632" y="3600316"/>
            <a:ext cx="288032" cy="260732"/>
          </a:xfrm>
          <a:prstGeom prst="rect">
            <a:avLst/>
          </a:prstGeom>
          <a:solidFill>
            <a:srgbClr val="91BCE4"/>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 name="Rectangle 12">
            <a:extLst>
              <a:ext uri="{FF2B5EF4-FFF2-40B4-BE49-F238E27FC236}">
                <a16:creationId xmlns:a16="http://schemas.microsoft.com/office/drawing/2014/main" id="{F44F24B2-8975-474C-8D4E-6BA6DAB2A8C0}"/>
              </a:ext>
            </a:extLst>
          </p:cNvPr>
          <p:cNvSpPr/>
          <p:nvPr/>
        </p:nvSpPr>
        <p:spPr bwMode="auto">
          <a:xfrm>
            <a:off x="1259632" y="4104372"/>
            <a:ext cx="288032" cy="260732"/>
          </a:xfrm>
          <a:prstGeom prst="rect">
            <a:avLst/>
          </a:prstGeom>
          <a:solidFill>
            <a:srgbClr val="F7C9A6"/>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38144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0350"/>
            <a:ext cx="5611366" cy="439738"/>
          </a:xfrm>
        </p:spPr>
        <p:txBody>
          <a:bodyPr/>
          <a:lstStyle/>
          <a:p>
            <a:r>
              <a:rPr lang="en-AU" dirty="0"/>
              <a:t>Symbolic representations</a:t>
            </a:r>
            <a:endParaRPr lang="en-AU" i="1" dirty="0">
              <a:solidFill>
                <a:srgbClr val="FF0000"/>
              </a:solidFill>
            </a:endParaRPr>
          </a:p>
        </p:txBody>
      </p:sp>
      <p:sp>
        <p:nvSpPr>
          <p:cNvPr id="3" name="Content Placeholder 2"/>
          <p:cNvSpPr>
            <a:spLocks noGrp="1"/>
          </p:cNvSpPr>
          <p:nvPr>
            <p:ph idx="1"/>
          </p:nvPr>
        </p:nvSpPr>
        <p:spPr>
          <a:xfrm>
            <a:off x="323850" y="908720"/>
            <a:ext cx="8712646" cy="1969255"/>
          </a:xfrm>
        </p:spPr>
        <p:txBody>
          <a:bodyPr/>
          <a:lstStyle/>
          <a:p>
            <a:pPr marL="0" indent="0"/>
            <a:r>
              <a:rPr lang="en-AU" b="1" dirty="0">
                <a:solidFill>
                  <a:schemeClr val="bg1">
                    <a:lumMod val="50000"/>
                  </a:schemeClr>
                </a:solidFill>
              </a:rPr>
              <a:t>Parts of the fraction symbol</a:t>
            </a:r>
          </a:p>
          <a:p>
            <a:pPr marL="0" indent="0"/>
            <a:r>
              <a:rPr lang="en-AU" sz="2400" dirty="0"/>
              <a:t>The </a:t>
            </a:r>
            <a:r>
              <a:rPr lang="en-AU" sz="2400" b="1" dirty="0"/>
              <a:t>denominator</a:t>
            </a:r>
            <a:r>
              <a:rPr lang="en-AU" sz="2400" dirty="0"/>
              <a:t> tells us how many equal parts the whole has been divided into.</a:t>
            </a:r>
          </a:p>
          <a:p>
            <a:pPr marL="0" indent="0"/>
            <a:endParaRPr lang="en-AU" sz="1000" dirty="0"/>
          </a:p>
          <a:p>
            <a:pPr marL="0" indent="0"/>
            <a:r>
              <a:rPr lang="en-AU" sz="2400" dirty="0"/>
              <a:t>The </a:t>
            </a:r>
            <a:r>
              <a:rPr lang="en-AU" sz="2400" b="1" dirty="0"/>
              <a:t>numerator</a:t>
            </a:r>
            <a:r>
              <a:rPr lang="en-AU" sz="2400" dirty="0"/>
              <a:t> tells us how many parts have been chosen.</a:t>
            </a:r>
          </a:p>
          <a:p>
            <a:pPr marL="457200" indent="-457200">
              <a:buFont typeface="Arial" pitchFamily="34" charset="0"/>
              <a:buChar char="•"/>
            </a:pPr>
            <a:endParaRPr lang="en-AU" dirty="0"/>
          </a:p>
          <a:p>
            <a:pPr marL="0" indent="0"/>
            <a:endParaRPr lang="en-AU" dirty="0"/>
          </a:p>
          <a:p>
            <a:pPr marL="0" indent="0"/>
            <a:endParaRPr lang="en-AU" dirty="0"/>
          </a:p>
          <a:p>
            <a:pPr marL="0" indent="0"/>
            <a:endParaRPr lang="en-AU" sz="4000" dirty="0"/>
          </a:p>
        </p:txBody>
      </p:sp>
      <p:sp>
        <p:nvSpPr>
          <p:cNvPr id="22" name="TextBox 21"/>
          <p:cNvSpPr txBox="1"/>
          <p:nvPr/>
        </p:nvSpPr>
        <p:spPr>
          <a:xfrm>
            <a:off x="1825337" y="4273932"/>
            <a:ext cx="2962687" cy="523220"/>
          </a:xfrm>
          <a:prstGeom prst="rect">
            <a:avLst/>
          </a:prstGeom>
          <a:noFill/>
        </p:spPr>
        <p:txBody>
          <a:bodyPr wrap="square" rtlCol="0">
            <a:spAutoFit/>
          </a:bodyPr>
          <a:lstStyle/>
          <a:p>
            <a:pPr marL="534988" indent="-534988">
              <a:spcBef>
                <a:spcPts val="0"/>
              </a:spcBef>
              <a:spcAft>
                <a:spcPts val="600"/>
              </a:spcAft>
              <a:buFont typeface="Wingdings" pitchFamily="2" charset="2"/>
              <a:buChar char=""/>
            </a:pPr>
            <a:r>
              <a:rPr lang="en-AU" sz="2800" b="1" dirty="0">
                <a:solidFill>
                  <a:srgbClr val="5A9AD7"/>
                </a:solidFill>
              </a:rPr>
              <a:t>denominator</a:t>
            </a:r>
          </a:p>
        </p:txBody>
      </p:sp>
      <p:grpSp>
        <p:nvGrpSpPr>
          <p:cNvPr id="7" name="Group 6"/>
          <p:cNvGrpSpPr/>
          <p:nvPr/>
        </p:nvGrpSpPr>
        <p:grpSpPr>
          <a:xfrm>
            <a:off x="5521056" y="3190937"/>
            <a:ext cx="2021160" cy="1433031"/>
            <a:chOff x="5053061" y="3941052"/>
            <a:chExt cx="2327251" cy="1720196"/>
          </a:xfrm>
        </p:grpSpPr>
        <p:sp>
          <p:nvSpPr>
            <p:cNvPr id="5" name="Oval 4"/>
            <p:cNvSpPr/>
            <p:nvPr/>
          </p:nvSpPr>
          <p:spPr bwMode="auto">
            <a:xfrm>
              <a:off x="5053061" y="4476973"/>
              <a:ext cx="576064" cy="432048"/>
            </a:xfrm>
            <a:prstGeom prst="ellipse">
              <a:avLst/>
            </a:prstGeom>
            <a:solidFill>
              <a:srgbClr val="5A9AD7"/>
            </a:solidFill>
            <a:ln w="9525" cap="flat" cmpd="sng" algn="ctr">
              <a:solidFill>
                <a:srgbClr val="5A9AD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0" name="Oval 9"/>
            <p:cNvSpPr/>
            <p:nvPr/>
          </p:nvSpPr>
          <p:spPr bwMode="auto">
            <a:xfrm>
              <a:off x="5359152" y="3953185"/>
              <a:ext cx="576064" cy="432048"/>
            </a:xfrm>
            <a:prstGeom prst="ellipse">
              <a:avLst/>
            </a:prstGeom>
            <a:solidFill>
              <a:srgbClr val="5A9AD7"/>
            </a:solidFill>
            <a:ln w="9525" cap="flat" cmpd="sng" algn="ctr">
              <a:solidFill>
                <a:srgbClr val="5A9AD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1" name="Oval 10"/>
            <p:cNvSpPr/>
            <p:nvPr/>
          </p:nvSpPr>
          <p:spPr bwMode="auto">
            <a:xfrm>
              <a:off x="6804248" y="4228217"/>
              <a:ext cx="576064" cy="432048"/>
            </a:xfrm>
            <a:prstGeom prst="ellipse">
              <a:avLst/>
            </a:prstGeom>
            <a:solidFill>
              <a:srgbClr val="5A9AD7"/>
            </a:solidFill>
            <a:ln w="9525" cap="flat" cmpd="sng" algn="ctr">
              <a:solidFill>
                <a:srgbClr val="5A9AD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2" name="Oval 11"/>
            <p:cNvSpPr/>
            <p:nvPr/>
          </p:nvSpPr>
          <p:spPr bwMode="auto">
            <a:xfrm>
              <a:off x="6070848" y="3941052"/>
              <a:ext cx="576064" cy="432048"/>
            </a:xfrm>
            <a:prstGeom prst="ellipse">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3" name="Oval 12"/>
            <p:cNvSpPr/>
            <p:nvPr/>
          </p:nvSpPr>
          <p:spPr bwMode="auto">
            <a:xfrm>
              <a:off x="5782816" y="4495288"/>
              <a:ext cx="576064" cy="432048"/>
            </a:xfrm>
            <a:prstGeom prst="ellipse">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5" name="Oval 14"/>
            <p:cNvSpPr/>
            <p:nvPr/>
          </p:nvSpPr>
          <p:spPr bwMode="auto">
            <a:xfrm>
              <a:off x="6450299" y="4711312"/>
              <a:ext cx="576064" cy="432048"/>
            </a:xfrm>
            <a:prstGeom prst="ellipse">
              <a:avLst/>
            </a:prstGeom>
            <a:solidFill>
              <a:srgbClr val="5A9AD7"/>
            </a:solidFill>
            <a:ln w="9525" cap="flat" cmpd="sng" algn="ctr">
              <a:solidFill>
                <a:srgbClr val="5A9AD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6" name="Oval 15"/>
            <p:cNvSpPr/>
            <p:nvPr/>
          </p:nvSpPr>
          <p:spPr bwMode="auto">
            <a:xfrm>
              <a:off x="6115079" y="5229200"/>
              <a:ext cx="576064" cy="432048"/>
            </a:xfrm>
            <a:prstGeom prst="ellipse">
              <a:avLst/>
            </a:prstGeom>
            <a:solidFill>
              <a:srgbClr val="5A9AD7"/>
            </a:solidFill>
            <a:ln w="9525" cap="flat" cmpd="sng" algn="ctr">
              <a:solidFill>
                <a:srgbClr val="5A9AD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7" name="Oval 16"/>
            <p:cNvSpPr/>
            <p:nvPr/>
          </p:nvSpPr>
          <p:spPr bwMode="auto">
            <a:xfrm>
              <a:off x="5478016" y="5091647"/>
              <a:ext cx="576064" cy="432048"/>
            </a:xfrm>
            <a:prstGeom prst="ellipse">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grpSp>
      <mc:AlternateContent xmlns:mc="http://schemas.openxmlformats.org/markup-compatibility/2006" xmlns:a14="http://schemas.microsoft.com/office/drawing/2010/main">
        <mc:Choice Requires="a14">
          <p:sp>
            <p:nvSpPr>
              <p:cNvPr id="6" name="TextBox 5"/>
              <p:cNvSpPr txBox="1"/>
              <p:nvPr/>
            </p:nvSpPr>
            <p:spPr>
              <a:xfrm>
                <a:off x="888190" y="4005064"/>
                <a:ext cx="756084" cy="923330"/>
              </a:xfrm>
              <a:prstGeom prst="rect">
                <a:avLst/>
              </a:prstGeom>
              <a:noFill/>
            </p:spPr>
            <p:txBody>
              <a:bodyPr wrap="square" rtlCol="0">
                <a:spAutoFit/>
              </a:bodyPr>
              <a:lstStyle/>
              <a:p>
                <a:pPr marL="0" indent="0"/>
                <a14:m>
                  <m:oMathPara xmlns:m="http://schemas.openxmlformats.org/officeDocument/2006/math">
                    <m:oMathParaPr>
                      <m:jc m:val="centerGroup"/>
                    </m:oMathParaPr>
                    <m:oMath xmlns:m="http://schemas.openxmlformats.org/officeDocument/2006/math">
                      <m:r>
                        <a:rPr lang="en-AU" sz="5400" b="0" i="1">
                          <a:latin typeface="Cambria Math"/>
                        </a:rPr>
                        <m:t>8</m:t>
                      </m:r>
                    </m:oMath>
                  </m:oMathPara>
                </a14:m>
                <a:endParaRPr lang="en-AU" sz="5400" dirty="0"/>
              </a:p>
            </p:txBody>
          </p:sp>
        </mc:Choice>
        <mc:Fallback xmlns="">
          <p:sp>
            <p:nvSpPr>
              <p:cNvPr id="6" name="TextBox 5"/>
              <p:cNvSpPr txBox="1">
                <a:spLocks noRot="1" noChangeAspect="1" noMove="1" noResize="1" noEditPoints="1" noAdjustHandles="1" noChangeArrowheads="1" noChangeShapeType="1" noTextEdit="1"/>
              </p:cNvSpPr>
              <p:nvPr/>
            </p:nvSpPr>
            <p:spPr>
              <a:xfrm>
                <a:off x="888190" y="4005064"/>
                <a:ext cx="756084" cy="923330"/>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899592" y="3429000"/>
                <a:ext cx="586423" cy="1015663"/>
              </a:xfrm>
              <a:prstGeom prst="rect">
                <a:avLst/>
              </a:prstGeom>
              <a:noFill/>
            </p:spPr>
            <p:txBody>
              <a:bodyPr wrap="square" rtlCol="0">
                <a:spAutoFit/>
              </a:bodyPr>
              <a:lstStyle/>
              <a:p>
                <a:pPr marL="0" indent="0"/>
                <a14:m>
                  <m:oMathPara xmlns:m="http://schemas.openxmlformats.org/officeDocument/2006/math">
                    <m:oMathParaPr>
                      <m:jc m:val="centerGroup"/>
                    </m:oMathParaPr>
                    <m:oMath xmlns:m="http://schemas.openxmlformats.org/officeDocument/2006/math">
                      <m:r>
                        <a:rPr lang="en-AU" sz="6000" b="0" i="1" smtClean="0">
                          <a:latin typeface="Cambria Math"/>
                        </a:rPr>
                        <m:t>−</m:t>
                      </m:r>
                    </m:oMath>
                  </m:oMathPara>
                </a14:m>
                <a:endParaRPr lang="en-AU" sz="6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899592" y="3429000"/>
                <a:ext cx="586423" cy="1015663"/>
              </a:xfrm>
              <a:prstGeom prst="rect">
                <a:avLst/>
              </a:prstGeom>
              <a:blipFill>
                <a:blip r:embed="rId5"/>
                <a:stretch>
                  <a:fillRect r="-3125"/>
                </a:stretch>
              </a:blipFill>
            </p:spPr>
            <p:txBody>
              <a:bodyPr/>
              <a:lstStyle/>
              <a:p>
                <a:r>
                  <a:rPr lang="en-AU">
                    <a:noFill/>
                  </a:rPr>
                  <a:t> </a:t>
                </a:r>
              </a:p>
            </p:txBody>
          </p:sp>
        </mc:Fallback>
      </mc:AlternateContent>
      <p:sp>
        <p:nvSpPr>
          <p:cNvPr id="24" name="TextBox 23"/>
          <p:cNvSpPr txBox="1"/>
          <p:nvPr/>
        </p:nvSpPr>
        <p:spPr>
          <a:xfrm>
            <a:off x="1828270" y="3697868"/>
            <a:ext cx="2962687" cy="523220"/>
          </a:xfrm>
          <a:prstGeom prst="rect">
            <a:avLst/>
          </a:prstGeom>
          <a:noFill/>
        </p:spPr>
        <p:txBody>
          <a:bodyPr wrap="square" rtlCol="0">
            <a:spAutoFit/>
          </a:bodyPr>
          <a:lstStyle/>
          <a:p>
            <a:pPr marL="534988" indent="-534988">
              <a:spcBef>
                <a:spcPts val="0"/>
              </a:spcBef>
              <a:spcAft>
                <a:spcPts val="600"/>
              </a:spcAft>
              <a:buFont typeface="Wingdings" pitchFamily="2" charset="2"/>
              <a:buChar char=""/>
            </a:pPr>
            <a:r>
              <a:rPr lang="en-AU" sz="2800" b="1" dirty="0"/>
              <a:t>out of</a:t>
            </a:r>
          </a:p>
        </p:txBody>
      </p:sp>
      <p:sp>
        <p:nvSpPr>
          <p:cNvPr id="25" name="TextBox 24"/>
          <p:cNvSpPr txBox="1"/>
          <p:nvPr/>
        </p:nvSpPr>
        <p:spPr>
          <a:xfrm>
            <a:off x="1828270" y="3161579"/>
            <a:ext cx="2962687" cy="523220"/>
          </a:xfrm>
          <a:prstGeom prst="rect">
            <a:avLst/>
          </a:prstGeom>
          <a:noFill/>
        </p:spPr>
        <p:txBody>
          <a:bodyPr wrap="square" rtlCol="0">
            <a:spAutoFit/>
          </a:bodyPr>
          <a:lstStyle/>
          <a:p>
            <a:pPr marL="534988" indent="-534988">
              <a:spcBef>
                <a:spcPts val="0"/>
              </a:spcBef>
              <a:spcAft>
                <a:spcPts val="600"/>
              </a:spcAft>
              <a:buFont typeface="Wingdings" pitchFamily="2" charset="2"/>
              <a:buChar char=""/>
            </a:pPr>
            <a:r>
              <a:rPr lang="en-AU" sz="2800" b="1" dirty="0">
                <a:solidFill>
                  <a:srgbClr val="7030A0"/>
                </a:solidFill>
              </a:rPr>
              <a:t>numerator</a:t>
            </a:r>
          </a:p>
        </p:txBody>
      </p:sp>
      <mc:AlternateContent xmlns:mc="http://schemas.openxmlformats.org/markup-compatibility/2006" xmlns:a14="http://schemas.microsoft.com/office/drawing/2010/main">
        <mc:Choice Requires="a14">
          <p:sp>
            <p:nvSpPr>
              <p:cNvPr id="26" name="TextBox 25"/>
              <p:cNvSpPr txBox="1"/>
              <p:nvPr/>
            </p:nvSpPr>
            <p:spPr>
              <a:xfrm>
                <a:off x="973020" y="3068960"/>
                <a:ext cx="586423" cy="923330"/>
              </a:xfrm>
              <a:prstGeom prst="rect">
                <a:avLst/>
              </a:prstGeom>
              <a:noFill/>
            </p:spPr>
            <p:txBody>
              <a:bodyPr wrap="square" rtlCol="0">
                <a:spAutoFit/>
              </a:bodyPr>
              <a:lstStyle/>
              <a:p>
                <a:pPr marL="0" indent="0"/>
                <a14:m>
                  <m:oMathPara xmlns:m="http://schemas.openxmlformats.org/officeDocument/2006/math">
                    <m:oMathParaPr>
                      <m:jc m:val="centerGroup"/>
                    </m:oMathParaPr>
                    <m:oMath xmlns:m="http://schemas.openxmlformats.org/officeDocument/2006/math">
                      <m:r>
                        <a:rPr lang="en-AU" sz="5400" b="0" i="1" smtClean="0">
                          <a:latin typeface="Cambria Math" panose="02040503050406030204" pitchFamily="18" charset="0"/>
                        </a:rPr>
                        <m:t>3</m:t>
                      </m:r>
                    </m:oMath>
                  </m:oMathPara>
                </a14:m>
                <a:endParaRPr lang="en-AU" sz="5400" dirty="0">
                  <a:latin typeface="+mn-lt"/>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973020" y="3068960"/>
                <a:ext cx="586423" cy="923330"/>
              </a:xfrm>
              <a:prstGeom prst="rect">
                <a:avLst/>
              </a:prstGeom>
              <a:blipFill>
                <a:blip r:embed="rId6"/>
                <a:stretch>
                  <a:fillRect/>
                </a:stretch>
              </a:blipFill>
            </p:spPr>
            <p:txBody>
              <a:bodyPr/>
              <a:lstStyle/>
              <a:p>
                <a:r>
                  <a:rPr lang="en-AU">
                    <a:noFill/>
                  </a:rPr>
                  <a:t> </a:t>
                </a:r>
              </a:p>
            </p:txBody>
          </p:sp>
        </mc:Fallback>
      </mc:AlternateContent>
      <p:grpSp>
        <p:nvGrpSpPr>
          <p:cNvPr id="9" name="Group 8"/>
          <p:cNvGrpSpPr/>
          <p:nvPr/>
        </p:nvGrpSpPr>
        <p:grpSpPr>
          <a:xfrm>
            <a:off x="5521056" y="3190812"/>
            <a:ext cx="2021160" cy="1446718"/>
            <a:chOff x="7812360" y="3601530"/>
            <a:chExt cx="2327251" cy="1708062"/>
          </a:xfrm>
        </p:grpSpPr>
        <p:sp>
          <p:nvSpPr>
            <p:cNvPr id="29" name="Oval 28"/>
            <p:cNvSpPr/>
            <p:nvPr/>
          </p:nvSpPr>
          <p:spPr bwMode="auto">
            <a:xfrm>
              <a:off x="7812360" y="4125317"/>
              <a:ext cx="576064" cy="432048"/>
            </a:xfrm>
            <a:prstGeom prst="ellipse">
              <a:avLst/>
            </a:prstGeom>
            <a:solidFill>
              <a:srgbClr val="5A9AD7"/>
            </a:solidFill>
            <a:ln w="9525" cap="flat" cmpd="sng" algn="ctr">
              <a:solidFill>
                <a:srgbClr val="5A9AD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solidFill>
                  <a:schemeClr val="tx1"/>
                </a:solidFill>
                <a:effectLst/>
                <a:latin typeface="Arial" charset="0"/>
              </a:endParaRPr>
            </a:p>
          </p:txBody>
        </p:sp>
        <p:sp>
          <p:nvSpPr>
            <p:cNvPr id="30" name="Oval 29"/>
            <p:cNvSpPr/>
            <p:nvPr/>
          </p:nvSpPr>
          <p:spPr bwMode="auto">
            <a:xfrm>
              <a:off x="8118450" y="3601530"/>
              <a:ext cx="576064" cy="432048"/>
            </a:xfrm>
            <a:prstGeom prst="ellipse">
              <a:avLst/>
            </a:prstGeom>
            <a:solidFill>
              <a:srgbClr val="5A9AD7"/>
            </a:solidFill>
            <a:ln w="9525" cap="flat" cmpd="sng" algn="ctr">
              <a:solidFill>
                <a:srgbClr val="5A9AD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solidFill>
                  <a:schemeClr val="tx1"/>
                </a:solidFill>
                <a:effectLst/>
                <a:latin typeface="Arial" charset="0"/>
              </a:endParaRPr>
            </a:p>
          </p:txBody>
        </p:sp>
        <p:sp>
          <p:nvSpPr>
            <p:cNvPr id="31" name="Oval 30"/>
            <p:cNvSpPr/>
            <p:nvPr/>
          </p:nvSpPr>
          <p:spPr bwMode="auto">
            <a:xfrm>
              <a:off x="9563547" y="3876561"/>
              <a:ext cx="576064" cy="432048"/>
            </a:xfrm>
            <a:prstGeom prst="ellipse">
              <a:avLst/>
            </a:prstGeom>
            <a:solidFill>
              <a:srgbClr val="5A9AD7"/>
            </a:solidFill>
            <a:ln w="9525" cap="flat" cmpd="sng" algn="ctr">
              <a:solidFill>
                <a:srgbClr val="5A9AD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solidFill>
                  <a:schemeClr val="tx1"/>
                </a:solidFill>
                <a:effectLst/>
                <a:latin typeface="Arial" charset="0"/>
              </a:endParaRPr>
            </a:p>
          </p:txBody>
        </p:sp>
        <p:sp>
          <p:nvSpPr>
            <p:cNvPr id="34" name="Oval 33"/>
            <p:cNvSpPr/>
            <p:nvPr/>
          </p:nvSpPr>
          <p:spPr bwMode="auto">
            <a:xfrm>
              <a:off x="9209598" y="4359656"/>
              <a:ext cx="576064" cy="432048"/>
            </a:xfrm>
            <a:prstGeom prst="ellipse">
              <a:avLst/>
            </a:prstGeom>
            <a:solidFill>
              <a:srgbClr val="5A9AD7"/>
            </a:solidFill>
            <a:ln w="9525" cap="flat" cmpd="sng" algn="ctr">
              <a:solidFill>
                <a:srgbClr val="5A9AD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solidFill>
                  <a:schemeClr val="tx1"/>
                </a:solidFill>
                <a:effectLst/>
                <a:latin typeface="Arial" charset="0"/>
              </a:endParaRPr>
            </a:p>
          </p:txBody>
        </p:sp>
        <p:sp>
          <p:nvSpPr>
            <p:cNvPr id="35" name="Oval 34"/>
            <p:cNvSpPr/>
            <p:nvPr/>
          </p:nvSpPr>
          <p:spPr bwMode="auto">
            <a:xfrm>
              <a:off x="8874378" y="4877544"/>
              <a:ext cx="576064" cy="432048"/>
            </a:xfrm>
            <a:prstGeom prst="ellipse">
              <a:avLst/>
            </a:prstGeom>
            <a:solidFill>
              <a:srgbClr val="5A9AD7"/>
            </a:solidFill>
            <a:ln w="9525" cap="flat" cmpd="sng" algn="ctr">
              <a:solidFill>
                <a:srgbClr val="5A9AD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solidFill>
                  <a:schemeClr val="tx1"/>
                </a:solidFill>
                <a:effectLst/>
                <a:latin typeface="Arial" charset="0"/>
              </a:endParaRPr>
            </a:p>
          </p:txBody>
        </p:sp>
      </p:grpSp>
    </p:spTree>
    <p:custDataLst>
      <p:tags r:id="rId1"/>
    </p:custDataLst>
    <p:extLst>
      <p:ext uri="{BB962C8B-B14F-4D97-AF65-F5344CB8AC3E}">
        <p14:creationId xmlns:p14="http://schemas.microsoft.com/office/powerpoint/2010/main" val="218256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24"/>
                                        </p:tgtEl>
                                      </p:cBhvr>
                                    </p:animEffect>
                                    <p:set>
                                      <p:cBhvr>
                                        <p:cTn id="45"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p:bldP spid="20" grpId="0"/>
      <p:bldP spid="24" grpId="0"/>
      <p:bldP spid="24" grpId="1"/>
      <p:bldP spid="25"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ontent Placeholder 2">
            <a:extLst>
              <a:ext uri="{FF2B5EF4-FFF2-40B4-BE49-F238E27FC236}">
                <a16:creationId xmlns:a16="http://schemas.microsoft.com/office/drawing/2014/main" id="{4E54415C-2D97-429B-9753-917D37730F82}"/>
              </a:ext>
            </a:extLst>
          </p:cNvPr>
          <p:cNvSpPr>
            <a:spLocks noGrp="1"/>
          </p:cNvSpPr>
          <p:nvPr>
            <p:ph idx="1"/>
          </p:nvPr>
        </p:nvSpPr>
        <p:spPr>
          <a:xfrm>
            <a:off x="323850" y="908720"/>
            <a:ext cx="8712646" cy="1969255"/>
          </a:xfrm>
        </p:spPr>
        <p:txBody>
          <a:bodyPr/>
          <a:lstStyle/>
          <a:p>
            <a:pPr marL="0" indent="0"/>
            <a:r>
              <a:rPr lang="en-AU" b="1" dirty="0">
                <a:solidFill>
                  <a:schemeClr val="bg1">
                    <a:lumMod val="50000"/>
                  </a:schemeClr>
                </a:solidFill>
              </a:rPr>
              <a:t>Parts of the fraction symbol</a:t>
            </a:r>
          </a:p>
          <a:p>
            <a:pPr marL="0" indent="0"/>
            <a:r>
              <a:rPr lang="en-AU" sz="2400" dirty="0"/>
              <a:t>The </a:t>
            </a:r>
            <a:r>
              <a:rPr lang="en-AU" sz="2400" b="1" dirty="0"/>
              <a:t>denominator</a:t>
            </a:r>
            <a:r>
              <a:rPr lang="en-AU" sz="2400" dirty="0"/>
              <a:t> tells us how many equal parts the whole has been divided into.</a:t>
            </a:r>
          </a:p>
          <a:p>
            <a:pPr marL="0" indent="0"/>
            <a:endParaRPr lang="en-AU" sz="1000" dirty="0"/>
          </a:p>
          <a:p>
            <a:pPr marL="0" indent="0"/>
            <a:r>
              <a:rPr lang="en-AU" sz="2400" dirty="0"/>
              <a:t>The </a:t>
            </a:r>
            <a:r>
              <a:rPr lang="en-AU" sz="2400" b="1" dirty="0"/>
              <a:t>numerator</a:t>
            </a:r>
            <a:r>
              <a:rPr lang="en-AU" sz="2400" dirty="0"/>
              <a:t> tells us how many parts have been chosen.</a:t>
            </a:r>
          </a:p>
          <a:p>
            <a:pPr marL="457200" indent="-457200">
              <a:buFont typeface="Arial" pitchFamily="34" charset="0"/>
              <a:buChar char="•"/>
            </a:pPr>
            <a:endParaRPr lang="en-AU" dirty="0"/>
          </a:p>
          <a:p>
            <a:pPr marL="0" indent="0"/>
            <a:endParaRPr lang="en-AU" dirty="0"/>
          </a:p>
          <a:p>
            <a:pPr marL="0" indent="0"/>
            <a:endParaRPr lang="en-AU" dirty="0"/>
          </a:p>
          <a:p>
            <a:pPr marL="0" indent="0"/>
            <a:endParaRPr lang="en-AU" sz="4000" dirty="0"/>
          </a:p>
        </p:txBody>
      </p:sp>
      <p:sp>
        <p:nvSpPr>
          <p:cNvPr id="2" name="Title 1"/>
          <p:cNvSpPr>
            <a:spLocks noGrp="1"/>
          </p:cNvSpPr>
          <p:nvPr>
            <p:ph type="title"/>
          </p:nvPr>
        </p:nvSpPr>
        <p:spPr>
          <a:xfrm>
            <a:off x="323850" y="260350"/>
            <a:ext cx="5611366" cy="439738"/>
          </a:xfrm>
        </p:spPr>
        <p:txBody>
          <a:bodyPr/>
          <a:lstStyle/>
          <a:p>
            <a:r>
              <a:rPr lang="en-AU" dirty="0"/>
              <a:t>Symbolic representations</a:t>
            </a:r>
            <a:endParaRPr lang="en-AU" i="1" dirty="0">
              <a:solidFill>
                <a:srgbClr val="FF0000"/>
              </a:solidFill>
            </a:endParaRPr>
          </a:p>
        </p:txBody>
      </p:sp>
      <p:sp>
        <p:nvSpPr>
          <p:cNvPr id="22" name="TextBox 21"/>
          <p:cNvSpPr txBox="1"/>
          <p:nvPr/>
        </p:nvSpPr>
        <p:spPr>
          <a:xfrm>
            <a:off x="1825337" y="4273932"/>
            <a:ext cx="2962687" cy="523220"/>
          </a:xfrm>
          <a:prstGeom prst="rect">
            <a:avLst/>
          </a:prstGeom>
          <a:noFill/>
        </p:spPr>
        <p:txBody>
          <a:bodyPr wrap="square" rtlCol="0">
            <a:spAutoFit/>
          </a:bodyPr>
          <a:lstStyle/>
          <a:p>
            <a:pPr marL="534988" indent="-534988">
              <a:spcBef>
                <a:spcPts val="0"/>
              </a:spcBef>
              <a:spcAft>
                <a:spcPts val="600"/>
              </a:spcAft>
              <a:buFont typeface="Wingdings" pitchFamily="2" charset="2"/>
              <a:buChar char=""/>
            </a:pPr>
            <a:r>
              <a:rPr lang="en-AU" sz="2800" b="1" dirty="0">
                <a:solidFill>
                  <a:srgbClr val="5A9AD7"/>
                </a:solidFill>
              </a:rPr>
              <a:t>denominator</a:t>
            </a:r>
          </a:p>
        </p:txBody>
      </p:sp>
      <p:grpSp>
        <p:nvGrpSpPr>
          <p:cNvPr id="7" name="Group 6"/>
          <p:cNvGrpSpPr/>
          <p:nvPr/>
        </p:nvGrpSpPr>
        <p:grpSpPr>
          <a:xfrm>
            <a:off x="5521056" y="3190937"/>
            <a:ext cx="2021160" cy="1433031"/>
            <a:chOff x="5053061" y="3941052"/>
            <a:chExt cx="2327251" cy="1720196"/>
          </a:xfrm>
        </p:grpSpPr>
        <p:sp>
          <p:nvSpPr>
            <p:cNvPr id="5" name="Oval 4"/>
            <p:cNvSpPr/>
            <p:nvPr/>
          </p:nvSpPr>
          <p:spPr bwMode="auto">
            <a:xfrm>
              <a:off x="5053061" y="4476973"/>
              <a:ext cx="576064" cy="432048"/>
            </a:xfrm>
            <a:prstGeom prst="ellipse">
              <a:avLst/>
            </a:prstGeom>
            <a:solidFill>
              <a:srgbClr val="5A9AD7"/>
            </a:solidFill>
            <a:ln w="9525" cap="flat" cmpd="sng" algn="ctr">
              <a:solidFill>
                <a:srgbClr val="5A9AD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0" name="Oval 9"/>
            <p:cNvSpPr/>
            <p:nvPr/>
          </p:nvSpPr>
          <p:spPr bwMode="auto">
            <a:xfrm>
              <a:off x="5359152" y="3953185"/>
              <a:ext cx="576064" cy="432048"/>
            </a:xfrm>
            <a:prstGeom prst="ellipse">
              <a:avLst/>
            </a:prstGeom>
            <a:solidFill>
              <a:srgbClr val="5A9AD7"/>
            </a:solidFill>
            <a:ln w="9525" cap="flat" cmpd="sng" algn="ctr">
              <a:solidFill>
                <a:srgbClr val="5A9AD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1" name="Oval 10"/>
            <p:cNvSpPr/>
            <p:nvPr/>
          </p:nvSpPr>
          <p:spPr bwMode="auto">
            <a:xfrm>
              <a:off x="6804248" y="4228217"/>
              <a:ext cx="576064" cy="432048"/>
            </a:xfrm>
            <a:prstGeom prst="ellipse">
              <a:avLst/>
            </a:prstGeom>
            <a:solidFill>
              <a:srgbClr val="5A9AD7"/>
            </a:solidFill>
            <a:ln w="9525" cap="flat" cmpd="sng" algn="ctr">
              <a:solidFill>
                <a:srgbClr val="5A9AD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2" name="Oval 11"/>
            <p:cNvSpPr/>
            <p:nvPr/>
          </p:nvSpPr>
          <p:spPr bwMode="auto">
            <a:xfrm>
              <a:off x="6070848" y="3941052"/>
              <a:ext cx="576064" cy="432048"/>
            </a:xfrm>
            <a:prstGeom prst="ellipse">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3" name="Oval 12"/>
            <p:cNvSpPr/>
            <p:nvPr/>
          </p:nvSpPr>
          <p:spPr bwMode="auto">
            <a:xfrm>
              <a:off x="5782816" y="4495288"/>
              <a:ext cx="576064" cy="432048"/>
            </a:xfrm>
            <a:prstGeom prst="ellipse">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5" name="Oval 14"/>
            <p:cNvSpPr/>
            <p:nvPr/>
          </p:nvSpPr>
          <p:spPr bwMode="auto">
            <a:xfrm>
              <a:off x="6450299" y="4711312"/>
              <a:ext cx="576064" cy="432048"/>
            </a:xfrm>
            <a:prstGeom prst="ellipse">
              <a:avLst/>
            </a:prstGeom>
            <a:solidFill>
              <a:srgbClr val="5A9AD7"/>
            </a:solidFill>
            <a:ln w="9525" cap="flat" cmpd="sng" algn="ctr">
              <a:solidFill>
                <a:srgbClr val="5A9AD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6" name="Oval 15"/>
            <p:cNvSpPr/>
            <p:nvPr/>
          </p:nvSpPr>
          <p:spPr bwMode="auto">
            <a:xfrm>
              <a:off x="6115079" y="5229200"/>
              <a:ext cx="576064" cy="432048"/>
            </a:xfrm>
            <a:prstGeom prst="ellipse">
              <a:avLst/>
            </a:prstGeom>
            <a:solidFill>
              <a:srgbClr val="5A9AD7"/>
            </a:solidFill>
            <a:ln w="9525" cap="flat" cmpd="sng" algn="ctr">
              <a:solidFill>
                <a:srgbClr val="5A9AD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7" name="Oval 16"/>
            <p:cNvSpPr/>
            <p:nvPr/>
          </p:nvSpPr>
          <p:spPr bwMode="auto">
            <a:xfrm>
              <a:off x="5478016" y="5091647"/>
              <a:ext cx="576064" cy="432048"/>
            </a:xfrm>
            <a:prstGeom prst="ellipse">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grpSp>
      <mc:AlternateContent xmlns:mc="http://schemas.openxmlformats.org/markup-compatibility/2006" xmlns:a14="http://schemas.microsoft.com/office/drawing/2010/main">
        <mc:Choice Requires="a14">
          <p:sp>
            <p:nvSpPr>
              <p:cNvPr id="6" name="TextBox 5"/>
              <p:cNvSpPr txBox="1"/>
              <p:nvPr/>
            </p:nvSpPr>
            <p:spPr>
              <a:xfrm>
                <a:off x="888190" y="4005064"/>
                <a:ext cx="756084" cy="923330"/>
              </a:xfrm>
              <a:prstGeom prst="rect">
                <a:avLst/>
              </a:prstGeom>
              <a:noFill/>
            </p:spPr>
            <p:txBody>
              <a:bodyPr wrap="square" rtlCol="0">
                <a:spAutoFit/>
              </a:bodyPr>
              <a:lstStyle/>
              <a:p>
                <a:pPr marL="0" indent="0"/>
                <a14:m>
                  <m:oMathPara xmlns:m="http://schemas.openxmlformats.org/officeDocument/2006/math">
                    <m:oMathParaPr>
                      <m:jc m:val="centerGroup"/>
                    </m:oMathParaPr>
                    <m:oMath xmlns:m="http://schemas.openxmlformats.org/officeDocument/2006/math">
                      <m:r>
                        <a:rPr lang="en-AU" sz="5400" b="0" i="1">
                          <a:latin typeface="Cambria Math"/>
                        </a:rPr>
                        <m:t>8</m:t>
                      </m:r>
                    </m:oMath>
                  </m:oMathPara>
                </a14:m>
                <a:endParaRPr lang="en-AU" sz="5400" dirty="0"/>
              </a:p>
            </p:txBody>
          </p:sp>
        </mc:Choice>
        <mc:Fallback xmlns="">
          <p:sp>
            <p:nvSpPr>
              <p:cNvPr id="6" name="TextBox 5"/>
              <p:cNvSpPr txBox="1">
                <a:spLocks noRot="1" noChangeAspect="1" noMove="1" noResize="1" noEditPoints="1" noAdjustHandles="1" noChangeArrowheads="1" noChangeShapeType="1" noTextEdit="1"/>
              </p:cNvSpPr>
              <p:nvPr/>
            </p:nvSpPr>
            <p:spPr>
              <a:xfrm>
                <a:off x="888190" y="4005064"/>
                <a:ext cx="756084" cy="923330"/>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899592" y="3429000"/>
                <a:ext cx="586423" cy="1015663"/>
              </a:xfrm>
              <a:prstGeom prst="rect">
                <a:avLst/>
              </a:prstGeom>
              <a:noFill/>
            </p:spPr>
            <p:txBody>
              <a:bodyPr wrap="square" rtlCol="0">
                <a:spAutoFit/>
              </a:bodyPr>
              <a:lstStyle/>
              <a:p>
                <a:pPr marL="0" indent="0"/>
                <a14:m>
                  <m:oMathPara xmlns:m="http://schemas.openxmlformats.org/officeDocument/2006/math">
                    <m:oMathParaPr>
                      <m:jc m:val="centerGroup"/>
                    </m:oMathParaPr>
                    <m:oMath xmlns:m="http://schemas.openxmlformats.org/officeDocument/2006/math">
                      <m:r>
                        <a:rPr lang="en-AU" sz="6000" b="0" i="1" smtClean="0">
                          <a:latin typeface="Cambria Math"/>
                        </a:rPr>
                        <m:t>−</m:t>
                      </m:r>
                    </m:oMath>
                  </m:oMathPara>
                </a14:m>
                <a:endParaRPr lang="en-AU" sz="6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899592" y="3429000"/>
                <a:ext cx="586423" cy="1015663"/>
              </a:xfrm>
              <a:prstGeom prst="rect">
                <a:avLst/>
              </a:prstGeom>
              <a:blipFill>
                <a:blip r:embed="rId5"/>
                <a:stretch>
                  <a:fillRect r="-3125"/>
                </a:stretch>
              </a:blipFill>
            </p:spPr>
            <p:txBody>
              <a:bodyPr/>
              <a:lstStyle/>
              <a:p>
                <a:r>
                  <a:rPr lang="en-AU">
                    <a:noFill/>
                  </a:rPr>
                  <a:t> </a:t>
                </a:r>
              </a:p>
            </p:txBody>
          </p:sp>
        </mc:Fallback>
      </mc:AlternateContent>
      <p:sp>
        <p:nvSpPr>
          <p:cNvPr id="25" name="TextBox 24"/>
          <p:cNvSpPr txBox="1"/>
          <p:nvPr/>
        </p:nvSpPr>
        <p:spPr>
          <a:xfrm>
            <a:off x="1828270" y="3161579"/>
            <a:ext cx="2962687" cy="523220"/>
          </a:xfrm>
          <a:prstGeom prst="rect">
            <a:avLst/>
          </a:prstGeom>
          <a:noFill/>
        </p:spPr>
        <p:txBody>
          <a:bodyPr wrap="square" rtlCol="0">
            <a:spAutoFit/>
          </a:bodyPr>
          <a:lstStyle/>
          <a:p>
            <a:pPr marL="534988" indent="-534988">
              <a:spcBef>
                <a:spcPts val="0"/>
              </a:spcBef>
              <a:spcAft>
                <a:spcPts val="600"/>
              </a:spcAft>
              <a:buFont typeface="Wingdings" pitchFamily="2" charset="2"/>
              <a:buChar char=""/>
            </a:pPr>
            <a:r>
              <a:rPr lang="en-AU" sz="2800" b="1" dirty="0">
                <a:solidFill>
                  <a:srgbClr val="7030A0"/>
                </a:solidFill>
              </a:rPr>
              <a:t>numerator</a:t>
            </a:r>
          </a:p>
        </p:txBody>
      </p:sp>
      <mc:AlternateContent xmlns:mc="http://schemas.openxmlformats.org/markup-compatibility/2006" xmlns:a14="http://schemas.microsoft.com/office/drawing/2010/main">
        <mc:Choice Requires="a14">
          <p:sp>
            <p:nvSpPr>
              <p:cNvPr id="26" name="TextBox 25"/>
              <p:cNvSpPr txBox="1"/>
              <p:nvPr/>
            </p:nvSpPr>
            <p:spPr>
              <a:xfrm>
                <a:off x="973020" y="3068960"/>
                <a:ext cx="586423" cy="923330"/>
              </a:xfrm>
              <a:prstGeom prst="rect">
                <a:avLst/>
              </a:prstGeom>
              <a:noFill/>
            </p:spPr>
            <p:txBody>
              <a:bodyPr wrap="square" rtlCol="0">
                <a:spAutoFit/>
              </a:bodyPr>
              <a:lstStyle/>
              <a:p>
                <a:pPr marL="0" indent="0"/>
                <a14:m>
                  <m:oMathPara xmlns:m="http://schemas.openxmlformats.org/officeDocument/2006/math">
                    <m:oMathParaPr>
                      <m:jc m:val="centerGroup"/>
                    </m:oMathParaPr>
                    <m:oMath xmlns:m="http://schemas.openxmlformats.org/officeDocument/2006/math">
                      <m:r>
                        <a:rPr lang="en-AU" sz="5400" b="0" i="1" smtClean="0">
                          <a:latin typeface="Cambria Math" panose="02040503050406030204" pitchFamily="18" charset="0"/>
                        </a:rPr>
                        <m:t>3</m:t>
                      </m:r>
                    </m:oMath>
                  </m:oMathPara>
                </a14:m>
                <a:endParaRPr lang="en-AU" sz="5400" dirty="0">
                  <a:latin typeface="+mn-lt"/>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973020" y="3068960"/>
                <a:ext cx="586423" cy="923330"/>
              </a:xfrm>
              <a:prstGeom prst="rect">
                <a:avLst/>
              </a:prstGeom>
              <a:blipFill>
                <a:blip r:embed="rId6"/>
                <a:stretch>
                  <a:fillRect/>
                </a:stretch>
              </a:blipFill>
            </p:spPr>
            <p:txBody>
              <a:bodyPr/>
              <a:lstStyle/>
              <a:p>
                <a:r>
                  <a:rPr lang="en-AU">
                    <a:noFill/>
                  </a:rPr>
                  <a:t> </a:t>
                </a:r>
              </a:p>
            </p:txBody>
          </p:sp>
        </mc:Fallback>
      </mc:AlternateContent>
      <p:grpSp>
        <p:nvGrpSpPr>
          <p:cNvPr id="9" name="Group 8"/>
          <p:cNvGrpSpPr/>
          <p:nvPr/>
        </p:nvGrpSpPr>
        <p:grpSpPr>
          <a:xfrm>
            <a:off x="5521056" y="3190812"/>
            <a:ext cx="2021160" cy="1446718"/>
            <a:chOff x="7812360" y="3601530"/>
            <a:chExt cx="2327251" cy="1708062"/>
          </a:xfrm>
        </p:grpSpPr>
        <p:sp>
          <p:nvSpPr>
            <p:cNvPr id="29" name="Oval 28"/>
            <p:cNvSpPr/>
            <p:nvPr/>
          </p:nvSpPr>
          <p:spPr bwMode="auto">
            <a:xfrm>
              <a:off x="7812360" y="4125317"/>
              <a:ext cx="576064" cy="432048"/>
            </a:xfrm>
            <a:prstGeom prst="ellipse">
              <a:avLst/>
            </a:prstGeom>
            <a:solidFill>
              <a:srgbClr val="5A9AD7"/>
            </a:solidFill>
            <a:ln w="9525" cap="flat" cmpd="sng" algn="ctr">
              <a:solidFill>
                <a:srgbClr val="5A9AD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solidFill>
                  <a:schemeClr val="tx1"/>
                </a:solidFill>
                <a:effectLst/>
                <a:latin typeface="Arial" charset="0"/>
              </a:endParaRPr>
            </a:p>
          </p:txBody>
        </p:sp>
        <p:sp>
          <p:nvSpPr>
            <p:cNvPr id="30" name="Oval 29"/>
            <p:cNvSpPr/>
            <p:nvPr/>
          </p:nvSpPr>
          <p:spPr bwMode="auto">
            <a:xfrm>
              <a:off x="8118450" y="3601530"/>
              <a:ext cx="576064" cy="432048"/>
            </a:xfrm>
            <a:prstGeom prst="ellipse">
              <a:avLst/>
            </a:prstGeom>
            <a:solidFill>
              <a:srgbClr val="5A9AD7"/>
            </a:solidFill>
            <a:ln w="9525" cap="flat" cmpd="sng" algn="ctr">
              <a:solidFill>
                <a:srgbClr val="5A9AD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solidFill>
                  <a:schemeClr val="tx1"/>
                </a:solidFill>
                <a:effectLst/>
                <a:latin typeface="Arial" charset="0"/>
              </a:endParaRPr>
            </a:p>
          </p:txBody>
        </p:sp>
        <p:sp>
          <p:nvSpPr>
            <p:cNvPr id="31" name="Oval 30"/>
            <p:cNvSpPr/>
            <p:nvPr/>
          </p:nvSpPr>
          <p:spPr bwMode="auto">
            <a:xfrm>
              <a:off x="9563547" y="3876561"/>
              <a:ext cx="576064" cy="432048"/>
            </a:xfrm>
            <a:prstGeom prst="ellipse">
              <a:avLst/>
            </a:prstGeom>
            <a:solidFill>
              <a:srgbClr val="5A9AD7"/>
            </a:solidFill>
            <a:ln w="9525" cap="flat" cmpd="sng" algn="ctr">
              <a:solidFill>
                <a:srgbClr val="5A9AD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solidFill>
                  <a:schemeClr val="tx1"/>
                </a:solidFill>
                <a:effectLst/>
                <a:latin typeface="Arial" charset="0"/>
              </a:endParaRPr>
            </a:p>
          </p:txBody>
        </p:sp>
        <p:sp>
          <p:nvSpPr>
            <p:cNvPr id="34" name="Oval 33"/>
            <p:cNvSpPr/>
            <p:nvPr/>
          </p:nvSpPr>
          <p:spPr bwMode="auto">
            <a:xfrm>
              <a:off x="9209598" y="4359656"/>
              <a:ext cx="576064" cy="432048"/>
            </a:xfrm>
            <a:prstGeom prst="ellipse">
              <a:avLst/>
            </a:prstGeom>
            <a:solidFill>
              <a:srgbClr val="5A9AD7"/>
            </a:solidFill>
            <a:ln w="9525" cap="flat" cmpd="sng" algn="ctr">
              <a:solidFill>
                <a:srgbClr val="5A9AD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solidFill>
                  <a:schemeClr val="tx1"/>
                </a:solidFill>
                <a:effectLst/>
                <a:latin typeface="Arial" charset="0"/>
              </a:endParaRPr>
            </a:p>
          </p:txBody>
        </p:sp>
        <p:sp>
          <p:nvSpPr>
            <p:cNvPr id="35" name="Oval 34"/>
            <p:cNvSpPr/>
            <p:nvPr/>
          </p:nvSpPr>
          <p:spPr bwMode="auto">
            <a:xfrm>
              <a:off x="8874378" y="4877544"/>
              <a:ext cx="576064" cy="432048"/>
            </a:xfrm>
            <a:prstGeom prst="ellipse">
              <a:avLst/>
            </a:prstGeom>
            <a:solidFill>
              <a:srgbClr val="5A9AD7"/>
            </a:solidFill>
            <a:ln w="9525" cap="flat" cmpd="sng" algn="ctr">
              <a:solidFill>
                <a:srgbClr val="5A9AD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solidFill>
                  <a:schemeClr val="tx1"/>
                </a:solidFill>
                <a:effectLst/>
                <a:latin typeface="Arial" charset="0"/>
              </a:endParaRPr>
            </a:p>
          </p:txBody>
        </p:sp>
      </p:grpSp>
      <p:sp>
        <p:nvSpPr>
          <p:cNvPr id="19" name="TextBox 18"/>
          <p:cNvSpPr txBox="1"/>
          <p:nvPr/>
        </p:nvSpPr>
        <p:spPr>
          <a:xfrm>
            <a:off x="323850" y="5013176"/>
            <a:ext cx="8496944" cy="1015663"/>
          </a:xfrm>
          <a:prstGeom prst="rect">
            <a:avLst/>
          </a:prstGeom>
          <a:noFill/>
        </p:spPr>
        <p:txBody>
          <a:bodyPr wrap="square" rtlCol="0">
            <a:spAutoFit/>
          </a:bodyPr>
          <a:lstStyle/>
          <a:p>
            <a:r>
              <a:rPr lang="en-AU" sz="2400" dirty="0"/>
              <a:t>Three out of eight parts are coloured purple.</a:t>
            </a:r>
          </a:p>
          <a:p>
            <a:r>
              <a:rPr lang="en-AU" sz="2400" dirty="0"/>
              <a:t>Three-eighths of the buttons are purple.</a:t>
            </a:r>
          </a:p>
        </p:txBody>
      </p:sp>
      <p:sp>
        <p:nvSpPr>
          <p:cNvPr id="37" name="TextBox 36">
            <a:extLst>
              <a:ext uri="{FF2B5EF4-FFF2-40B4-BE49-F238E27FC236}">
                <a16:creationId xmlns:a16="http://schemas.microsoft.com/office/drawing/2014/main" id="{1BA61FEC-5881-44D4-A464-81740D500299}"/>
              </a:ext>
            </a:extLst>
          </p:cNvPr>
          <p:cNvSpPr txBox="1"/>
          <p:nvPr/>
        </p:nvSpPr>
        <p:spPr>
          <a:xfrm>
            <a:off x="1828270" y="3717032"/>
            <a:ext cx="2962687" cy="523220"/>
          </a:xfrm>
          <a:prstGeom prst="rect">
            <a:avLst/>
          </a:prstGeom>
          <a:noFill/>
        </p:spPr>
        <p:txBody>
          <a:bodyPr wrap="square" rtlCol="0">
            <a:spAutoFit/>
          </a:bodyPr>
          <a:lstStyle/>
          <a:p>
            <a:pPr marL="534988" indent="-534988">
              <a:spcBef>
                <a:spcPts val="0"/>
              </a:spcBef>
              <a:spcAft>
                <a:spcPts val="600"/>
              </a:spcAft>
              <a:buFont typeface="Wingdings" pitchFamily="2" charset="2"/>
              <a:buChar char=""/>
            </a:pPr>
            <a:r>
              <a:rPr lang="en-AU" sz="2800" b="1" dirty="0"/>
              <a:t>vinculum</a:t>
            </a:r>
          </a:p>
        </p:txBody>
      </p:sp>
    </p:spTree>
    <p:custDataLst>
      <p:tags r:id="rId1"/>
    </p:custDataLst>
    <p:extLst>
      <p:ext uri="{BB962C8B-B14F-4D97-AF65-F5344CB8AC3E}">
        <p14:creationId xmlns:p14="http://schemas.microsoft.com/office/powerpoint/2010/main" val="42692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500"/>
                                        <p:tgtEl>
                                          <p:spTgt spid="19">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9">
                                            <p:txEl>
                                              <p:pRg st="1" end="1"/>
                                            </p:txEl>
                                          </p:spTgt>
                                        </p:tgtEl>
                                        <p:attrNameLst>
                                          <p:attrName>style.visibility</p:attrName>
                                        </p:attrNameLst>
                                      </p:cBhvr>
                                      <p:to>
                                        <p:strVal val="visible"/>
                                      </p:to>
                                    </p:set>
                                    <p:animEffect transition="in" filter="fade">
                                      <p:cBhvr>
                                        <p:cTn id="35" dur="500"/>
                                        <p:tgtEl>
                                          <p:spTgt spid="19">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37"/>
                                        </p:tgtEl>
                                      </p:cBhvr>
                                    </p:animEffect>
                                    <p:set>
                                      <p:cBhvr>
                                        <p:cTn id="43" dur="1" fill="hold">
                                          <p:stCondLst>
                                            <p:cond delay="499"/>
                                          </p:stCondLst>
                                        </p:cTn>
                                        <p:tgtEl>
                                          <p:spTgt spid="3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9">
                                            <p:txEl>
                                              <p:pRg st="1" end="1"/>
                                            </p:txEl>
                                          </p:spTgt>
                                        </p:tgtEl>
                                        <p:attrNameLst>
                                          <p:attrName>style.visibility</p:attrName>
                                        </p:attrNameLst>
                                      </p:cBhvr>
                                      <p:to>
                                        <p:strVal val="visible"/>
                                      </p:to>
                                    </p:set>
                                    <p:animEffect transition="in" filter="fade">
                                      <p:cBhvr>
                                        <p:cTn id="48" dur="500"/>
                                        <p:tgtEl>
                                          <p:spTgt spid="39">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9">
                                            <p:txEl>
                                              <p:pRg st="3" end="3"/>
                                            </p:txEl>
                                          </p:spTgt>
                                        </p:tgtEl>
                                        <p:attrNameLst>
                                          <p:attrName>style.visibility</p:attrName>
                                        </p:attrNameLst>
                                      </p:cBhvr>
                                      <p:to>
                                        <p:strVal val="visible"/>
                                      </p:to>
                                    </p:set>
                                    <p:animEffect transition="in" filter="fade">
                                      <p:cBhvr>
                                        <p:cTn id="53" dur="500"/>
                                        <p:tgtEl>
                                          <p:spTgt spid="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p:bldP spid="20" grpId="0"/>
      <p:bldP spid="25" grpId="0"/>
      <p:bldP spid="26" grpId="0"/>
      <p:bldP spid="37" grpId="0"/>
      <p:bldP spid="37"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Symbolic representations</a:t>
            </a:r>
            <a:endParaRPr lang="en-AU" i="1" dirty="0">
              <a:solidFill>
                <a:srgbClr val="FF0000"/>
              </a:solidFill>
            </a:endParaRPr>
          </a:p>
        </p:txBody>
      </p:sp>
      <p:sp>
        <p:nvSpPr>
          <p:cNvPr id="3" name="Content Placeholder 2"/>
          <p:cNvSpPr>
            <a:spLocks noGrp="1"/>
          </p:cNvSpPr>
          <p:nvPr>
            <p:ph idx="1"/>
          </p:nvPr>
        </p:nvSpPr>
        <p:spPr>
          <a:xfrm>
            <a:off x="323850" y="980728"/>
            <a:ext cx="8712646" cy="1578381"/>
          </a:xfrm>
        </p:spPr>
        <p:txBody>
          <a:bodyPr/>
          <a:lstStyle/>
          <a:p>
            <a:pPr marL="0" indent="0"/>
            <a:r>
              <a:rPr lang="en-AU" b="1" dirty="0">
                <a:solidFill>
                  <a:schemeClr val="bg1">
                    <a:lumMod val="50000"/>
                  </a:schemeClr>
                </a:solidFill>
              </a:rPr>
              <a:t>Types of fractions</a:t>
            </a:r>
          </a:p>
          <a:p>
            <a:pPr marL="0" indent="0"/>
            <a:endParaRPr lang="en-AU" sz="2400" dirty="0"/>
          </a:p>
          <a:p>
            <a:pPr marL="0" lvl="2" indent="0">
              <a:buNone/>
            </a:pPr>
            <a:r>
              <a:rPr lang="en-AU" i="1" dirty="0">
                <a:ea typeface="+mn-ea"/>
                <a:cs typeface="+mn-cs"/>
              </a:rPr>
              <a:t>				</a:t>
            </a:r>
          </a:p>
          <a:p>
            <a:pPr marL="0" indent="0"/>
            <a:endParaRPr lang="en-AU" dirty="0"/>
          </a:p>
          <a:p>
            <a:pPr marL="0" indent="0"/>
            <a:endParaRPr lang="en-AU" dirty="0"/>
          </a:p>
          <a:p>
            <a:pPr marL="0" indent="0"/>
            <a:endParaRPr lang="en-AU" dirty="0"/>
          </a:p>
          <a:p>
            <a:pPr marL="0" indent="0"/>
            <a:endParaRPr lang="en-AU" dirty="0"/>
          </a:p>
        </p:txBody>
      </p:sp>
      <p:sp>
        <p:nvSpPr>
          <p:cNvPr id="6" name="Rectangle 5">
            <a:extLst>
              <a:ext uri="{FF2B5EF4-FFF2-40B4-BE49-F238E27FC236}">
                <a16:creationId xmlns:a16="http://schemas.microsoft.com/office/drawing/2014/main" id="{8447CFA2-7222-4D1F-A8F4-BDF1879A2E7B}"/>
              </a:ext>
            </a:extLst>
          </p:cNvPr>
          <p:cNvSpPr/>
          <p:nvPr/>
        </p:nvSpPr>
        <p:spPr>
          <a:xfrm>
            <a:off x="1187624" y="4563567"/>
            <a:ext cx="6133678" cy="769441"/>
          </a:xfrm>
          <a:prstGeom prst="rect">
            <a:avLst/>
          </a:prstGeom>
          <a:solidFill>
            <a:srgbClr val="C8DDF2"/>
          </a:solidFill>
          <a:ln w="19050">
            <a:solidFill>
              <a:srgbClr val="5A9AD7"/>
            </a:solidFill>
          </a:ln>
        </p:spPr>
        <p:txBody>
          <a:bodyPr wrap="square">
            <a:spAutoFit/>
          </a:bodyPr>
          <a:lstStyle/>
          <a:p>
            <a:pPr marL="0" indent="0"/>
            <a:r>
              <a:rPr lang="en-AU" sz="2200" dirty="0"/>
              <a:t>Students in Prep to Year 3 work largely with </a:t>
            </a:r>
            <a:br>
              <a:rPr lang="en-AU" sz="2200" dirty="0"/>
            </a:br>
            <a:r>
              <a:rPr lang="en-AU" sz="2200" dirty="0"/>
              <a:t>unit and common fractions.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F1CF4A0-3843-41D2-B20C-D01A56F851E1}"/>
                  </a:ext>
                </a:extLst>
              </p:cNvPr>
              <p:cNvSpPr txBox="1"/>
              <p:nvPr/>
            </p:nvSpPr>
            <p:spPr>
              <a:xfrm>
                <a:off x="309666" y="1769918"/>
                <a:ext cx="3570160" cy="1829603"/>
              </a:xfrm>
              <a:prstGeom prst="rect">
                <a:avLst/>
              </a:prstGeom>
              <a:noFill/>
            </p:spPr>
            <p:txBody>
              <a:bodyPr wrap="square" rtlCol="0">
                <a:spAutoFit/>
              </a:bodyPr>
              <a:lstStyle/>
              <a:p>
                <a:r>
                  <a:rPr lang="en-US" sz="2400" b="1" dirty="0"/>
                  <a:t>Unit fractions</a:t>
                </a:r>
              </a:p>
              <a:p>
                <a:r>
                  <a:rPr lang="en-US" sz="2200" dirty="0"/>
                  <a:t>A unit fraction is a fraction with a numerator of 1, e.g. </a:t>
                </a:r>
                <a:r>
                  <a:rPr lang="en-US" dirty="0">
                    <a:solidFill>
                      <a:srgbClr val="000000"/>
                    </a:solidFill>
                  </a:rPr>
                  <a:t> </a:t>
                </a:r>
                <a14:m>
                  <m:oMath xmlns:m="http://schemas.openxmlformats.org/officeDocument/2006/math">
                    <m:f>
                      <m:fPr>
                        <m:ctrlPr>
                          <a:rPr lang="en-AU" sz="2400" i="1">
                            <a:latin typeface="Cambria Math" panose="02040503050406030204" pitchFamily="18" charset="0"/>
                          </a:rPr>
                        </m:ctrlPr>
                      </m:fPr>
                      <m:num>
                        <m:r>
                          <a:rPr lang="en-AU" sz="2400" i="1">
                            <a:latin typeface="Cambria Math"/>
                          </a:rPr>
                          <m:t>1</m:t>
                        </m:r>
                      </m:num>
                      <m:den>
                        <m:r>
                          <a:rPr lang="en-AU" sz="2400" i="1">
                            <a:latin typeface="Cambria Math"/>
                          </a:rPr>
                          <m:t>2</m:t>
                        </m:r>
                      </m:den>
                    </m:f>
                  </m:oMath>
                </a14:m>
                <a:r>
                  <a:rPr lang="en-AU" sz="3200" dirty="0"/>
                  <a:t> </a:t>
                </a:r>
                <a:r>
                  <a:rPr lang="en-AU" sz="2200" dirty="0"/>
                  <a:t>and</a:t>
                </a:r>
                <a:r>
                  <a:rPr lang="en-AU" sz="3200" dirty="0"/>
                  <a:t> </a:t>
                </a:r>
                <a14:m>
                  <m:oMath xmlns:m="http://schemas.openxmlformats.org/officeDocument/2006/math">
                    <m:f>
                      <m:fPr>
                        <m:ctrlPr>
                          <a:rPr lang="en-AU" sz="2400" i="1">
                            <a:latin typeface="Cambria Math" panose="02040503050406030204" pitchFamily="18" charset="0"/>
                          </a:rPr>
                        </m:ctrlPr>
                      </m:fPr>
                      <m:num>
                        <m:r>
                          <a:rPr lang="en-AU" sz="2400" i="1">
                            <a:latin typeface="Cambria Math"/>
                          </a:rPr>
                          <m:t>1</m:t>
                        </m:r>
                      </m:num>
                      <m:den>
                        <m:r>
                          <a:rPr lang="en-US" sz="2400" i="1">
                            <a:latin typeface="Cambria Math" panose="02040503050406030204" pitchFamily="18" charset="0"/>
                          </a:rPr>
                          <m:t>4</m:t>
                        </m:r>
                      </m:den>
                    </m:f>
                    <m:r>
                      <a:rPr lang="en-AU" sz="2400" b="0" i="1" smtClean="0">
                        <a:latin typeface="Cambria Math" panose="02040503050406030204" pitchFamily="18" charset="0"/>
                      </a:rPr>
                      <m:t>.</m:t>
                    </m:r>
                    <m:r>
                      <a:rPr lang="en-AU" sz="2400" i="1">
                        <a:latin typeface="Cambria Math" panose="02040503050406030204" pitchFamily="18" charset="0"/>
                      </a:rPr>
                      <m:t> </m:t>
                    </m:r>
                    <m:r>
                      <a:rPr lang="en-US" sz="2400">
                        <a:latin typeface="Cambria Math" panose="02040503050406030204" pitchFamily="18" charset="0"/>
                      </a:rPr>
                      <m:t> </m:t>
                    </m:r>
                  </m:oMath>
                </a14:m>
                <a:endParaRPr lang="en-AU" dirty="0"/>
              </a:p>
            </p:txBody>
          </p:sp>
        </mc:Choice>
        <mc:Fallback xmlns="">
          <p:sp>
            <p:nvSpPr>
              <p:cNvPr id="7" name="TextBox 6">
                <a:extLst>
                  <a:ext uri="{FF2B5EF4-FFF2-40B4-BE49-F238E27FC236}">
                    <a16:creationId xmlns:a16="http://schemas.microsoft.com/office/drawing/2014/main" id="{7F1CF4A0-3843-41D2-B20C-D01A56F851E1}"/>
                  </a:ext>
                </a:extLst>
              </p:cNvPr>
              <p:cNvSpPr txBox="1">
                <a:spLocks noRot="1" noChangeAspect="1" noMove="1" noResize="1" noEditPoints="1" noAdjustHandles="1" noChangeArrowheads="1" noChangeShapeType="1" noTextEdit="1"/>
              </p:cNvSpPr>
              <p:nvPr/>
            </p:nvSpPr>
            <p:spPr>
              <a:xfrm>
                <a:off x="309666" y="1769918"/>
                <a:ext cx="3570160" cy="1829603"/>
              </a:xfrm>
              <a:prstGeom prst="rect">
                <a:avLst/>
              </a:prstGeom>
              <a:blipFill>
                <a:blip r:embed="rId4"/>
                <a:stretch>
                  <a:fillRect l="-2735" t="-2333" r="-684" b="-200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F958A75-0738-4905-8A4D-5581BE413A44}"/>
                  </a:ext>
                </a:extLst>
              </p:cNvPr>
              <p:cNvSpPr txBox="1"/>
              <p:nvPr/>
            </p:nvSpPr>
            <p:spPr>
              <a:xfrm>
                <a:off x="4673081" y="1769918"/>
                <a:ext cx="3570160" cy="1923604"/>
              </a:xfrm>
              <a:prstGeom prst="rect">
                <a:avLst/>
              </a:prstGeom>
              <a:noFill/>
            </p:spPr>
            <p:txBody>
              <a:bodyPr wrap="square" rtlCol="0">
                <a:spAutoFit/>
              </a:bodyPr>
              <a:lstStyle/>
              <a:p>
                <a:r>
                  <a:rPr lang="en-US" sz="2400" b="1" dirty="0"/>
                  <a:t>Common fractions</a:t>
                </a:r>
              </a:p>
              <a:p>
                <a:r>
                  <a:rPr lang="en-US" sz="2200" dirty="0"/>
                  <a:t>Common fractions are fractions that are less than 1, e.g. </a:t>
                </a:r>
                <a:r>
                  <a:rPr lang="en-US" dirty="0">
                    <a:solidFill>
                      <a:srgbClr val="000000"/>
                    </a:solidFill>
                  </a:rPr>
                  <a:t> </a:t>
                </a:r>
                <a14:m>
                  <m:oMath xmlns:m="http://schemas.openxmlformats.org/officeDocument/2006/math">
                    <m:f>
                      <m:fPr>
                        <m:ctrlPr>
                          <a:rPr lang="en-AU" sz="2400" i="1">
                            <a:solidFill>
                              <a:srgbClr val="000000"/>
                            </a:solidFill>
                            <a:latin typeface="Cambria Math" panose="02040503050406030204" pitchFamily="18" charset="0"/>
                          </a:rPr>
                        </m:ctrlPr>
                      </m:fPr>
                      <m:num>
                        <m:r>
                          <a:rPr lang="en-AU" sz="2400" i="1">
                            <a:solidFill>
                              <a:srgbClr val="000000"/>
                            </a:solidFill>
                            <a:latin typeface="Cambria Math"/>
                          </a:rPr>
                          <m:t>2</m:t>
                        </m:r>
                      </m:num>
                      <m:den>
                        <m:r>
                          <a:rPr lang="en-AU" sz="2400" i="1">
                            <a:solidFill>
                              <a:srgbClr val="000000"/>
                            </a:solidFill>
                            <a:latin typeface="Cambria Math"/>
                          </a:rPr>
                          <m:t>4</m:t>
                        </m:r>
                      </m:den>
                    </m:f>
                  </m:oMath>
                </a14:m>
                <a:r>
                  <a:rPr lang="en-AU" sz="2400" dirty="0">
                    <a:solidFill>
                      <a:srgbClr val="000000"/>
                    </a:solidFill>
                  </a:rPr>
                  <a:t> </a:t>
                </a:r>
                <a:r>
                  <a:rPr lang="en-AU" sz="2200" dirty="0">
                    <a:solidFill>
                      <a:srgbClr val="000000"/>
                    </a:solidFill>
                  </a:rPr>
                  <a:t>and</a:t>
                </a:r>
                <a:r>
                  <a:rPr lang="en-AU" sz="4000" dirty="0">
                    <a:solidFill>
                      <a:srgbClr val="000000"/>
                    </a:solidFill>
                  </a:rPr>
                  <a:t> </a:t>
                </a:r>
                <a14:m>
                  <m:oMath xmlns:m="http://schemas.openxmlformats.org/officeDocument/2006/math">
                    <m:f>
                      <m:fPr>
                        <m:ctrlPr>
                          <a:rPr lang="en-AU"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3</m:t>
                        </m:r>
                      </m:num>
                      <m:den>
                        <m:r>
                          <a:rPr lang="en-US" sz="2400" i="1">
                            <a:solidFill>
                              <a:srgbClr val="000000"/>
                            </a:solidFill>
                            <a:latin typeface="Cambria Math" panose="02040503050406030204" pitchFamily="18" charset="0"/>
                          </a:rPr>
                          <m:t>4</m:t>
                        </m:r>
                      </m:den>
                    </m:f>
                    <m:r>
                      <a:rPr lang="en-AU" sz="2400" i="1">
                        <a:latin typeface="Cambria Math" panose="02040503050406030204" pitchFamily="18" charset="0"/>
                      </a:rPr>
                      <m:t>.</m:t>
                    </m:r>
                  </m:oMath>
                </a14:m>
                <a:endParaRPr lang="en-AU" sz="2400" dirty="0"/>
              </a:p>
            </p:txBody>
          </p:sp>
        </mc:Choice>
        <mc:Fallback xmlns="">
          <p:sp>
            <p:nvSpPr>
              <p:cNvPr id="8" name="TextBox 7">
                <a:extLst>
                  <a:ext uri="{FF2B5EF4-FFF2-40B4-BE49-F238E27FC236}">
                    <a16:creationId xmlns:a16="http://schemas.microsoft.com/office/drawing/2014/main" id="{7F958A75-0738-4905-8A4D-5581BE413A44}"/>
                  </a:ext>
                </a:extLst>
              </p:cNvPr>
              <p:cNvSpPr txBox="1">
                <a:spLocks noRot="1" noChangeAspect="1" noMove="1" noResize="1" noEditPoints="1" noAdjustHandles="1" noChangeArrowheads="1" noChangeShapeType="1" noTextEdit="1"/>
              </p:cNvSpPr>
              <p:nvPr/>
            </p:nvSpPr>
            <p:spPr>
              <a:xfrm>
                <a:off x="4673081" y="1769918"/>
                <a:ext cx="3570160" cy="1923604"/>
              </a:xfrm>
              <a:prstGeom prst="rect">
                <a:avLst/>
              </a:prstGeom>
              <a:blipFill>
                <a:blip r:embed="rId5"/>
                <a:stretch>
                  <a:fillRect l="-2735" t="-2215" r="-1538" b="-1582"/>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603866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Symbolic representations</a:t>
            </a:r>
            <a:endParaRPr lang="en-AU" i="1" dirty="0">
              <a:solidFill>
                <a:srgbClr val="FF0000"/>
              </a:solidFill>
            </a:endParaRPr>
          </a:p>
        </p:txBody>
      </p:sp>
      <p:sp>
        <p:nvSpPr>
          <p:cNvPr id="3" name="Content Placeholder 2"/>
          <p:cNvSpPr>
            <a:spLocks noGrp="1"/>
          </p:cNvSpPr>
          <p:nvPr>
            <p:ph idx="1"/>
          </p:nvPr>
        </p:nvSpPr>
        <p:spPr>
          <a:xfrm>
            <a:off x="323850" y="980728"/>
            <a:ext cx="8712646" cy="549424"/>
          </a:xfrm>
        </p:spPr>
        <p:txBody>
          <a:bodyPr/>
          <a:lstStyle/>
          <a:p>
            <a:pPr marL="0" indent="0"/>
            <a:r>
              <a:rPr lang="en-AU" b="1" dirty="0">
                <a:solidFill>
                  <a:schemeClr val="bg1">
                    <a:lumMod val="50000"/>
                  </a:schemeClr>
                </a:solidFill>
              </a:rPr>
              <a:t>Types of fractions</a:t>
            </a:r>
          </a:p>
          <a:p>
            <a:pPr marL="0" indent="0"/>
            <a:endParaRPr lang="en-AU" sz="2400" dirty="0"/>
          </a:p>
          <a:p>
            <a:pPr marL="0" lvl="2" indent="0">
              <a:buNone/>
            </a:pPr>
            <a:r>
              <a:rPr lang="en-AU" i="1" dirty="0">
                <a:ea typeface="+mn-ea"/>
                <a:cs typeface="+mn-cs"/>
              </a:rPr>
              <a:t>		</a:t>
            </a:r>
            <a:endParaRPr lang="en-AU" dirty="0"/>
          </a:p>
          <a:p>
            <a:pPr marL="0" indent="0"/>
            <a:endParaRPr lang="en-AU" dirty="0"/>
          </a:p>
          <a:p>
            <a:pPr marL="0" indent="0"/>
            <a:endParaRPr lang="en-AU" dirty="0"/>
          </a:p>
          <a:p>
            <a:pPr marL="0" indent="0"/>
            <a:endParaRPr lang="en-AU" dirty="0"/>
          </a:p>
          <a:p>
            <a:pPr marL="0" indent="0"/>
            <a:endParaRPr lang="en-AU" sz="2400" dirty="0"/>
          </a:p>
          <a:p>
            <a:pPr marL="0" indent="0"/>
            <a:endParaRPr lang="en-AU" sz="2400" dirty="0"/>
          </a:p>
        </p:txBody>
      </p:sp>
      <p:sp>
        <p:nvSpPr>
          <p:cNvPr id="9" name="Rectangle 8">
            <a:extLst>
              <a:ext uri="{FF2B5EF4-FFF2-40B4-BE49-F238E27FC236}">
                <a16:creationId xmlns:a16="http://schemas.microsoft.com/office/drawing/2014/main" id="{E200C2F7-039F-4876-A0AE-294A0BD7D73F}"/>
              </a:ext>
            </a:extLst>
          </p:cNvPr>
          <p:cNvSpPr/>
          <p:nvPr/>
        </p:nvSpPr>
        <p:spPr>
          <a:xfrm>
            <a:off x="323850" y="4005064"/>
            <a:ext cx="8266806" cy="1615827"/>
          </a:xfrm>
          <a:prstGeom prst="rect">
            <a:avLst/>
          </a:prstGeom>
          <a:solidFill>
            <a:srgbClr val="C8DDF2"/>
          </a:solidFill>
          <a:ln w="19050">
            <a:solidFill>
              <a:srgbClr val="5A9AD7"/>
            </a:solidFill>
          </a:ln>
        </p:spPr>
        <p:txBody>
          <a:bodyPr wrap="square">
            <a:spAutoFit/>
          </a:bodyPr>
          <a:lstStyle/>
          <a:p>
            <a:pPr marL="0" indent="0"/>
            <a:r>
              <a:rPr lang="en-AU" sz="2200" dirty="0"/>
              <a:t>Improper and mixed fractions are formally introduced in the Australian Curriculum: Mathematics in Year 4.</a:t>
            </a:r>
          </a:p>
          <a:p>
            <a:pPr marL="0" indent="0"/>
            <a:r>
              <a:rPr lang="en-AU" sz="2200" dirty="0"/>
              <a:t>However, students may have some experience of these in earlier year levels in problem-solving situations.</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0C38FE1-659D-447E-B207-C3AC39382AB4}"/>
                  </a:ext>
                </a:extLst>
              </p:cNvPr>
              <p:cNvSpPr txBox="1"/>
              <p:nvPr/>
            </p:nvSpPr>
            <p:spPr>
              <a:xfrm>
                <a:off x="5020496" y="1598939"/>
                <a:ext cx="3570160" cy="2168158"/>
              </a:xfrm>
              <a:prstGeom prst="rect">
                <a:avLst/>
              </a:prstGeom>
              <a:noFill/>
            </p:spPr>
            <p:txBody>
              <a:bodyPr wrap="square" rtlCol="0">
                <a:spAutoFit/>
              </a:bodyPr>
              <a:lstStyle/>
              <a:p>
                <a:r>
                  <a:rPr lang="en-US" sz="2400" b="1" dirty="0"/>
                  <a:t>Mixed fractions</a:t>
                </a:r>
              </a:p>
              <a:p>
                <a:r>
                  <a:rPr lang="en-US" sz="2200" dirty="0"/>
                  <a:t>Mixed fractions are a combination of a whole number and a proper fraction, e.g. </a:t>
                </a:r>
                <a:r>
                  <a:rPr lang="en-AU" sz="2400" dirty="0">
                    <a:solidFill>
                      <a:srgbClr val="000000"/>
                    </a:solidFill>
                  </a:rPr>
                  <a:t>1 </a:t>
                </a:r>
                <a14:m>
                  <m:oMath xmlns:m="http://schemas.openxmlformats.org/officeDocument/2006/math">
                    <m:f>
                      <m:fPr>
                        <m:ctrlPr>
                          <a:rPr lang="en-AU"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1</m:t>
                        </m:r>
                      </m:num>
                      <m:den>
                        <m:r>
                          <a:rPr lang="en-US" sz="2400" i="1">
                            <a:solidFill>
                              <a:srgbClr val="000000"/>
                            </a:solidFill>
                            <a:latin typeface="Cambria Math" panose="02040503050406030204" pitchFamily="18" charset="0"/>
                          </a:rPr>
                          <m:t>2</m:t>
                        </m:r>
                      </m:den>
                    </m:f>
                  </m:oMath>
                </a14:m>
                <a:r>
                  <a:rPr lang="en-AU" sz="2400" dirty="0"/>
                  <a:t>.</a:t>
                </a:r>
              </a:p>
            </p:txBody>
          </p:sp>
        </mc:Choice>
        <mc:Fallback xmlns="">
          <p:sp>
            <p:nvSpPr>
              <p:cNvPr id="11" name="TextBox 10">
                <a:extLst>
                  <a:ext uri="{FF2B5EF4-FFF2-40B4-BE49-F238E27FC236}">
                    <a16:creationId xmlns:a16="http://schemas.microsoft.com/office/drawing/2014/main" id="{90C38FE1-659D-447E-B207-C3AC39382AB4}"/>
                  </a:ext>
                </a:extLst>
              </p:cNvPr>
              <p:cNvSpPr txBox="1">
                <a:spLocks noRot="1" noChangeAspect="1" noMove="1" noResize="1" noEditPoints="1" noAdjustHandles="1" noChangeArrowheads="1" noChangeShapeType="1" noTextEdit="1"/>
              </p:cNvSpPr>
              <p:nvPr/>
            </p:nvSpPr>
            <p:spPr>
              <a:xfrm>
                <a:off x="5020496" y="1598939"/>
                <a:ext cx="3570160" cy="2168158"/>
              </a:xfrm>
              <a:prstGeom prst="rect">
                <a:avLst/>
              </a:prstGeom>
              <a:blipFill>
                <a:blip r:embed="rId4"/>
                <a:stretch>
                  <a:fillRect l="-2735" t="-1966" b="-168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107A662-F580-4161-A63A-F325EAFA9E72}"/>
                  </a:ext>
                </a:extLst>
              </p:cNvPr>
              <p:cNvSpPr txBox="1"/>
              <p:nvPr/>
            </p:nvSpPr>
            <p:spPr>
              <a:xfrm>
                <a:off x="323850" y="1598939"/>
                <a:ext cx="3570160" cy="1830373"/>
              </a:xfrm>
              <a:prstGeom prst="rect">
                <a:avLst/>
              </a:prstGeom>
              <a:noFill/>
            </p:spPr>
            <p:txBody>
              <a:bodyPr wrap="square" rtlCol="0">
                <a:spAutoFit/>
              </a:bodyPr>
              <a:lstStyle/>
              <a:p>
                <a:r>
                  <a:rPr lang="en-US" sz="2400" b="1" dirty="0"/>
                  <a:t>Improper fractions</a:t>
                </a:r>
              </a:p>
              <a:p>
                <a:r>
                  <a:rPr lang="en-US" sz="2200" dirty="0"/>
                  <a:t>Improper fractions are fractions that are greater than 1, e.g.</a:t>
                </a:r>
                <a:r>
                  <a:rPr lang="en-US" dirty="0">
                    <a:solidFill>
                      <a:srgbClr val="000000"/>
                    </a:solidFill>
                  </a:rPr>
                  <a:t> </a:t>
                </a:r>
                <a:r>
                  <a:rPr lang="en-AU" sz="2400" dirty="0"/>
                  <a:t> </a:t>
                </a:r>
                <a14:m>
                  <m:oMath xmlns:m="http://schemas.openxmlformats.org/officeDocument/2006/math">
                    <m:f>
                      <m:fPr>
                        <m:ctrlPr>
                          <a:rPr lang="en-AU" sz="2400" i="1">
                            <a:latin typeface="Cambria Math" panose="02040503050406030204" pitchFamily="18" charset="0"/>
                          </a:rPr>
                        </m:ctrlPr>
                      </m:fPr>
                      <m:num>
                        <m:r>
                          <a:rPr lang="en-US" sz="2400" i="1">
                            <a:latin typeface="Cambria Math" panose="02040503050406030204" pitchFamily="18" charset="0"/>
                          </a:rPr>
                          <m:t>6</m:t>
                        </m:r>
                      </m:num>
                      <m:den>
                        <m:r>
                          <a:rPr lang="en-US" sz="2400" i="1">
                            <a:latin typeface="Cambria Math" panose="02040503050406030204" pitchFamily="18" charset="0"/>
                          </a:rPr>
                          <m:t>4</m:t>
                        </m:r>
                      </m:den>
                    </m:f>
                  </m:oMath>
                </a14:m>
                <a:r>
                  <a:rPr lang="en-AU" dirty="0"/>
                  <a:t>.</a:t>
                </a:r>
              </a:p>
            </p:txBody>
          </p:sp>
        </mc:Choice>
        <mc:Fallback xmlns="">
          <p:sp>
            <p:nvSpPr>
              <p:cNvPr id="12" name="TextBox 11">
                <a:extLst>
                  <a:ext uri="{FF2B5EF4-FFF2-40B4-BE49-F238E27FC236}">
                    <a16:creationId xmlns:a16="http://schemas.microsoft.com/office/drawing/2014/main" id="{3107A662-F580-4161-A63A-F325EAFA9E72}"/>
                  </a:ext>
                </a:extLst>
              </p:cNvPr>
              <p:cNvSpPr txBox="1">
                <a:spLocks noRot="1" noChangeAspect="1" noMove="1" noResize="1" noEditPoints="1" noAdjustHandles="1" noChangeArrowheads="1" noChangeShapeType="1" noTextEdit="1"/>
              </p:cNvSpPr>
              <p:nvPr/>
            </p:nvSpPr>
            <p:spPr>
              <a:xfrm>
                <a:off x="323850" y="1598939"/>
                <a:ext cx="3570160" cy="1830373"/>
              </a:xfrm>
              <a:prstGeom prst="rect">
                <a:avLst/>
              </a:prstGeom>
              <a:blipFill>
                <a:blip r:embed="rId5"/>
                <a:stretch>
                  <a:fillRect l="-2560" t="-2326" b="-997"/>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1617484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80C051-D4FC-403E-A207-2041FEAD0F94}"/>
              </a:ext>
            </a:extLst>
          </p:cNvPr>
          <p:cNvSpPr>
            <a:spLocks noGrp="1"/>
          </p:cNvSpPr>
          <p:nvPr>
            <p:ph type="title"/>
          </p:nvPr>
        </p:nvSpPr>
        <p:spPr/>
        <p:txBody>
          <a:bodyPr/>
          <a:lstStyle/>
          <a:p>
            <a:r>
              <a:rPr lang="en-AU" dirty="0"/>
              <a:t>Review of Unit 1</a:t>
            </a:r>
          </a:p>
        </p:txBody>
      </p:sp>
      <p:graphicFrame>
        <p:nvGraphicFramePr>
          <p:cNvPr id="7" name="Diagram 6">
            <a:extLst>
              <a:ext uri="{FF2B5EF4-FFF2-40B4-BE49-F238E27FC236}">
                <a16:creationId xmlns:a16="http://schemas.microsoft.com/office/drawing/2014/main" id="{D8A6DB57-AB4E-43CE-AF8A-C3DB78C6BE5F}"/>
              </a:ext>
            </a:extLst>
          </p:cNvPr>
          <p:cNvGraphicFramePr/>
          <p:nvPr>
            <p:extLst>
              <p:ext uri="{D42A27DB-BD31-4B8C-83A1-F6EECF244321}">
                <p14:modId xmlns:p14="http://schemas.microsoft.com/office/powerpoint/2010/main" val="4013740892"/>
              </p:ext>
            </p:extLst>
          </p:nvPr>
        </p:nvGraphicFramePr>
        <p:xfrm>
          <a:off x="1187624" y="2492896"/>
          <a:ext cx="6396372"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F7D87B27-98CC-45BD-A7F0-80AD7A8F0147}"/>
              </a:ext>
            </a:extLst>
          </p:cNvPr>
          <p:cNvSpPr/>
          <p:nvPr/>
        </p:nvSpPr>
        <p:spPr>
          <a:xfrm>
            <a:off x="250658" y="893088"/>
            <a:ext cx="8496300" cy="954107"/>
          </a:xfrm>
          <a:prstGeom prst="rect">
            <a:avLst/>
          </a:prstGeom>
        </p:spPr>
        <p:txBody>
          <a:bodyPr wrap="square">
            <a:spAutoFit/>
          </a:bodyPr>
          <a:lstStyle/>
          <a:p>
            <a:pPr marL="0" indent="0">
              <a:spcBef>
                <a:spcPct val="30000"/>
              </a:spcBef>
              <a:defRPr/>
            </a:pPr>
            <a:r>
              <a:rPr lang="en-US" sz="2800" dirty="0"/>
              <a:t>Reflect on </a:t>
            </a:r>
            <a:r>
              <a:rPr lang="en-AU" sz="2800" dirty="0"/>
              <a:t>the work you have engaged </a:t>
            </a:r>
            <a:br>
              <a:rPr lang="en-AU" sz="2800" dirty="0"/>
            </a:br>
            <a:r>
              <a:rPr lang="en-AU" sz="2800" dirty="0"/>
              <a:t>with in this unit.</a:t>
            </a:r>
          </a:p>
        </p:txBody>
      </p:sp>
      <p:pic>
        <p:nvPicPr>
          <p:cNvPr id="12" name="Picture 11">
            <a:extLst>
              <a:ext uri="{FF2B5EF4-FFF2-40B4-BE49-F238E27FC236}">
                <a16:creationId xmlns:a16="http://schemas.microsoft.com/office/drawing/2014/main" id="{02153B65-7B02-4886-AD93-0B7D0D171C3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675198" y="188641"/>
            <a:ext cx="1250722" cy="1109792"/>
          </a:xfrm>
          <a:prstGeom prst="rect">
            <a:avLst/>
          </a:prstGeom>
        </p:spPr>
      </p:pic>
    </p:spTree>
    <p:extLst>
      <p:ext uri="{BB962C8B-B14F-4D97-AF65-F5344CB8AC3E}">
        <p14:creationId xmlns:p14="http://schemas.microsoft.com/office/powerpoint/2010/main" val="2520847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A8A906-AADC-45E9-AD00-26C5AF8EE2D9}"/>
              </a:ext>
            </a:extLst>
          </p:cNvPr>
          <p:cNvSpPr>
            <a:spLocks noGrp="1"/>
          </p:cNvSpPr>
          <p:nvPr>
            <p:ph type="title"/>
          </p:nvPr>
        </p:nvSpPr>
        <p:spPr/>
        <p:txBody>
          <a:bodyPr/>
          <a:lstStyle/>
          <a:p>
            <a:r>
              <a:rPr lang="en-AU" dirty="0"/>
              <a:t>Review of Unit 1</a:t>
            </a:r>
          </a:p>
        </p:txBody>
      </p:sp>
      <p:sp>
        <p:nvSpPr>
          <p:cNvPr id="6" name="Content Placeholder 5">
            <a:extLst>
              <a:ext uri="{FF2B5EF4-FFF2-40B4-BE49-F238E27FC236}">
                <a16:creationId xmlns:a16="http://schemas.microsoft.com/office/drawing/2014/main" id="{71BB05C0-0076-4F2E-BEB5-431977EAADD7}"/>
              </a:ext>
            </a:extLst>
          </p:cNvPr>
          <p:cNvSpPr>
            <a:spLocks noGrp="1"/>
          </p:cNvSpPr>
          <p:nvPr>
            <p:ph idx="1"/>
          </p:nvPr>
        </p:nvSpPr>
        <p:spPr>
          <a:xfrm>
            <a:off x="334962" y="1124744"/>
            <a:ext cx="8485188" cy="1008112"/>
          </a:xfrm>
        </p:spPr>
        <p:txBody>
          <a:bodyPr/>
          <a:lstStyle/>
          <a:p>
            <a:r>
              <a:rPr lang="en-US" sz="2000" dirty="0"/>
              <a:t>Planned teaching and learning experiences support students to represent their fractional thinking using physical materials, visuals, symbols and appropriate language in a suitable context.</a:t>
            </a:r>
            <a:endParaRPr lang="en-AU" sz="2000" dirty="0"/>
          </a:p>
          <a:p>
            <a:pPr marL="0" indent="0"/>
            <a:r>
              <a:rPr lang="en-US" kern="1200" dirty="0">
                <a:solidFill>
                  <a:schemeClr val="tx1"/>
                </a:solidFill>
                <a:latin typeface="Arial" charset="0"/>
              </a:rPr>
              <a:t> </a:t>
            </a:r>
          </a:p>
          <a:p>
            <a:endParaRPr lang="en-AU" dirty="0"/>
          </a:p>
          <a:p>
            <a:endParaRPr lang="en-AU" dirty="0"/>
          </a:p>
        </p:txBody>
      </p:sp>
      <p:pic>
        <p:nvPicPr>
          <p:cNvPr id="3" name="Picture 2">
            <a:extLst>
              <a:ext uri="{FF2B5EF4-FFF2-40B4-BE49-F238E27FC236}">
                <a16:creationId xmlns:a16="http://schemas.microsoft.com/office/drawing/2014/main" id="{900E3AF3-2F90-46A9-A1F4-18F2A98918D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12" y="2348880"/>
            <a:ext cx="5416150" cy="3528392"/>
          </a:xfrm>
          <a:prstGeom prst="rect">
            <a:avLst/>
          </a:prstGeom>
        </p:spPr>
      </p:pic>
      <p:sp>
        <p:nvSpPr>
          <p:cNvPr id="7" name="Title 1">
            <a:extLst>
              <a:ext uri="{FF2B5EF4-FFF2-40B4-BE49-F238E27FC236}">
                <a16:creationId xmlns:a16="http://schemas.microsoft.com/office/drawing/2014/main" id="{8B0DE57D-B6D5-465C-8E20-B04FDAC2E2C3}"/>
              </a:ext>
            </a:extLst>
          </p:cNvPr>
          <p:cNvSpPr txBox="1">
            <a:spLocks/>
          </p:cNvSpPr>
          <p:nvPr/>
        </p:nvSpPr>
        <p:spPr bwMode="auto">
          <a:xfrm>
            <a:off x="6562077" y="5651956"/>
            <a:ext cx="2186387" cy="507831"/>
          </a:xfrm>
          <a:prstGeom prst="rect">
            <a:avLst/>
          </a:prstGeom>
          <a:noFill/>
        </p:spPr>
        <p:txBody>
          <a:bodyPr wrap="square" rtlCol="0">
            <a:spAutoFit/>
          </a:bodyPr>
          <a:lstStyle>
            <a:defPPr>
              <a:defRPr lang="en-AU"/>
            </a:def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900" b="1" i="0" u="none" strike="noStrike" kern="1200" cap="none" spc="0" normalizeH="0" baseline="0" noProof="0" dirty="0">
                <a:ln>
                  <a:noFill/>
                </a:ln>
                <a:effectLst/>
                <a:uLnTx/>
                <a:uFillTx/>
                <a:latin typeface="Arial" charset="0"/>
                <a:ea typeface="+mn-ea"/>
                <a:cs typeface="+mn-cs"/>
              </a:rPr>
              <a:t>Source: Adapted from National Council of Teachers of Mathematics, 2014</a:t>
            </a:r>
          </a:p>
        </p:txBody>
      </p:sp>
      <p:sp>
        <p:nvSpPr>
          <p:cNvPr id="8" name="TextBox 7">
            <a:extLst>
              <a:ext uri="{FF2B5EF4-FFF2-40B4-BE49-F238E27FC236}">
                <a16:creationId xmlns:a16="http://schemas.microsoft.com/office/drawing/2014/main" id="{AB3FCB44-0062-44CD-A0D5-67321CBFDBAB}"/>
              </a:ext>
            </a:extLst>
          </p:cNvPr>
          <p:cNvSpPr txBox="1"/>
          <p:nvPr/>
        </p:nvSpPr>
        <p:spPr>
          <a:xfrm>
            <a:off x="334962" y="2276872"/>
            <a:ext cx="2096925" cy="846386"/>
          </a:xfrm>
          <a:prstGeom prst="rect">
            <a:avLst/>
          </a:prstGeom>
          <a:solidFill>
            <a:srgbClr val="C8DDF2"/>
          </a:solidFill>
          <a:ln w="6350">
            <a:solidFill>
              <a:srgbClr val="5A9AD7"/>
            </a:solidFill>
          </a:ln>
        </p:spPr>
        <p:txBody>
          <a:bodyPr wrap="square" rtlCol="0">
            <a:spAutoFit/>
          </a:bodyPr>
          <a:lstStyle/>
          <a:p>
            <a:pPr fontAlgn="base">
              <a:spcBef>
                <a:spcPct val="50000"/>
              </a:spcBef>
              <a:spcAft>
                <a:spcPct val="0"/>
              </a:spcAft>
            </a:pPr>
            <a:r>
              <a:rPr lang="en-AU" sz="1400" b="1" i="1" dirty="0">
                <a:solidFill>
                  <a:srgbClr val="000000"/>
                </a:solidFill>
                <a:latin typeface="Arial"/>
              </a:rPr>
              <a:t>Three-quarters.</a:t>
            </a:r>
          </a:p>
          <a:p>
            <a:pPr fontAlgn="base">
              <a:spcBef>
                <a:spcPct val="50000"/>
              </a:spcBef>
              <a:spcAft>
                <a:spcPct val="0"/>
              </a:spcAft>
            </a:pPr>
            <a:r>
              <a:rPr lang="en-AU" sz="1400" b="1" i="1" dirty="0">
                <a:solidFill>
                  <a:srgbClr val="000000"/>
                </a:solidFill>
                <a:latin typeface="Arial"/>
              </a:rPr>
              <a:t>Three of four parts are left.</a:t>
            </a:r>
          </a:p>
        </p:txBody>
      </p:sp>
      <p:sp>
        <p:nvSpPr>
          <p:cNvPr id="9" name="TextBox 8">
            <a:extLst>
              <a:ext uri="{FF2B5EF4-FFF2-40B4-BE49-F238E27FC236}">
                <a16:creationId xmlns:a16="http://schemas.microsoft.com/office/drawing/2014/main" id="{4BB301A7-1A6B-41AC-B29B-50BE58D38704}"/>
              </a:ext>
            </a:extLst>
          </p:cNvPr>
          <p:cNvSpPr txBox="1"/>
          <p:nvPr/>
        </p:nvSpPr>
        <p:spPr>
          <a:xfrm>
            <a:off x="6263482" y="2276872"/>
            <a:ext cx="2264759" cy="954107"/>
          </a:xfrm>
          <a:prstGeom prst="rect">
            <a:avLst/>
          </a:prstGeom>
          <a:solidFill>
            <a:srgbClr val="C8DDF2"/>
          </a:solidFill>
          <a:ln w="6350">
            <a:solidFill>
              <a:srgbClr val="5A9AD7"/>
            </a:solidFill>
          </a:ln>
        </p:spPr>
        <p:txBody>
          <a:bodyPr wrap="square" rtlCol="0">
            <a:spAutoFit/>
          </a:bodyPr>
          <a:lstStyle/>
          <a:p>
            <a:pPr fontAlgn="base">
              <a:spcBef>
                <a:spcPct val="50000"/>
              </a:spcBef>
              <a:spcAft>
                <a:spcPct val="0"/>
              </a:spcAft>
            </a:pPr>
            <a:r>
              <a:rPr lang="en-AU" sz="1400" b="1" i="1" dirty="0">
                <a:solidFill>
                  <a:srgbClr val="000000"/>
                </a:solidFill>
                <a:latin typeface="Arial"/>
              </a:rPr>
              <a:t>An orange is cut in four equal pieces. I eat one piece. What fraction of the orange is left?</a:t>
            </a:r>
          </a:p>
        </p:txBody>
      </p:sp>
    </p:spTree>
    <p:extLst>
      <p:ext uri="{BB962C8B-B14F-4D97-AF65-F5344CB8AC3E}">
        <p14:creationId xmlns:p14="http://schemas.microsoft.com/office/powerpoint/2010/main" val="3614061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Review of Unit 1 success criteria</a:t>
            </a:r>
            <a:br>
              <a:rPr lang="en-AU" dirty="0"/>
            </a:br>
            <a:endParaRPr lang="en-AU" dirty="0"/>
          </a:p>
        </p:txBody>
      </p:sp>
      <p:sp>
        <p:nvSpPr>
          <p:cNvPr id="3" name="Content Placeholder 2"/>
          <p:cNvSpPr>
            <a:spLocks noGrp="1"/>
          </p:cNvSpPr>
          <p:nvPr>
            <p:ph idx="1"/>
          </p:nvPr>
        </p:nvSpPr>
        <p:spPr>
          <a:xfrm>
            <a:off x="323850" y="986400"/>
            <a:ext cx="8485188" cy="4242800"/>
          </a:xfrm>
        </p:spPr>
        <p:txBody>
          <a:bodyPr/>
          <a:lstStyle/>
          <a:p>
            <a:pPr marL="0" indent="0">
              <a:spcBef>
                <a:spcPct val="30000"/>
              </a:spcBef>
              <a:defRPr/>
            </a:pPr>
            <a:r>
              <a:rPr lang="en-AU" dirty="0"/>
              <a:t>You should now be able to:</a:t>
            </a:r>
          </a:p>
          <a:p>
            <a:pPr marL="457200" indent="-457200">
              <a:spcBef>
                <a:spcPct val="30000"/>
              </a:spcBef>
              <a:buFont typeface="Arial" pitchFamily="34" charset="0"/>
              <a:buChar char="•"/>
              <a:defRPr/>
            </a:pPr>
            <a:r>
              <a:rPr lang="en-AU" dirty="0"/>
              <a:t>describe why fractional thinking is important</a:t>
            </a:r>
          </a:p>
          <a:p>
            <a:pPr marL="457200" indent="-457200">
              <a:spcBef>
                <a:spcPct val="30000"/>
              </a:spcBef>
              <a:buFont typeface="Arial" pitchFamily="34" charset="0"/>
              <a:buChar char="•"/>
              <a:defRPr/>
            </a:pPr>
            <a:r>
              <a:rPr lang="en-AU" dirty="0"/>
              <a:t>explain the different representations of fractions that underpin fractional thinking</a:t>
            </a:r>
          </a:p>
          <a:p>
            <a:pPr marL="457200" indent="-457200">
              <a:spcBef>
                <a:spcPct val="30000"/>
              </a:spcBef>
              <a:buFont typeface="Arial" pitchFamily="34" charset="0"/>
              <a:buChar char="•"/>
              <a:defRPr/>
            </a:pPr>
            <a:r>
              <a:rPr lang="en-AU" dirty="0"/>
              <a:t>discuss some of the key considerations when using representations.</a:t>
            </a:r>
            <a:r>
              <a:rPr lang="en-US" dirty="0"/>
              <a:t> </a:t>
            </a:r>
          </a:p>
          <a:p>
            <a:pPr marL="474300" lvl="1" indent="-457200">
              <a:buFont typeface="Arial" panose="020B0604020202020204" pitchFamily="34" charset="0"/>
              <a:buChar char="•"/>
            </a:pPr>
            <a:endParaRPr lang="en-AU" dirty="0"/>
          </a:p>
        </p:txBody>
      </p:sp>
      <p:pic>
        <p:nvPicPr>
          <p:cNvPr id="7" name="Picture 6">
            <a:extLst>
              <a:ext uri="{FF2B5EF4-FFF2-40B4-BE49-F238E27FC236}">
                <a16:creationId xmlns:a16="http://schemas.microsoft.com/office/drawing/2014/main" id="{722FD339-C822-41DD-88B0-A491A9CF6E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75198" y="188641"/>
            <a:ext cx="1250722" cy="1109792"/>
          </a:xfrm>
          <a:prstGeom prst="rect">
            <a:avLst/>
          </a:prstGeom>
        </p:spPr>
      </p:pic>
    </p:spTree>
    <p:custDataLst>
      <p:tags r:id="rId1"/>
    </p:custDataLst>
    <p:extLst>
      <p:ext uri="{BB962C8B-B14F-4D97-AF65-F5344CB8AC3E}">
        <p14:creationId xmlns:p14="http://schemas.microsoft.com/office/powerpoint/2010/main" val="1603191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Implications for your context</a:t>
            </a:r>
            <a:br>
              <a:rPr lang="en-AU" dirty="0"/>
            </a:br>
            <a:endParaRPr lang="en-AU" dirty="0"/>
          </a:p>
        </p:txBody>
      </p:sp>
      <p:sp>
        <p:nvSpPr>
          <p:cNvPr id="6" name="Content Placeholder 5">
            <a:extLst>
              <a:ext uri="{FF2B5EF4-FFF2-40B4-BE49-F238E27FC236}">
                <a16:creationId xmlns:a16="http://schemas.microsoft.com/office/drawing/2014/main" id="{C5177AD7-F858-42C7-8537-A861402974C0}"/>
              </a:ext>
            </a:extLst>
          </p:cNvPr>
          <p:cNvSpPr>
            <a:spLocks noGrp="1"/>
          </p:cNvSpPr>
          <p:nvPr>
            <p:ph idx="1"/>
          </p:nvPr>
        </p:nvSpPr>
        <p:spPr>
          <a:xfrm>
            <a:off x="323850" y="908720"/>
            <a:ext cx="8485188" cy="5199410"/>
          </a:xfrm>
        </p:spPr>
        <p:txBody>
          <a:bodyPr/>
          <a:lstStyle/>
          <a:p>
            <a:pPr marL="0" indent="0">
              <a:spcBef>
                <a:spcPct val="30000"/>
              </a:spcBef>
              <a:defRPr/>
            </a:pPr>
            <a:r>
              <a:rPr lang="en-US" b="1" dirty="0">
                <a:solidFill>
                  <a:schemeClr val="bg1">
                    <a:lumMod val="50000"/>
                  </a:schemeClr>
                </a:solidFill>
              </a:rPr>
              <a:t>Review </a:t>
            </a:r>
            <a:r>
              <a:rPr lang="en-AU" b="1" dirty="0">
                <a:solidFill>
                  <a:schemeClr val="bg1">
                    <a:lumMod val="50000"/>
                  </a:schemeClr>
                </a:solidFill>
              </a:rPr>
              <a:t>the two documents </a:t>
            </a:r>
            <a:r>
              <a:rPr lang="en-AU" b="1" i="1" dirty="0">
                <a:solidFill>
                  <a:schemeClr val="bg1">
                    <a:lumMod val="50000"/>
                  </a:schemeClr>
                </a:solidFill>
              </a:rPr>
              <a:t>Reflections on fractions </a:t>
            </a:r>
            <a:r>
              <a:rPr lang="en-AU" b="1" dirty="0">
                <a:solidFill>
                  <a:schemeClr val="bg1">
                    <a:lumMod val="50000"/>
                  </a:schemeClr>
                </a:solidFill>
              </a:rPr>
              <a:t>and </a:t>
            </a:r>
            <a:r>
              <a:rPr lang="en-AU" b="1" i="1" dirty="0">
                <a:solidFill>
                  <a:schemeClr val="bg1">
                    <a:lumMod val="50000"/>
                  </a:schemeClr>
                </a:solidFill>
              </a:rPr>
              <a:t>Mathematical representations for fractional thinking. </a:t>
            </a:r>
            <a:endParaRPr lang="en-US" b="1" i="1" dirty="0">
              <a:solidFill>
                <a:schemeClr val="bg1">
                  <a:lumMod val="50000"/>
                </a:schemeClr>
              </a:solidFill>
            </a:endParaRPr>
          </a:p>
          <a:p>
            <a:pPr marL="342900" indent="-342900">
              <a:buFont typeface="Arial" panose="020B0604020202020204" pitchFamily="34" charset="0"/>
              <a:buChar char="•"/>
            </a:pPr>
            <a:r>
              <a:rPr lang="en-US" sz="2400" dirty="0"/>
              <a:t>What else can you now add?</a:t>
            </a:r>
            <a:endParaRPr lang="en-US" sz="2400" b="1" dirty="0"/>
          </a:p>
          <a:p>
            <a:pPr marL="342900" indent="-342900">
              <a:buFont typeface="Arial" panose="020B0604020202020204" pitchFamily="34" charset="0"/>
              <a:buChar char="•"/>
            </a:pPr>
            <a:r>
              <a:rPr lang="en-US" sz="2400" dirty="0"/>
              <a:t>Choose at least one area of fractions where your students are experiencing difficulty. Plan</a:t>
            </a:r>
            <a:r>
              <a:rPr lang="en-AU" sz="2400" dirty="0"/>
              <a:t> to address this in the next 10 days. Consider:</a:t>
            </a:r>
          </a:p>
          <a:p>
            <a:pPr lvl="2"/>
            <a:r>
              <a:rPr lang="en-AU" sz="2400" dirty="0"/>
              <a:t>What representation/s will you focus on — physical, visual, verbal, contextual and/or symbolic? </a:t>
            </a:r>
          </a:p>
          <a:p>
            <a:pPr lvl="2"/>
            <a:r>
              <a:rPr lang="en-AU" sz="2400" dirty="0"/>
              <a:t>What resources will you incorporate? </a:t>
            </a:r>
          </a:p>
          <a:p>
            <a:pPr lvl="2"/>
            <a:r>
              <a:rPr lang="en-AU" sz="2400" dirty="0"/>
              <a:t>What questions will you ask to encourage </a:t>
            </a:r>
            <a:br>
              <a:rPr lang="en-AU" sz="2400" dirty="0"/>
            </a:br>
            <a:r>
              <a:rPr lang="en-AU" sz="2400" dirty="0"/>
              <a:t>discussion and challenge student thinking? </a:t>
            </a:r>
          </a:p>
          <a:p>
            <a:endParaRPr lang="en-AU" dirty="0"/>
          </a:p>
        </p:txBody>
      </p:sp>
      <p:pic>
        <p:nvPicPr>
          <p:cNvPr id="8" name="Picture 7">
            <a:extLst>
              <a:ext uri="{FF2B5EF4-FFF2-40B4-BE49-F238E27FC236}">
                <a16:creationId xmlns:a16="http://schemas.microsoft.com/office/drawing/2014/main" id="{851CDB06-959A-48D2-BA80-02E3D1BA49C4}"/>
              </a:ext>
            </a:extLst>
          </p:cNvPr>
          <p:cNvPicPr>
            <a:picLocks noChangeAspect="1"/>
          </p:cNvPicPr>
          <p:nvPr/>
        </p:nvPicPr>
        <p:blipFill>
          <a:blip r:embed="rId4"/>
          <a:stretch>
            <a:fillRect/>
          </a:stretch>
        </p:blipFill>
        <p:spPr>
          <a:xfrm>
            <a:off x="7426668" y="5005813"/>
            <a:ext cx="1249788" cy="1231499"/>
          </a:xfrm>
          <a:prstGeom prst="rect">
            <a:avLst/>
          </a:prstGeom>
        </p:spPr>
      </p:pic>
    </p:spTree>
    <p:custDataLst>
      <p:tags r:id="rId1"/>
    </p:custDataLst>
    <p:extLst>
      <p:ext uri="{BB962C8B-B14F-4D97-AF65-F5344CB8AC3E}">
        <p14:creationId xmlns:p14="http://schemas.microsoft.com/office/powerpoint/2010/main" val="2021323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0A5A46-6B2E-40E8-92E4-F465630A8264}"/>
              </a:ext>
            </a:extLst>
          </p:cNvPr>
          <p:cNvSpPr>
            <a:spLocks noGrp="1"/>
          </p:cNvSpPr>
          <p:nvPr>
            <p:ph type="title"/>
          </p:nvPr>
        </p:nvSpPr>
        <p:spPr/>
        <p:txBody>
          <a:bodyPr/>
          <a:lstStyle/>
          <a:p>
            <a:r>
              <a:rPr lang="en-AU" dirty="0"/>
              <a:t>References</a:t>
            </a:r>
          </a:p>
        </p:txBody>
      </p:sp>
      <p:sp>
        <p:nvSpPr>
          <p:cNvPr id="8" name="Content Placeholder 7">
            <a:extLst>
              <a:ext uri="{FF2B5EF4-FFF2-40B4-BE49-F238E27FC236}">
                <a16:creationId xmlns:a16="http://schemas.microsoft.com/office/drawing/2014/main" id="{FD818E42-E75A-426C-9998-48B445E1A90F}"/>
              </a:ext>
            </a:extLst>
          </p:cNvPr>
          <p:cNvSpPr>
            <a:spLocks noGrp="1"/>
          </p:cNvSpPr>
          <p:nvPr>
            <p:ph idx="1"/>
          </p:nvPr>
        </p:nvSpPr>
        <p:spPr/>
        <p:txBody>
          <a:bodyPr/>
          <a:lstStyle/>
          <a:p>
            <a:r>
              <a:rPr lang="en-AU" i="1" dirty="0"/>
              <a:t>Australian Curriculum: Learning continuum of numeracy</a:t>
            </a:r>
            <a:r>
              <a:rPr lang="en-AU" dirty="0"/>
              <a:t>, ACARA, </a:t>
            </a:r>
            <a:br>
              <a:rPr lang="en-AU" dirty="0"/>
            </a:br>
            <a:r>
              <a:rPr lang="en-AU" dirty="0">
                <a:hlinkClick r:id="rId3"/>
              </a:rPr>
              <a:t>www.australiancurriculum.edu.au/f-10-curriculum/general-capabilities/numeracy/learning-continuum/?element=Using%20fractions,%20decimals,%20percentages,%20ratios%20and%20rates</a:t>
            </a:r>
            <a:r>
              <a:rPr lang="en-AU" dirty="0"/>
              <a:t>.</a:t>
            </a:r>
          </a:p>
          <a:p>
            <a:r>
              <a:rPr lang="en-AU" i="1" dirty="0"/>
              <a:t>Australian Curriculum: Mathematics</a:t>
            </a:r>
            <a:r>
              <a:rPr lang="en-AU" dirty="0"/>
              <a:t>, ACARA, </a:t>
            </a:r>
            <a:br>
              <a:rPr lang="en-AU" dirty="0"/>
            </a:br>
            <a:r>
              <a:rPr lang="en-AU" dirty="0">
                <a:hlinkClick r:id="rId4"/>
              </a:rPr>
              <a:t>www.australiancurriculum.edu.au/f-10-curriculum/mathematics</a:t>
            </a:r>
            <a:r>
              <a:rPr lang="en-AU" dirty="0"/>
              <a:t>.</a:t>
            </a:r>
          </a:p>
          <a:p>
            <a:r>
              <a:rPr lang="en-US" dirty="0"/>
              <a:t>Clarke, D, Roche, A &amp; Mitchell, A 2008, ‘10 practical tips for making fractions come alive and make sense’, </a:t>
            </a:r>
            <a:r>
              <a:rPr lang="en-US" i="1" dirty="0"/>
              <a:t>Mathematics Teaching in the Middle School</a:t>
            </a:r>
            <a:r>
              <a:rPr lang="en-US" dirty="0"/>
              <a:t>, vol. 13, no. 7, pp. 372–80, </a:t>
            </a:r>
            <a:r>
              <a:rPr lang="en-US" dirty="0">
                <a:hlinkClick r:id="rId5"/>
              </a:rPr>
              <a:t>https://opencuny.org/citycollegespring2015/files/2015/02/Practical-tips-for-Fracations.pdf</a:t>
            </a:r>
            <a:r>
              <a:rPr lang="en-US" dirty="0"/>
              <a:t>.</a:t>
            </a:r>
            <a:endParaRPr lang="en-AU" dirty="0"/>
          </a:p>
          <a:p>
            <a:r>
              <a:rPr lang="en-US" dirty="0"/>
              <a:t>Extract of Australian Curriculum © ACARA 2010–2019, licensed under CC BY 4.0. For the latest information and additional terms of use, please check the </a:t>
            </a:r>
            <a:r>
              <a:rPr lang="en-US" dirty="0">
                <a:hlinkClick r:id="rId6"/>
              </a:rPr>
              <a:t>Australian Curriculum website</a:t>
            </a:r>
            <a:r>
              <a:rPr lang="en-US" dirty="0"/>
              <a:t> and its </a:t>
            </a:r>
            <a:r>
              <a:rPr lang="en-US" dirty="0">
                <a:hlinkClick r:id="rId7"/>
              </a:rPr>
              <a:t>copyright notice</a:t>
            </a:r>
            <a:r>
              <a:rPr lang="en-US" dirty="0"/>
              <a:t>.</a:t>
            </a:r>
          </a:p>
          <a:p>
            <a:r>
              <a:rPr lang="en-US" dirty="0"/>
              <a:t>Giacomelli, S n.d. </a:t>
            </a:r>
            <a:r>
              <a:rPr lang="en-US" i="1" dirty="0"/>
              <a:t>Orange Fruit Quarter Slice Sliced</a:t>
            </a:r>
            <a:r>
              <a:rPr lang="en-US" dirty="0"/>
              <a:t>, Pixabay, </a:t>
            </a:r>
            <a:r>
              <a:rPr lang="en-US" dirty="0">
                <a:hlinkClick r:id="rId8"/>
              </a:rPr>
              <a:t>https://pixabay.com/photos/orange-fruit-quarter-slice-sliced-1263821</a:t>
            </a:r>
            <a:r>
              <a:rPr lang="en-US" dirty="0"/>
              <a:t>.</a:t>
            </a:r>
          </a:p>
          <a:p>
            <a:r>
              <a:rPr lang="en-AU" dirty="0"/>
              <a:t>National Council of Teachers of Mathematics 2014, </a:t>
            </a:r>
            <a:r>
              <a:rPr lang="en-US" i="1" dirty="0"/>
              <a:t>Principles to Actions: Ensuring mathematical success for all</a:t>
            </a:r>
            <a:r>
              <a:rPr lang="en-US" dirty="0"/>
              <a:t>, </a:t>
            </a:r>
            <a:r>
              <a:rPr lang="en-AU" dirty="0"/>
              <a:t>National Council of Teachers of Mathematics,</a:t>
            </a:r>
            <a:r>
              <a:rPr lang="en-US" dirty="0"/>
              <a:t> Reston, VA.</a:t>
            </a:r>
            <a:endParaRPr lang="en-AU" dirty="0"/>
          </a:p>
          <a:p>
            <a:r>
              <a:rPr lang="en-US" dirty="0"/>
              <a:t>Suh, J, Johnston, C, Jamieson, S &amp; Mills, M 2008, ‘Promoting decimal number sense and representational fluency’, </a:t>
            </a:r>
            <a:r>
              <a:rPr lang="en-US" i="1" dirty="0"/>
              <a:t>Mathematics Teaching in the Middle School</a:t>
            </a:r>
            <a:r>
              <a:rPr lang="en-US" dirty="0"/>
              <a:t>, vol. 14, no. 1, pp. 44–50, </a:t>
            </a:r>
            <a:r>
              <a:rPr lang="en-US" dirty="0">
                <a:hlinkClick r:id="rId9"/>
              </a:rPr>
              <a:t>http://mason.gmu.edu/~jsuh4/MTMS2008-08-44a.decimal.pdf</a:t>
            </a:r>
            <a:r>
              <a:rPr lang="en-US" dirty="0"/>
              <a:t>.</a:t>
            </a:r>
            <a:endParaRPr lang="en-AU" dirty="0"/>
          </a:p>
          <a:p>
            <a:endParaRPr lang="en-AU" dirty="0"/>
          </a:p>
          <a:p>
            <a:endParaRPr lang="en-AU" dirty="0"/>
          </a:p>
          <a:p>
            <a:endParaRPr lang="en-AU" dirty="0"/>
          </a:p>
          <a:p>
            <a:endParaRPr lang="en-AU" dirty="0"/>
          </a:p>
        </p:txBody>
      </p:sp>
    </p:spTree>
    <p:extLst>
      <p:ext uri="{BB962C8B-B14F-4D97-AF65-F5344CB8AC3E}">
        <p14:creationId xmlns:p14="http://schemas.microsoft.com/office/powerpoint/2010/main" val="2466628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0A5A46-6B2E-40E8-92E4-F465630A8264}"/>
              </a:ext>
            </a:extLst>
          </p:cNvPr>
          <p:cNvSpPr>
            <a:spLocks noGrp="1"/>
          </p:cNvSpPr>
          <p:nvPr>
            <p:ph type="title"/>
          </p:nvPr>
        </p:nvSpPr>
        <p:spPr/>
        <p:txBody>
          <a:bodyPr/>
          <a:lstStyle/>
          <a:p>
            <a:r>
              <a:rPr lang="en-AU" dirty="0"/>
              <a:t>References</a:t>
            </a:r>
          </a:p>
        </p:txBody>
      </p:sp>
      <p:sp>
        <p:nvSpPr>
          <p:cNvPr id="8" name="Content Placeholder 7">
            <a:extLst>
              <a:ext uri="{FF2B5EF4-FFF2-40B4-BE49-F238E27FC236}">
                <a16:creationId xmlns:a16="http://schemas.microsoft.com/office/drawing/2014/main" id="{FD818E42-E75A-426C-9998-48B445E1A90F}"/>
              </a:ext>
            </a:extLst>
          </p:cNvPr>
          <p:cNvSpPr>
            <a:spLocks noGrp="1"/>
          </p:cNvSpPr>
          <p:nvPr>
            <p:ph idx="1"/>
          </p:nvPr>
        </p:nvSpPr>
        <p:spPr/>
        <p:txBody>
          <a:bodyPr/>
          <a:lstStyle/>
          <a:p>
            <a:r>
              <a:rPr lang="en-US" dirty="0"/>
              <a:t>Way, J n.d. ‘Big ideas’, </a:t>
            </a:r>
            <a:r>
              <a:rPr lang="en-US" i="1" dirty="0"/>
              <a:t>Top Drawer Teachers: Resources for teachers of mathematics</a:t>
            </a:r>
            <a:r>
              <a:rPr lang="en-US" dirty="0"/>
              <a:t>, Australian Association of Mathematics Teachers, </a:t>
            </a:r>
            <a:r>
              <a:rPr lang="en-US" dirty="0">
                <a:hlinkClick r:id="rId3"/>
              </a:rPr>
              <a:t>https://topdrawer.aamt.edu.au/Fractions/Big-ideas</a:t>
            </a:r>
            <a:r>
              <a:rPr lang="en-US" dirty="0"/>
              <a:t>. </a:t>
            </a:r>
            <a:endParaRPr lang="en-AU" dirty="0"/>
          </a:p>
          <a:p>
            <a:r>
              <a:rPr lang="en-US" dirty="0"/>
              <a:t>Way, J n.d. ‘Fractions’, </a:t>
            </a:r>
            <a:r>
              <a:rPr lang="en-US" i="1" dirty="0"/>
              <a:t>Top Drawer Teachers: Resources for teachers of mathematics</a:t>
            </a:r>
            <a:r>
              <a:rPr lang="en-US" dirty="0"/>
              <a:t>, Australian Association of Mathematics Teachers, </a:t>
            </a:r>
            <a:r>
              <a:rPr lang="en-US" dirty="0">
                <a:hlinkClick r:id="rId4"/>
              </a:rPr>
              <a:t>https://topdrawer.aamt.edu.au/Fractions</a:t>
            </a:r>
            <a:r>
              <a:rPr lang="en-US" dirty="0"/>
              <a:t>. </a:t>
            </a:r>
          </a:p>
          <a:p>
            <a:r>
              <a:rPr lang="en-US" dirty="0"/>
              <a:t>Western Australia Department of Education 2013, </a:t>
            </a:r>
            <a:r>
              <a:rPr lang="en-US" i="1" dirty="0"/>
              <a:t>First Steps in Mathematics: Number — Book 1</a:t>
            </a:r>
            <a:r>
              <a:rPr lang="en-US" dirty="0"/>
              <a:t>, </a:t>
            </a:r>
            <a:r>
              <a:rPr lang="en-US" dirty="0">
                <a:hlinkClick r:id="rId5"/>
              </a:rPr>
              <a:t>http://det.wa.edu.au/stepsresources/detcms/education/stepsresources/first-steps-mathematics/number--book-1.en?cat-id=13603739.</a:t>
            </a:r>
            <a:endParaRPr lang="en-AU" dirty="0"/>
          </a:p>
        </p:txBody>
      </p:sp>
    </p:spTree>
    <p:extLst>
      <p:ext uri="{BB962C8B-B14F-4D97-AF65-F5344CB8AC3E}">
        <p14:creationId xmlns:p14="http://schemas.microsoft.com/office/powerpoint/2010/main" val="2550487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Before you begin</a:t>
            </a:r>
          </a:p>
        </p:txBody>
      </p:sp>
      <p:sp>
        <p:nvSpPr>
          <p:cNvPr id="3" name="Content Placeholder 2"/>
          <p:cNvSpPr>
            <a:spLocks noGrp="1"/>
          </p:cNvSpPr>
          <p:nvPr>
            <p:ph idx="1"/>
          </p:nvPr>
        </p:nvSpPr>
        <p:spPr/>
        <p:txBody>
          <a:bodyPr/>
          <a:lstStyle/>
          <a:p>
            <a:pPr marL="0" lvl="0" indent="0"/>
            <a:r>
              <a:rPr lang="en-US" dirty="0"/>
              <a:t>Create an electronic document with the title </a:t>
            </a:r>
            <a:br>
              <a:rPr lang="en-US" dirty="0"/>
            </a:br>
            <a:r>
              <a:rPr lang="en-US" i="1" dirty="0"/>
              <a:t>Reflections on fractions</a:t>
            </a:r>
            <a:r>
              <a:rPr lang="en-US" dirty="0"/>
              <a:t> and record:</a:t>
            </a:r>
            <a:endParaRPr lang="en-AU" dirty="0"/>
          </a:p>
          <a:p>
            <a:pPr marL="457200" lvl="0" indent="-457200">
              <a:buFont typeface="Arial" panose="020B0604020202020204" pitchFamily="34" charset="0"/>
              <a:buChar char="•"/>
            </a:pPr>
            <a:r>
              <a:rPr lang="en-AU" dirty="0"/>
              <a:t>examples of where you and your students encounter fractions in everyday life</a:t>
            </a:r>
          </a:p>
          <a:p>
            <a:pPr marL="457200" lvl="0" indent="-457200">
              <a:buFont typeface="Arial" panose="020B0604020202020204" pitchFamily="34" charset="0"/>
              <a:buChar char="•"/>
            </a:pPr>
            <a:r>
              <a:rPr lang="en-AU" dirty="0"/>
              <a:t>what most students in your context can do well when working with fractions </a:t>
            </a:r>
          </a:p>
          <a:p>
            <a:pPr marL="457200" lvl="0" indent="-457200">
              <a:buFont typeface="Arial" panose="020B0604020202020204" pitchFamily="34" charset="0"/>
              <a:buChar char="•"/>
            </a:pPr>
            <a:r>
              <a:rPr lang="en-AU" dirty="0"/>
              <a:t>the areas where some students in your context experience difficulty when working with fractions.</a:t>
            </a:r>
          </a:p>
          <a:p>
            <a:endParaRPr lang="en-AU" sz="1800" dirty="0"/>
          </a:p>
          <a:p>
            <a:r>
              <a:rPr lang="en-AU" dirty="0"/>
              <a:t> </a:t>
            </a:r>
          </a:p>
        </p:txBody>
      </p:sp>
      <p:pic>
        <p:nvPicPr>
          <p:cNvPr id="5" name="Picture 4">
            <a:extLst>
              <a:ext uri="{FF2B5EF4-FFF2-40B4-BE49-F238E27FC236}">
                <a16:creationId xmlns:a16="http://schemas.microsoft.com/office/drawing/2014/main" id="{C60989BD-3CA0-4181-AE6C-7E2282F224A1}"/>
              </a:ext>
            </a:extLst>
          </p:cNvPr>
          <p:cNvPicPr>
            <a:picLocks noChangeAspect="1"/>
          </p:cNvPicPr>
          <p:nvPr/>
        </p:nvPicPr>
        <p:blipFill>
          <a:blip r:embed="rId4"/>
          <a:stretch>
            <a:fillRect/>
          </a:stretch>
        </p:blipFill>
        <p:spPr>
          <a:xfrm>
            <a:off x="7308304" y="152651"/>
            <a:ext cx="1249788" cy="1231499"/>
          </a:xfrm>
          <a:prstGeom prst="rect">
            <a:avLst/>
          </a:prstGeom>
        </p:spPr>
      </p:pic>
    </p:spTree>
    <p:custDataLst>
      <p:tags r:id="rId1"/>
    </p:custDataLst>
    <p:extLst>
      <p:ext uri="{BB962C8B-B14F-4D97-AF65-F5344CB8AC3E}">
        <p14:creationId xmlns:p14="http://schemas.microsoft.com/office/powerpoint/2010/main" val="4060750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6000" y="980728"/>
            <a:ext cx="624841" cy="298705"/>
          </a:xfrm>
          <a:prstGeom prst="rect">
            <a:avLst/>
          </a:prstGeom>
        </p:spPr>
      </p:pic>
      <p:sp>
        <p:nvSpPr>
          <p:cNvPr id="4" name="Content Placeholder 3"/>
          <p:cNvSpPr>
            <a:spLocks noGrp="1"/>
          </p:cNvSpPr>
          <p:nvPr>
            <p:ph idx="1"/>
          </p:nvPr>
        </p:nvSpPr>
        <p:spPr/>
        <p:txBody>
          <a:bodyPr/>
          <a:lstStyle/>
          <a:p>
            <a:pPr>
              <a:spcBef>
                <a:spcPts val="0"/>
              </a:spcBef>
              <a:spcAft>
                <a:spcPts val="0"/>
              </a:spcAft>
            </a:pPr>
            <a:endParaRPr lang="en-AU" sz="300" dirty="0"/>
          </a:p>
          <a:p>
            <a:pPr>
              <a:lnSpc>
                <a:spcPct val="110000"/>
              </a:lnSpc>
              <a:spcAft>
                <a:spcPts val="0"/>
              </a:spcAft>
            </a:pPr>
            <a:r>
              <a:rPr lang="en-US" sz="1200" dirty="0"/>
              <a:t>                </a:t>
            </a:r>
            <a:r>
              <a:rPr lang="en-US" sz="1400" dirty="0"/>
              <a:t>© State of Queensland (QCAA) </a:t>
            </a:r>
            <a:r>
              <a:rPr lang="en-AU" sz="1400" dirty="0"/>
              <a:t>[2020]</a:t>
            </a:r>
          </a:p>
          <a:p>
            <a:pPr>
              <a:lnSpc>
                <a:spcPct val="110000"/>
              </a:lnSpc>
            </a:pPr>
            <a:r>
              <a:rPr lang="en-AU" sz="1400" b="1" spc="-20" dirty="0"/>
              <a:t>Licence:</a:t>
            </a:r>
            <a:r>
              <a:rPr lang="en-AU" sz="1400" spc="-20" dirty="0"/>
              <a:t> </a:t>
            </a:r>
            <a:r>
              <a:rPr lang="en-AU" sz="1400" spc="-20" dirty="0">
                <a:hlinkClick r:id="rId5"/>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a:t>
            </a:r>
            <a:r>
              <a:rPr lang="en-US" sz="1400" dirty="0"/>
              <a:t>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a:hlinkClick r:id="rId6"/>
              </a:rPr>
              <a:t>QCAA</a:t>
            </a:r>
            <a:r>
              <a:rPr lang="en-US" sz="1400" dirty="0"/>
              <a:t>)</a:t>
            </a:r>
            <a:r>
              <a:rPr lang="en-AU" sz="1400" dirty="0"/>
              <a:t> [2020]’ — please include the link to our copyright notice.</a:t>
            </a:r>
          </a:p>
          <a:p>
            <a:pPr>
              <a:lnSpc>
                <a:spcPct val="110000"/>
              </a:lnSpc>
            </a:pPr>
            <a:r>
              <a:rPr lang="en-US" sz="1400" dirty="0"/>
              <a:t>Other copyright material in this publication is listed below:</a:t>
            </a:r>
          </a:p>
          <a:p>
            <a:pPr marL="288000" indent="-288000">
              <a:buFont typeface="+mj-lt"/>
              <a:buAutoNum type="arabicPeriod"/>
            </a:pPr>
            <a:r>
              <a:rPr lang="en-US" sz="1400" dirty="0"/>
              <a:t>Slide 2: Adapted from Way, J n.d. ‘Big ideas’, </a:t>
            </a:r>
            <a:r>
              <a:rPr lang="en-US" sz="1400" i="1" dirty="0"/>
              <a:t>Top Drawer Teachers: Resources for teachers of mathematics</a:t>
            </a:r>
            <a:r>
              <a:rPr lang="en-US" sz="1400" dirty="0"/>
              <a:t>, Australian Association of Mathematics Teachers, </a:t>
            </a:r>
            <a:r>
              <a:rPr lang="en-US" sz="1400" dirty="0">
                <a:hlinkClick r:id="rId7"/>
              </a:rPr>
              <a:t>https://topdrawer.aamt.edu.au/Fractions/Big-ideas</a:t>
            </a:r>
            <a:r>
              <a:rPr lang="en-US" sz="1400" dirty="0"/>
              <a:t>. Used with permission.</a:t>
            </a:r>
          </a:p>
          <a:p>
            <a:pPr marL="288000" indent="-288000">
              <a:buFont typeface="+mj-lt"/>
              <a:buAutoNum type="arabicPeriod"/>
            </a:pPr>
            <a:r>
              <a:rPr lang="en-US" sz="1400" dirty="0"/>
              <a:t>Slide 9: Clarke, D, Roche, A &amp; Mitchell, A 2008, ‘10 practical tips for making fractions come alive and make sense’, </a:t>
            </a:r>
            <a:r>
              <a:rPr lang="en-US" sz="1400" i="1" dirty="0"/>
              <a:t>Mathematics Teaching in the Middle School</a:t>
            </a:r>
            <a:r>
              <a:rPr lang="en-US" sz="1400" dirty="0"/>
              <a:t>, vol. 13, no. 7, pp. 372–80, </a:t>
            </a:r>
            <a:r>
              <a:rPr lang="en-US" sz="1400" dirty="0">
                <a:hlinkClick r:id="rId8"/>
              </a:rPr>
              <a:t>https://opencuny.org/citycollegespring2015/files/2015/02/Practical-tips-for-Fracations.pdf</a:t>
            </a:r>
            <a:r>
              <a:rPr lang="en-US" sz="1400" dirty="0"/>
              <a:t>.</a:t>
            </a:r>
          </a:p>
          <a:p>
            <a:pPr marL="288000" indent="-288000">
              <a:buFont typeface="+mj-lt"/>
              <a:buAutoNum type="arabicPeriod"/>
            </a:pPr>
            <a:r>
              <a:rPr lang="en-US" sz="1400" dirty="0"/>
              <a:t>Slide 11: ‘Extract of Australian Curriculum © ACARA 2010–2019, licensed under CC BY 4.0. For the latest information and additional terms of use, please check the </a:t>
            </a:r>
            <a:r>
              <a:rPr lang="en-US" sz="1400" dirty="0">
                <a:hlinkClick r:id="rId9"/>
              </a:rPr>
              <a:t>Australian Curriculum website</a:t>
            </a:r>
            <a:r>
              <a:rPr lang="en-US" sz="1400" dirty="0"/>
              <a:t> and its </a:t>
            </a:r>
            <a:r>
              <a:rPr lang="en-US" sz="1400" dirty="0">
                <a:hlinkClick r:id="rId10"/>
              </a:rPr>
              <a:t>copyright notice</a:t>
            </a:r>
            <a:r>
              <a:rPr lang="en-US" sz="1400" dirty="0"/>
              <a:t>.</a:t>
            </a:r>
          </a:p>
          <a:p>
            <a:pPr marL="288000" indent="-288000">
              <a:buFont typeface="+mj-lt"/>
              <a:buAutoNum type="arabicPeriod"/>
            </a:pPr>
            <a:r>
              <a:rPr lang="en-US" sz="1400" dirty="0"/>
              <a:t>Slides 12–13: Way, J n.d. ‘Fractions’, </a:t>
            </a:r>
            <a:r>
              <a:rPr lang="en-US" sz="1400" i="1" dirty="0"/>
              <a:t>Top Drawer Teachers: Resources for teachers of mathematics</a:t>
            </a:r>
            <a:r>
              <a:rPr lang="en-US" sz="1400" dirty="0"/>
              <a:t>, Australian Association of Mathematics Teachers, </a:t>
            </a:r>
            <a:r>
              <a:rPr lang="en-US" sz="1400" dirty="0">
                <a:hlinkClick r:id="rId11"/>
              </a:rPr>
              <a:t>https://topdrawer.aamt.edu.au/Fractions</a:t>
            </a:r>
            <a:r>
              <a:rPr lang="en-US" sz="1400" dirty="0"/>
              <a:t>. Used with permission.</a:t>
            </a:r>
          </a:p>
          <a:p>
            <a:pPr marL="288000" indent="-288000">
              <a:buFont typeface="+mj-lt"/>
              <a:buAutoNum type="arabicPeriod"/>
            </a:pPr>
            <a:r>
              <a:rPr lang="en-AU" sz="1400" kern="1200" dirty="0">
                <a:solidFill>
                  <a:schemeClr val="tx1"/>
                </a:solidFill>
              </a:rPr>
              <a:t>Slides 14–16 &amp; 35: National Council of Teachers of Mathematics 2014, </a:t>
            </a:r>
            <a:r>
              <a:rPr lang="en-US" sz="1400" i="1" kern="1200" dirty="0">
                <a:solidFill>
                  <a:schemeClr val="tx1"/>
                </a:solidFill>
              </a:rPr>
              <a:t>Principles to Actions: Ensuring mathematical success for all</a:t>
            </a:r>
            <a:r>
              <a:rPr lang="en-US" sz="1400" kern="1200" dirty="0">
                <a:solidFill>
                  <a:schemeClr val="tx1"/>
                </a:solidFill>
              </a:rPr>
              <a:t>, </a:t>
            </a:r>
            <a:r>
              <a:rPr lang="en-AU" sz="1400" kern="1200" dirty="0">
                <a:solidFill>
                  <a:schemeClr val="tx1"/>
                </a:solidFill>
              </a:rPr>
              <a:t>National Council of Teachers of Mathematics,</a:t>
            </a:r>
            <a:r>
              <a:rPr lang="en-US" sz="1400" kern="1200" dirty="0">
                <a:solidFill>
                  <a:schemeClr val="tx1"/>
                </a:solidFill>
              </a:rPr>
              <a:t> Reston, VA.</a:t>
            </a:r>
            <a:endParaRPr lang="en-AU" sz="1400" kern="1200" dirty="0">
              <a:solidFill>
                <a:srgbClr val="797979"/>
              </a:solidFill>
              <a:latin typeface="Arial" charset="0"/>
            </a:endParaRPr>
          </a:p>
          <a:p>
            <a:pPr marL="288000" indent="-288000">
              <a:buFont typeface="+mj-lt"/>
              <a:buAutoNum type="arabicPeriod"/>
            </a:pPr>
            <a:endParaRPr lang="en-US" sz="1400" dirty="0"/>
          </a:p>
          <a:p>
            <a:pPr marL="288000" indent="-288000">
              <a:buFont typeface="+mj-lt"/>
              <a:buAutoNum type="arabicPeriod"/>
            </a:pPr>
            <a:endParaRPr lang="en-US" sz="1400" dirty="0"/>
          </a:p>
          <a:p>
            <a:pPr>
              <a:lnSpc>
                <a:spcPct val="110000"/>
              </a:lnSpc>
            </a:pPr>
            <a:endParaRPr lang="en-AU" sz="1200" dirty="0"/>
          </a:p>
        </p:txBody>
      </p:sp>
      <p:sp>
        <p:nvSpPr>
          <p:cNvPr id="3" name="Title 2"/>
          <p:cNvSpPr>
            <a:spLocks noGrp="1"/>
          </p:cNvSpPr>
          <p:nvPr>
            <p:ph type="title"/>
          </p:nvPr>
        </p:nvSpPr>
        <p:spPr/>
        <p:txBody>
          <a:bodyPr/>
          <a:lstStyle/>
          <a:p>
            <a:r>
              <a:rPr lang="en-AU" dirty="0"/>
              <a:t>Acknowledgments</a:t>
            </a:r>
          </a:p>
        </p:txBody>
      </p:sp>
    </p:spTree>
    <p:extLst>
      <p:ext uri="{BB962C8B-B14F-4D97-AF65-F5344CB8AC3E}">
        <p14:creationId xmlns:p14="http://schemas.microsoft.com/office/powerpoint/2010/main" val="16934552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6000" y="980728"/>
            <a:ext cx="624841" cy="298705"/>
          </a:xfrm>
          <a:prstGeom prst="rect">
            <a:avLst/>
          </a:prstGeom>
        </p:spPr>
      </p:pic>
      <p:sp>
        <p:nvSpPr>
          <p:cNvPr id="4" name="Content Placeholder 3"/>
          <p:cNvSpPr>
            <a:spLocks noGrp="1"/>
          </p:cNvSpPr>
          <p:nvPr>
            <p:ph idx="1"/>
          </p:nvPr>
        </p:nvSpPr>
        <p:spPr/>
        <p:txBody>
          <a:bodyPr/>
          <a:lstStyle/>
          <a:p>
            <a:pPr>
              <a:spcBef>
                <a:spcPts val="0"/>
              </a:spcBef>
              <a:spcAft>
                <a:spcPts val="0"/>
              </a:spcAft>
            </a:pPr>
            <a:endParaRPr lang="en-AU" sz="300" dirty="0"/>
          </a:p>
          <a:p>
            <a:pPr>
              <a:lnSpc>
                <a:spcPct val="110000"/>
              </a:lnSpc>
              <a:spcAft>
                <a:spcPts val="0"/>
              </a:spcAft>
            </a:pPr>
            <a:r>
              <a:rPr lang="en-US" sz="1200" dirty="0"/>
              <a:t>                </a:t>
            </a:r>
            <a:r>
              <a:rPr lang="en-US" sz="1400" dirty="0"/>
              <a:t>© State of Queensland (QCAA) </a:t>
            </a:r>
            <a:r>
              <a:rPr lang="en-AU" sz="1400" dirty="0"/>
              <a:t>[2020]</a:t>
            </a:r>
          </a:p>
          <a:p>
            <a:pPr>
              <a:lnSpc>
                <a:spcPct val="110000"/>
              </a:lnSpc>
            </a:pPr>
            <a:r>
              <a:rPr lang="en-AU" sz="1400" b="1" spc="-20" dirty="0"/>
              <a:t>Licence:</a:t>
            </a:r>
            <a:r>
              <a:rPr lang="en-AU" sz="1400" spc="-20" dirty="0"/>
              <a:t> </a:t>
            </a:r>
            <a:r>
              <a:rPr lang="en-AU" sz="1400" spc="-20" dirty="0">
                <a:hlinkClick r:id="rId5"/>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a:t>
            </a:r>
            <a:r>
              <a:rPr lang="en-US" sz="1400" dirty="0"/>
              <a:t>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a:hlinkClick r:id="rId6"/>
              </a:rPr>
              <a:t>QCAA</a:t>
            </a:r>
            <a:r>
              <a:rPr lang="en-US" sz="1400" dirty="0"/>
              <a:t>)</a:t>
            </a:r>
            <a:r>
              <a:rPr lang="en-AU" sz="1400" dirty="0"/>
              <a:t> [2020]’ — please include the link to our copyright notice.</a:t>
            </a:r>
          </a:p>
          <a:p>
            <a:pPr>
              <a:lnSpc>
                <a:spcPct val="110000"/>
              </a:lnSpc>
            </a:pPr>
            <a:r>
              <a:rPr lang="en-US" sz="1400" dirty="0"/>
              <a:t>Other copyright material in this publication is listed below:</a:t>
            </a:r>
            <a:endParaRPr lang="en-AU" sz="1400" kern="1200" dirty="0">
              <a:solidFill>
                <a:srgbClr val="797979"/>
              </a:solidFill>
              <a:latin typeface="Arial" charset="0"/>
            </a:endParaRPr>
          </a:p>
          <a:p>
            <a:pPr marL="342900" indent="-342900">
              <a:buFont typeface="+mj-lt"/>
              <a:buAutoNum type="arabicPeriod" startAt="6"/>
            </a:pPr>
            <a:r>
              <a:rPr lang="en-US" sz="1400" dirty="0"/>
              <a:t>Slides 20–23: Western Australia Department of Education 2013, </a:t>
            </a:r>
            <a:r>
              <a:rPr lang="en-US" sz="1400" i="1" dirty="0"/>
              <a:t>First Steps in Mathematics: Number —Book 1</a:t>
            </a:r>
            <a:r>
              <a:rPr lang="en-US" sz="1400" dirty="0"/>
              <a:t>, </a:t>
            </a:r>
            <a:r>
              <a:rPr lang="en-US" sz="1400" dirty="0">
                <a:hlinkClick r:id="rId7"/>
              </a:rPr>
              <a:t>http://det.wa.edu.au/stepsresources/detcms/education/stepsresources/first-steps-mathematics/number--book-1.en?cat-id=13603739</a:t>
            </a:r>
            <a:r>
              <a:rPr lang="en-US" sz="1400" dirty="0"/>
              <a:t>. © Department of Education WA 2013, Licensed under CC BY-NC-ND 3.0.</a:t>
            </a:r>
            <a:endParaRPr lang="en-AU" sz="1400" kern="1200" dirty="0">
              <a:solidFill>
                <a:schemeClr val="tx1"/>
              </a:solidFill>
            </a:endParaRPr>
          </a:p>
          <a:p>
            <a:pPr marL="288000" indent="-288000">
              <a:buFont typeface="+mj-lt"/>
              <a:buAutoNum type="arabicPeriod" startAt="6"/>
            </a:pPr>
            <a:r>
              <a:rPr lang="en-US" sz="1400" dirty="0"/>
              <a:t>Slide 21: Graphic derived from principles expressed in p.104, </a:t>
            </a:r>
            <a:r>
              <a:rPr lang="en-US" sz="1400" i="1" dirty="0"/>
              <a:t>First Steps in Mathematics: Number —Book 1</a:t>
            </a:r>
            <a:r>
              <a:rPr lang="en-US" sz="1400" dirty="0"/>
              <a:t>, © Department of Education WA 2013, Licensed under CC BY-NC-ND 3.0.</a:t>
            </a:r>
          </a:p>
          <a:p>
            <a:pPr marL="288000" indent="-288000">
              <a:buFont typeface="+mj-lt"/>
              <a:buAutoNum type="arabicPeriod" startAt="6"/>
            </a:pPr>
            <a:endParaRPr lang="en-US" sz="1400" dirty="0"/>
          </a:p>
          <a:p>
            <a:pPr>
              <a:lnSpc>
                <a:spcPct val="110000"/>
              </a:lnSpc>
            </a:pPr>
            <a:endParaRPr lang="en-AU" sz="1200" dirty="0"/>
          </a:p>
        </p:txBody>
      </p:sp>
      <p:sp>
        <p:nvSpPr>
          <p:cNvPr id="3" name="Title 2"/>
          <p:cNvSpPr>
            <a:spLocks noGrp="1"/>
          </p:cNvSpPr>
          <p:nvPr>
            <p:ph type="title"/>
          </p:nvPr>
        </p:nvSpPr>
        <p:spPr/>
        <p:txBody>
          <a:bodyPr/>
          <a:lstStyle/>
          <a:p>
            <a:r>
              <a:rPr lang="en-AU" dirty="0"/>
              <a:t>Acknowledgments</a:t>
            </a:r>
          </a:p>
        </p:txBody>
      </p:sp>
    </p:spTree>
    <p:extLst>
      <p:ext uri="{BB962C8B-B14F-4D97-AF65-F5344CB8AC3E}">
        <p14:creationId xmlns:p14="http://schemas.microsoft.com/office/powerpoint/2010/main" val="3508316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QCAA social media</a:t>
            </a:r>
          </a:p>
        </p:txBody>
      </p:sp>
    </p:spTree>
    <p:extLst>
      <p:ext uri="{BB962C8B-B14F-4D97-AF65-F5344CB8AC3E}">
        <p14:creationId xmlns:p14="http://schemas.microsoft.com/office/powerpoint/2010/main" val="3691810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89E7ECA-307C-45DE-B60F-FC76F286F202}"/>
              </a:ext>
            </a:extLst>
          </p:cNvPr>
          <p:cNvCxnSpPr>
            <a:cxnSpLocks/>
          </p:cNvCxnSpPr>
          <p:nvPr/>
        </p:nvCxnSpPr>
        <p:spPr bwMode="auto">
          <a:xfrm>
            <a:off x="3995935" y="1504354"/>
            <a:ext cx="0" cy="4012878"/>
          </a:xfrm>
          <a:prstGeom prst="line">
            <a:avLst/>
          </a:prstGeom>
          <a:ln w="9525" cap="flat" cmpd="sng" algn="ctr">
            <a:solidFill>
              <a:srgbClr val="A6A6A6"/>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9" name="Content Placeholder 3">
            <a:extLst>
              <a:ext uri="{FF2B5EF4-FFF2-40B4-BE49-F238E27FC236}">
                <a16:creationId xmlns:a16="http://schemas.microsoft.com/office/drawing/2014/main" id="{86259FE3-EADD-4457-8704-F48045182E82}"/>
              </a:ext>
            </a:extLst>
          </p:cNvPr>
          <p:cNvSpPr>
            <a:spLocks noGrp="1"/>
          </p:cNvSpPr>
          <p:nvPr>
            <p:ph sz="half" idx="2"/>
          </p:nvPr>
        </p:nvSpPr>
        <p:spPr>
          <a:xfrm>
            <a:off x="539552" y="1353207"/>
            <a:ext cx="3240360" cy="3849291"/>
          </a:xfrm>
        </p:spPr>
        <p:txBody>
          <a:bodyPr/>
          <a:lstStyle/>
          <a:p>
            <a:pPr marL="0" indent="0"/>
            <a:r>
              <a:rPr lang="en-US" sz="2600" dirty="0"/>
              <a:t>Develop understanding of foundational fractional concepts in Prep to Year 4.</a:t>
            </a:r>
          </a:p>
          <a:p>
            <a:pPr marL="0" indent="0"/>
            <a:endParaRPr lang="en-US" sz="2600" dirty="0"/>
          </a:p>
          <a:p>
            <a:pPr marL="0" indent="0"/>
            <a:r>
              <a:rPr lang="en-US" sz="2600" dirty="0"/>
              <a:t>Enhance targeted teaching strategies to improve student understanding.</a:t>
            </a:r>
          </a:p>
        </p:txBody>
      </p:sp>
      <p:sp>
        <p:nvSpPr>
          <p:cNvPr id="11" name="Text Placeholder 2">
            <a:extLst>
              <a:ext uri="{FF2B5EF4-FFF2-40B4-BE49-F238E27FC236}">
                <a16:creationId xmlns:a16="http://schemas.microsoft.com/office/drawing/2014/main" id="{67B573A0-26BF-4E62-89C5-6ED66FAE60AF}"/>
              </a:ext>
            </a:extLst>
          </p:cNvPr>
          <p:cNvSpPr>
            <a:spLocks noGrp="1"/>
          </p:cNvSpPr>
          <p:nvPr>
            <p:ph type="body" idx="1"/>
          </p:nvPr>
        </p:nvSpPr>
        <p:spPr>
          <a:xfrm>
            <a:off x="251842" y="510264"/>
            <a:ext cx="3240038" cy="639762"/>
          </a:xfrm>
        </p:spPr>
        <p:txBody>
          <a:bodyPr/>
          <a:lstStyle/>
          <a:p>
            <a:pPr algn="ctr"/>
            <a:r>
              <a:rPr lang="en-AU" sz="3200" dirty="0">
                <a:latin typeface="+mj-lt"/>
              </a:rPr>
              <a:t>Learning goals</a:t>
            </a:r>
          </a:p>
        </p:txBody>
      </p:sp>
    </p:spTree>
    <p:extLst>
      <p:ext uri="{BB962C8B-B14F-4D97-AF65-F5344CB8AC3E}">
        <p14:creationId xmlns:p14="http://schemas.microsoft.com/office/powerpoint/2010/main" val="3916534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4146C8-8323-4239-BB8D-59B91AA7FB1E}"/>
              </a:ext>
            </a:extLst>
          </p:cNvPr>
          <p:cNvSpPr>
            <a:spLocks noGrp="1"/>
          </p:cNvSpPr>
          <p:nvPr>
            <p:ph type="body" idx="1"/>
          </p:nvPr>
        </p:nvSpPr>
        <p:spPr>
          <a:xfrm>
            <a:off x="251842" y="510264"/>
            <a:ext cx="3240038" cy="639762"/>
          </a:xfrm>
        </p:spPr>
        <p:txBody>
          <a:bodyPr/>
          <a:lstStyle/>
          <a:p>
            <a:pPr algn="ctr"/>
            <a:r>
              <a:rPr lang="en-AU" sz="3200" dirty="0">
                <a:latin typeface="+mj-lt"/>
              </a:rPr>
              <a:t>Learning goals</a:t>
            </a:r>
          </a:p>
        </p:txBody>
      </p:sp>
      <p:sp>
        <p:nvSpPr>
          <p:cNvPr id="4" name="Content Placeholder 3">
            <a:extLst>
              <a:ext uri="{FF2B5EF4-FFF2-40B4-BE49-F238E27FC236}">
                <a16:creationId xmlns:a16="http://schemas.microsoft.com/office/drawing/2014/main" id="{81504187-3B55-4C4F-8194-D66204F8A8F5}"/>
              </a:ext>
            </a:extLst>
          </p:cNvPr>
          <p:cNvSpPr>
            <a:spLocks noGrp="1"/>
          </p:cNvSpPr>
          <p:nvPr>
            <p:ph sz="half" idx="2"/>
          </p:nvPr>
        </p:nvSpPr>
        <p:spPr>
          <a:xfrm>
            <a:off x="539552" y="1353207"/>
            <a:ext cx="3240360" cy="3849291"/>
          </a:xfrm>
        </p:spPr>
        <p:txBody>
          <a:bodyPr/>
          <a:lstStyle/>
          <a:p>
            <a:pPr marL="0" indent="0"/>
            <a:r>
              <a:rPr lang="en-US" sz="2600" dirty="0"/>
              <a:t>Develop understanding of foundational fractional concepts in Prep to Year 4.</a:t>
            </a:r>
          </a:p>
          <a:p>
            <a:pPr marL="0" indent="0"/>
            <a:endParaRPr lang="en-US" sz="2600" dirty="0"/>
          </a:p>
          <a:p>
            <a:pPr marL="0" indent="0"/>
            <a:r>
              <a:rPr lang="en-US" sz="2600" dirty="0"/>
              <a:t>Enhance targeted teaching strategies to improve student understanding.</a:t>
            </a:r>
          </a:p>
        </p:txBody>
      </p:sp>
      <p:sp>
        <p:nvSpPr>
          <p:cNvPr id="5" name="Text Placeholder 4">
            <a:extLst>
              <a:ext uri="{FF2B5EF4-FFF2-40B4-BE49-F238E27FC236}">
                <a16:creationId xmlns:a16="http://schemas.microsoft.com/office/drawing/2014/main" id="{0D01A4AD-7B48-451F-A959-2054778CB054}"/>
              </a:ext>
            </a:extLst>
          </p:cNvPr>
          <p:cNvSpPr>
            <a:spLocks noGrp="1"/>
          </p:cNvSpPr>
          <p:nvPr>
            <p:ph type="body" sz="quarter" idx="3"/>
          </p:nvPr>
        </p:nvSpPr>
        <p:spPr>
          <a:xfrm>
            <a:off x="4591024" y="510264"/>
            <a:ext cx="4175125" cy="639762"/>
          </a:xfrm>
        </p:spPr>
        <p:txBody>
          <a:bodyPr/>
          <a:lstStyle/>
          <a:p>
            <a:r>
              <a:rPr lang="en-AU" sz="3200" dirty="0">
                <a:latin typeface="+mj-lt"/>
              </a:rPr>
              <a:t>Success criteria</a:t>
            </a:r>
          </a:p>
        </p:txBody>
      </p:sp>
      <p:sp>
        <p:nvSpPr>
          <p:cNvPr id="6" name="Content Placeholder 5">
            <a:extLst>
              <a:ext uri="{FF2B5EF4-FFF2-40B4-BE49-F238E27FC236}">
                <a16:creationId xmlns:a16="http://schemas.microsoft.com/office/drawing/2014/main" id="{F80136E5-5EE2-489A-B032-3E38994607B0}"/>
              </a:ext>
            </a:extLst>
          </p:cNvPr>
          <p:cNvSpPr>
            <a:spLocks noGrp="1"/>
          </p:cNvSpPr>
          <p:nvPr>
            <p:ph sz="quarter" idx="4"/>
          </p:nvPr>
        </p:nvSpPr>
        <p:spPr>
          <a:xfrm>
            <a:off x="4591024" y="1340769"/>
            <a:ext cx="4373464" cy="4785394"/>
          </a:xfrm>
        </p:spPr>
        <p:txBody>
          <a:bodyPr/>
          <a:lstStyle/>
          <a:p>
            <a:pPr marL="0" indent="0">
              <a:spcBef>
                <a:spcPct val="30000"/>
              </a:spcBef>
              <a:defRPr/>
            </a:pPr>
            <a:r>
              <a:rPr lang="en-AU" sz="2600" dirty="0"/>
              <a:t>By the end of this unit, you should be able to:</a:t>
            </a:r>
          </a:p>
          <a:p>
            <a:pPr marL="457200" indent="-457200">
              <a:spcBef>
                <a:spcPct val="30000"/>
              </a:spcBef>
              <a:buFont typeface="Arial" pitchFamily="34" charset="0"/>
              <a:buChar char="•"/>
              <a:defRPr/>
            </a:pPr>
            <a:r>
              <a:rPr lang="en-AU" sz="2600" dirty="0"/>
              <a:t>describe why fractional thinking is important</a:t>
            </a:r>
          </a:p>
          <a:p>
            <a:pPr marL="457200" indent="-457200">
              <a:spcBef>
                <a:spcPct val="30000"/>
              </a:spcBef>
              <a:buFont typeface="Arial" pitchFamily="34" charset="0"/>
              <a:buChar char="•"/>
              <a:defRPr/>
            </a:pPr>
            <a:r>
              <a:rPr lang="en-AU" sz="2600" dirty="0"/>
              <a:t>explain the different representations of fractions that underpin fractional thinking</a:t>
            </a:r>
          </a:p>
          <a:p>
            <a:pPr marL="457200" indent="-457200">
              <a:spcBef>
                <a:spcPct val="30000"/>
              </a:spcBef>
              <a:buFont typeface="Arial" pitchFamily="34" charset="0"/>
              <a:buChar char="•"/>
              <a:defRPr/>
            </a:pPr>
            <a:r>
              <a:rPr lang="en-AU" sz="2600" dirty="0"/>
              <a:t>discuss some of the key considerations when using representations.</a:t>
            </a:r>
            <a:endParaRPr lang="en-AU" sz="2600" dirty="0">
              <a:solidFill>
                <a:schemeClr val="tx1"/>
              </a:solidFill>
            </a:endParaRPr>
          </a:p>
          <a:p>
            <a:pPr lvl="0"/>
            <a:endParaRPr lang="en-AU" dirty="0"/>
          </a:p>
        </p:txBody>
      </p:sp>
      <p:cxnSp>
        <p:nvCxnSpPr>
          <p:cNvPr id="8" name="Straight Connector 7">
            <a:extLst>
              <a:ext uri="{FF2B5EF4-FFF2-40B4-BE49-F238E27FC236}">
                <a16:creationId xmlns:a16="http://schemas.microsoft.com/office/drawing/2014/main" id="{A89E7ECA-307C-45DE-B60F-FC76F286F202}"/>
              </a:ext>
            </a:extLst>
          </p:cNvPr>
          <p:cNvCxnSpPr>
            <a:cxnSpLocks/>
          </p:cNvCxnSpPr>
          <p:nvPr/>
        </p:nvCxnSpPr>
        <p:spPr bwMode="auto">
          <a:xfrm>
            <a:off x="3995935" y="1504354"/>
            <a:ext cx="0" cy="4012878"/>
          </a:xfrm>
          <a:prstGeom prst="line">
            <a:avLst/>
          </a:prstGeom>
          <a:ln w="9525" cap="flat" cmpd="sng" algn="ctr">
            <a:solidFill>
              <a:srgbClr val="A6A6A6"/>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93080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Online course learning goal</a:t>
            </a:r>
            <a:br>
              <a:rPr lang="en-AU" dirty="0"/>
            </a:br>
            <a:endParaRPr lang="en-AU" dirty="0"/>
          </a:p>
        </p:txBody>
      </p:sp>
      <p:sp>
        <p:nvSpPr>
          <p:cNvPr id="7" name="Content Placeholder 4">
            <a:extLst>
              <a:ext uri="{FF2B5EF4-FFF2-40B4-BE49-F238E27FC236}">
                <a16:creationId xmlns:a16="http://schemas.microsoft.com/office/drawing/2014/main" id="{D1C01C10-EDDB-4270-9436-80AA595A93F3}"/>
              </a:ext>
            </a:extLst>
          </p:cNvPr>
          <p:cNvSpPr txBox="1">
            <a:spLocks/>
          </p:cNvSpPr>
          <p:nvPr/>
        </p:nvSpPr>
        <p:spPr bwMode="auto">
          <a:xfrm>
            <a:off x="334962" y="1580240"/>
            <a:ext cx="848518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eaLnBrk="0" fontAlgn="base" hangingPunct="0">
              <a:spcBef>
                <a:spcPts val="600"/>
              </a:spcBef>
              <a:spcAft>
                <a:spcPct val="0"/>
              </a:spcAft>
              <a:defRPr sz="2800">
                <a:solidFill>
                  <a:schemeClr val="tx2"/>
                </a:solidFill>
                <a:latin typeface="+mn-lt"/>
                <a:ea typeface="+mn-ea"/>
                <a:cs typeface="+mn-cs"/>
              </a:defRPr>
            </a:lvl1pPr>
            <a:lvl2pPr marL="360000" marR="0" indent="-360000" algn="l" defTabSz="914400" rtl="0" eaLnBrk="0" fontAlgn="base" latinLnBrk="0" hangingPunct="0">
              <a:lnSpc>
                <a:spcPct val="100000"/>
              </a:lnSpc>
              <a:spcBef>
                <a:spcPts val="600"/>
              </a:spcBef>
              <a:spcAft>
                <a:spcPct val="0"/>
              </a:spcAft>
              <a:buClrTx/>
              <a:buSzTx/>
              <a:buFontTx/>
              <a:buChar char="•"/>
              <a:tabLst/>
              <a:defRPr sz="2800">
                <a:solidFill>
                  <a:schemeClr val="tx2"/>
                </a:solidFill>
                <a:latin typeface="+mn-lt"/>
              </a:defRPr>
            </a:lvl2pPr>
            <a:lvl3pPr marL="756000" indent="-396000" algn="l" rtl="0" eaLnBrk="0" fontAlgn="base" hangingPunct="0">
              <a:spcBef>
                <a:spcPts val="600"/>
              </a:spcBef>
              <a:spcAft>
                <a:spcPct val="0"/>
              </a:spcAft>
              <a:buFont typeface="Arial" charset="0"/>
              <a:buChar char="–"/>
              <a:defRPr sz="2800">
                <a:solidFill>
                  <a:schemeClr val="tx2"/>
                </a:solidFill>
                <a:latin typeface="+mn-lt"/>
              </a:defRPr>
            </a:lvl3pPr>
            <a:lvl4pPr marL="1044000" indent="-288000" algn="l" rtl="0" eaLnBrk="0" fontAlgn="base" hangingPunct="0">
              <a:spcBef>
                <a:spcPts val="600"/>
              </a:spcBef>
              <a:spcAft>
                <a:spcPct val="0"/>
              </a:spcAft>
              <a:buSzPct val="75000"/>
              <a:buFont typeface="Wingdings" pitchFamily="2" charset="2"/>
              <a:buChar char="§"/>
              <a:defRPr sz="2800">
                <a:solidFill>
                  <a:schemeClr val="tx2"/>
                </a:solidFill>
                <a:latin typeface="+mn-lt"/>
              </a:defRPr>
            </a:lvl4pPr>
            <a:lvl5pPr marL="1368000" indent="-324000" algn="l" rtl="0" eaLnBrk="0" fontAlgn="base" hangingPunct="0">
              <a:spcBef>
                <a:spcPts val="600"/>
              </a:spcBef>
              <a:spcAft>
                <a:spcPct val="0"/>
              </a:spcAft>
              <a:buChar char="»"/>
              <a:defRPr sz="2800">
                <a:solidFill>
                  <a:schemeClr val="tx2"/>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b="1" kern="0" dirty="0"/>
              <a:t>Take a moment to consider …</a:t>
            </a:r>
          </a:p>
          <a:p>
            <a:r>
              <a:rPr lang="en-AU" dirty="0"/>
              <a:t>Where are you now?</a:t>
            </a:r>
            <a:endParaRPr lang="en-US" kern="0" dirty="0">
              <a:solidFill>
                <a:schemeClr val="accent4"/>
              </a:solidFill>
            </a:endParaRPr>
          </a:p>
        </p:txBody>
      </p:sp>
      <p:sp>
        <p:nvSpPr>
          <p:cNvPr id="8" name="Arrow: Right 7">
            <a:extLst>
              <a:ext uri="{FF2B5EF4-FFF2-40B4-BE49-F238E27FC236}">
                <a16:creationId xmlns:a16="http://schemas.microsoft.com/office/drawing/2014/main" id="{1085CC6B-B879-4B4B-BDDA-D609A4860FFE}"/>
              </a:ext>
            </a:extLst>
          </p:cNvPr>
          <p:cNvSpPr/>
          <p:nvPr/>
        </p:nvSpPr>
        <p:spPr bwMode="auto">
          <a:xfrm>
            <a:off x="301643" y="3579018"/>
            <a:ext cx="8363972" cy="580073"/>
          </a:xfrm>
          <a:prstGeom prst="rightArrow">
            <a:avLst>
              <a:gd name="adj1" fmla="val 63192"/>
              <a:gd name="adj2" fmla="val 118357"/>
            </a:avLst>
          </a:prstGeom>
          <a:solidFill>
            <a:srgbClr val="C8DDF2"/>
          </a:solidFill>
          <a:ln>
            <a:noFill/>
          </a:ln>
          <a:effectLst/>
        </p:spPr>
        <p:txBody>
          <a:bodyPr vert="horz" wrap="square" lIns="91440" tIns="45720" rIns="91440" bIns="45720" numCol="1" rtlCol="0" anchor="t" anchorCtr="0" compatLnSpc="1">
            <a:prstTxWarp prst="textNoShape">
              <a:avLst/>
            </a:prstTxWarp>
            <a:spAutoFit/>
          </a:bodyPr>
          <a:lstStyle/>
          <a:p>
            <a:pPr>
              <a:spcBef>
                <a:spcPts val="600"/>
              </a:spcBef>
            </a:pPr>
            <a:r>
              <a:rPr lang="en-US" b="1" dirty="0"/>
              <a:t>Not using        Beginning        Developing        Applying        Innovating</a:t>
            </a:r>
          </a:p>
        </p:txBody>
      </p:sp>
      <p:pic>
        <p:nvPicPr>
          <p:cNvPr id="9" name="Picture 8">
            <a:extLst>
              <a:ext uri="{FF2B5EF4-FFF2-40B4-BE49-F238E27FC236}">
                <a16:creationId xmlns:a16="http://schemas.microsoft.com/office/drawing/2014/main" id="{F70005ED-07C7-40E3-9EFE-FC6327374BD0}"/>
              </a:ext>
            </a:extLst>
          </p:cNvPr>
          <p:cNvPicPr>
            <a:picLocks noChangeAspect="1"/>
          </p:cNvPicPr>
          <p:nvPr/>
        </p:nvPicPr>
        <p:blipFill>
          <a:blip r:embed="rId4"/>
          <a:stretch>
            <a:fillRect/>
          </a:stretch>
        </p:blipFill>
        <p:spPr>
          <a:xfrm>
            <a:off x="7467323" y="86558"/>
            <a:ext cx="1425157" cy="1319890"/>
          </a:xfrm>
          <a:prstGeom prst="rect">
            <a:avLst/>
          </a:prstGeom>
        </p:spPr>
      </p:pic>
      <p:sp>
        <p:nvSpPr>
          <p:cNvPr id="10" name="Content Placeholder 4">
            <a:extLst>
              <a:ext uri="{FF2B5EF4-FFF2-40B4-BE49-F238E27FC236}">
                <a16:creationId xmlns:a16="http://schemas.microsoft.com/office/drawing/2014/main" id="{15F7EF08-4355-4018-90BC-FF9E02DABDCC}"/>
              </a:ext>
            </a:extLst>
          </p:cNvPr>
          <p:cNvSpPr txBox="1">
            <a:spLocks/>
          </p:cNvSpPr>
          <p:nvPr/>
        </p:nvSpPr>
        <p:spPr bwMode="auto">
          <a:xfrm>
            <a:off x="503717" y="5400954"/>
            <a:ext cx="8363973" cy="43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eaLnBrk="0" fontAlgn="base" hangingPunct="0">
              <a:spcBef>
                <a:spcPts val="600"/>
              </a:spcBef>
              <a:spcAft>
                <a:spcPct val="0"/>
              </a:spcAft>
              <a:defRPr sz="2800">
                <a:solidFill>
                  <a:schemeClr val="tx2"/>
                </a:solidFill>
                <a:latin typeface="+mn-lt"/>
                <a:ea typeface="+mn-ea"/>
                <a:cs typeface="+mn-cs"/>
              </a:defRPr>
            </a:lvl1pPr>
            <a:lvl2pPr marL="360000" marR="0" indent="-360000" algn="l" defTabSz="914400" rtl="0" eaLnBrk="0" fontAlgn="base" latinLnBrk="0" hangingPunct="0">
              <a:lnSpc>
                <a:spcPct val="100000"/>
              </a:lnSpc>
              <a:spcBef>
                <a:spcPts val="600"/>
              </a:spcBef>
              <a:spcAft>
                <a:spcPct val="0"/>
              </a:spcAft>
              <a:buClrTx/>
              <a:buSzTx/>
              <a:buFontTx/>
              <a:buChar char="•"/>
              <a:tabLst/>
              <a:defRPr sz="2800">
                <a:solidFill>
                  <a:schemeClr val="tx2"/>
                </a:solidFill>
                <a:latin typeface="+mn-lt"/>
              </a:defRPr>
            </a:lvl2pPr>
            <a:lvl3pPr marL="756000" indent="-396000" algn="l" rtl="0" eaLnBrk="0" fontAlgn="base" hangingPunct="0">
              <a:spcBef>
                <a:spcPts val="600"/>
              </a:spcBef>
              <a:spcAft>
                <a:spcPct val="0"/>
              </a:spcAft>
              <a:buFont typeface="Arial" charset="0"/>
              <a:buChar char="–"/>
              <a:defRPr sz="2800">
                <a:solidFill>
                  <a:schemeClr val="tx2"/>
                </a:solidFill>
                <a:latin typeface="+mn-lt"/>
              </a:defRPr>
            </a:lvl3pPr>
            <a:lvl4pPr marL="1044000" indent="-288000" algn="l" rtl="0" eaLnBrk="0" fontAlgn="base" hangingPunct="0">
              <a:spcBef>
                <a:spcPts val="600"/>
              </a:spcBef>
              <a:spcAft>
                <a:spcPct val="0"/>
              </a:spcAft>
              <a:buSzPct val="75000"/>
              <a:buFont typeface="Wingdings" pitchFamily="2" charset="2"/>
              <a:buChar char="§"/>
              <a:defRPr sz="2800">
                <a:solidFill>
                  <a:schemeClr val="tx2"/>
                </a:solidFill>
                <a:latin typeface="+mn-lt"/>
              </a:defRPr>
            </a:lvl4pPr>
            <a:lvl5pPr marL="1368000" indent="-324000" algn="l" rtl="0" eaLnBrk="0" fontAlgn="base" hangingPunct="0">
              <a:spcBef>
                <a:spcPts val="600"/>
              </a:spcBef>
              <a:spcAft>
                <a:spcPct val="0"/>
              </a:spcAft>
              <a:buChar char="»"/>
              <a:defRPr sz="2800">
                <a:solidFill>
                  <a:schemeClr val="tx2"/>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AU" sz="2400" dirty="0"/>
              <a:t>Record your thoughts in your </a:t>
            </a:r>
            <a:r>
              <a:rPr lang="en-AU" sz="2400" i="1" dirty="0"/>
              <a:t>R</a:t>
            </a:r>
            <a:r>
              <a:rPr lang="en-US" sz="2400" i="1" dirty="0"/>
              <a:t>eflections on fractions </a:t>
            </a:r>
            <a:r>
              <a:rPr lang="en-US" sz="2400" dirty="0"/>
              <a:t>document.</a:t>
            </a:r>
            <a:endParaRPr lang="en-US" sz="2400" b="1" kern="0" dirty="0">
              <a:solidFill>
                <a:schemeClr val="accent4"/>
              </a:solidFill>
            </a:endParaRPr>
          </a:p>
        </p:txBody>
      </p:sp>
    </p:spTree>
    <p:custDataLst>
      <p:tags r:id="rId1"/>
    </p:custDataLst>
    <p:extLst>
      <p:ext uri="{BB962C8B-B14F-4D97-AF65-F5344CB8AC3E}">
        <p14:creationId xmlns:p14="http://schemas.microsoft.com/office/powerpoint/2010/main" val="880146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580113" y="3155484"/>
            <a:ext cx="3024336" cy="1938992"/>
          </a:xfrm>
          <a:prstGeom prst="rect">
            <a:avLst/>
          </a:prstGeom>
          <a:solidFill>
            <a:srgbClr val="C8DDF2"/>
          </a:solidFill>
          <a:ln w="6350">
            <a:solidFill>
              <a:srgbClr val="5A9AD7"/>
            </a:solidFill>
          </a:ln>
        </p:spPr>
        <p:txBody>
          <a:bodyPr wrap="square">
            <a:spAutoFit/>
          </a:bodyPr>
          <a:lstStyle/>
          <a:p>
            <a:pPr marL="0" indent="0"/>
            <a:r>
              <a:rPr lang="en-US" sz="2400" dirty="0"/>
              <a:t>Even young students are exposed to fractions in many areas of their everyday lives. </a:t>
            </a:r>
            <a:endParaRPr lang="en-AU" sz="2400" dirty="0"/>
          </a:p>
        </p:txBody>
      </p:sp>
      <p:sp>
        <p:nvSpPr>
          <p:cNvPr id="11" name="Title 1"/>
          <p:cNvSpPr>
            <a:spLocks noGrp="1"/>
          </p:cNvSpPr>
          <p:nvPr>
            <p:ph type="title"/>
          </p:nvPr>
        </p:nvSpPr>
        <p:spPr/>
        <p:txBody>
          <a:bodyPr/>
          <a:lstStyle/>
          <a:p>
            <a:r>
              <a:rPr lang="en-AU" dirty="0"/>
              <a:t>Why is fractional thinking important?</a:t>
            </a:r>
          </a:p>
        </p:txBody>
      </p:sp>
      <p:sp>
        <p:nvSpPr>
          <p:cNvPr id="9" name="TextBox 8">
            <a:extLst>
              <a:ext uri="{FF2B5EF4-FFF2-40B4-BE49-F238E27FC236}">
                <a16:creationId xmlns:a16="http://schemas.microsoft.com/office/drawing/2014/main" id="{87B5FD0D-DE10-491A-A850-8A4FF75D6062}"/>
              </a:ext>
            </a:extLst>
          </p:cNvPr>
          <p:cNvSpPr txBox="1"/>
          <p:nvPr/>
        </p:nvSpPr>
        <p:spPr>
          <a:xfrm>
            <a:off x="323849" y="1052736"/>
            <a:ext cx="8423443" cy="523220"/>
          </a:xfrm>
          <a:prstGeom prst="rect">
            <a:avLst/>
          </a:prstGeom>
          <a:noFill/>
        </p:spPr>
        <p:txBody>
          <a:bodyPr wrap="square" rtlCol="0">
            <a:spAutoFit/>
          </a:bodyPr>
          <a:lstStyle/>
          <a:p>
            <a:r>
              <a:rPr lang="en-AU" sz="2800" b="1" dirty="0"/>
              <a:t>A key aspect of numeracy in the 21st century </a:t>
            </a:r>
          </a:p>
        </p:txBody>
      </p:sp>
      <p:pic>
        <p:nvPicPr>
          <p:cNvPr id="6" name="Picture 5">
            <a:extLst>
              <a:ext uri="{FF2B5EF4-FFF2-40B4-BE49-F238E27FC236}">
                <a16:creationId xmlns:a16="http://schemas.microsoft.com/office/drawing/2014/main" id="{1D763E9C-7386-4546-A68D-69513D51D5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849" y="1730839"/>
            <a:ext cx="4901194" cy="4218441"/>
          </a:xfrm>
          <a:prstGeom prst="rect">
            <a:avLst/>
          </a:prstGeom>
        </p:spPr>
      </p:pic>
    </p:spTree>
    <p:custDataLst>
      <p:tags r:id="rId1"/>
    </p:custDataLst>
    <p:extLst>
      <p:ext uri="{BB962C8B-B14F-4D97-AF65-F5344CB8AC3E}">
        <p14:creationId xmlns:p14="http://schemas.microsoft.com/office/powerpoint/2010/main" val="170679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marL="0" indent="0"/>
            <a:r>
              <a:rPr lang="en-AU" dirty="0"/>
              <a:t>Why is fractional thinking important?</a:t>
            </a:r>
            <a:endParaRPr lang="en-AU" dirty="0">
              <a:solidFill>
                <a:srgbClr val="0070C0"/>
              </a:solidFill>
            </a:endParaRPr>
          </a:p>
        </p:txBody>
      </p:sp>
      <p:sp>
        <p:nvSpPr>
          <p:cNvPr id="3" name="Content Placeholder 2"/>
          <p:cNvSpPr>
            <a:spLocks noGrp="1"/>
          </p:cNvSpPr>
          <p:nvPr>
            <p:ph idx="1"/>
          </p:nvPr>
        </p:nvSpPr>
        <p:spPr>
          <a:xfrm>
            <a:off x="298784" y="908720"/>
            <a:ext cx="8485188" cy="2802640"/>
          </a:xfrm>
        </p:spPr>
        <p:txBody>
          <a:bodyPr/>
          <a:lstStyle/>
          <a:p>
            <a:pPr marL="0" indent="0"/>
            <a:r>
              <a:rPr lang="en-AU" b="1" dirty="0">
                <a:solidFill>
                  <a:schemeClr val="bg1">
                    <a:lumMod val="50000"/>
                  </a:schemeClr>
                </a:solidFill>
              </a:rPr>
              <a:t>Foundational for other mathematics content</a:t>
            </a:r>
            <a:endParaRPr lang="en-AU" b="1" i="1" dirty="0">
              <a:solidFill>
                <a:schemeClr val="bg1">
                  <a:lumMod val="50000"/>
                </a:schemeClr>
              </a:solidFill>
            </a:endParaRPr>
          </a:p>
          <a:p>
            <a:pPr marL="0" indent="0"/>
            <a:endParaRPr lang="en-AU" sz="1000" i="1" dirty="0">
              <a:solidFill>
                <a:schemeClr val="tx1"/>
              </a:solidFill>
            </a:endParaRPr>
          </a:p>
          <a:p>
            <a:pPr marL="0" indent="0"/>
            <a:r>
              <a:rPr lang="en-AU" sz="2400" dirty="0">
                <a:solidFill>
                  <a:schemeClr val="tx1"/>
                </a:solidFill>
              </a:rPr>
              <a:t>‘Fractions both underpin the development of proportional reasoning and are important for future mathematics study, including that of algebra and probability.’ </a:t>
            </a:r>
          </a:p>
          <a:p>
            <a:pPr marL="0" indent="0"/>
            <a:r>
              <a:rPr lang="en-AU" sz="900" b="1" dirty="0">
                <a:solidFill>
                  <a:schemeClr val="tx1"/>
                </a:solidFill>
              </a:rPr>
              <a:t>(Clarke, Roche &amp; Mitchell 2008)</a:t>
            </a:r>
          </a:p>
        </p:txBody>
      </p:sp>
      <p:pic>
        <p:nvPicPr>
          <p:cNvPr id="6" name="Picture 5">
            <a:extLst>
              <a:ext uri="{FF2B5EF4-FFF2-40B4-BE49-F238E27FC236}">
                <a16:creationId xmlns:a16="http://schemas.microsoft.com/office/drawing/2014/main" id="{0E501954-CEC1-4960-B3FD-F15186163B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5190" y="2924944"/>
            <a:ext cx="8403353" cy="2755398"/>
          </a:xfrm>
          <a:prstGeom prst="rect">
            <a:avLst/>
          </a:prstGeom>
        </p:spPr>
      </p:pic>
    </p:spTree>
    <p:custDataLst>
      <p:tags r:id="rId1"/>
    </p:custDataLst>
    <p:extLst>
      <p:ext uri="{BB962C8B-B14F-4D97-AF65-F5344CB8AC3E}">
        <p14:creationId xmlns:p14="http://schemas.microsoft.com/office/powerpoint/2010/main" val="21252891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BASIC PAGE_INDIVIDUAL" val="wuKVJl5V"/>
  <p:tag name="ARTICULATE_SLIDE_THUMBNAIL_REFRESH" val="1"/>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piderWeb">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91483_powerpoint_presentation_standard_CC_BY_v7_hb.potx" id="{3C0CD186-C3B9-4976-8B16-83AD2B898E59}" vid="{B97ACF2B-E71B-4EF1-B637-4ACC68D57DBD}"/>
    </a:ext>
  </a:extLst>
</a:theme>
</file>

<file path=ppt/theme/theme2.xml><?xml version="1.0" encoding="utf-8"?>
<a:theme xmlns:a="http://schemas.openxmlformats.org/drawingml/2006/main" name="1_SpiderWeb">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standard_4x3_CC_BY_v9_nv.potx" id="{E9948D09-D97E-452D-A6CB-250278484E9D}" vid="{BD1319C9-691E-46FA-AB84-50DCDBDF611C}"/>
    </a:ext>
  </a:extLst>
</a:theme>
</file>

<file path=ppt/theme/theme3.xml><?xml version="1.0" encoding="utf-8"?>
<a:theme xmlns:a="http://schemas.openxmlformats.org/drawingml/2006/main" name="Basic page_individual_QCAA footer">
  <a:themeElements>
    <a:clrScheme name="QCAA colour palette">
      <a:dk1>
        <a:srgbClr val="000000"/>
      </a:dk1>
      <a:lt1>
        <a:srgbClr val="FFFFFF"/>
      </a:lt1>
      <a:dk2>
        <a:srgbClr val="000000"/>
      </a:dk2>
      <a:lt2>
        <a:srgbClr val="B5B5B5"/>
      </a:lt2>
      <a:accent1>
        <a:srgbClr val="D52B1E"/>
      </a:accent1>
      <a:accent2>
        <a:srgbClr val="21578A"/>
      </a:accent2>
      <a:accent3>
        <a:srgbClr val="8995B7"/>
      </a:accent3>
      <a:accent4>
        <a:srgbClr val="E17000"/>
      </a:accent4>
      <a:accent5>
        <a:srgbClr val="738639"/>
      </a:accent5>
      <a:accent6>
        <a:srgbClr val="865F7F"/>
      </a:accent6>
      <a:hlink>
        <a:srgbClr val="0000FF"/>
      </a:hlink>
      <a:folHlink>
        <a:srgbClr val="800080"/>
      </a:folHlink>
    </a:clrScheme>
    <a:fontScheme name="Basic page_individu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Basic page_individ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page_individ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page_individ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page_individ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page_individ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page_individ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page_individ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page_individ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page_individ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page_individ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page_individ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page_individ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1483_powerpoint_presentation_standard_CC_BY_v7_hb.potx" id="{3C0CD186-C3B9-4976-8B16-83AD2B898E59}" vid="{501B9F05-129B-40BF-8AB9-172FF31CC105}"/>
    </a:ext>
  </a:extLst>
</a:theme>
</file>

<file path=ppt/theme/theme4.xml><?xml version="1.0" encoding="utf-8"?>
<a:theme xmlns:a="http://schemas.openxmlformats.org/drawingml/2006/main" name="1_Basic page_individual_QCAA footer">
  <a:themeElements>
    <a:clrScheme name="QCAA colour palette">
      <a:dk1>
        <a:srgbClr val="000000"/>
      </a:dk1>
      <a:lt1>
        <a:srgbClr val="FFFFFF"/>
      </a:lt1>
      <a:dk2>
        <a:srgbClr val="000000"/>
      </a:dk2>
      <a:lt2>
        <a:srgbClr val="B5B5B5"/>
      </a:lt2>
      <a:accent1>
        <a:srgbClr val="D52B1E"/>
      </a:accent1>
      <a:accent2>
        <a:srgbClr val="21578A"/>
      </a:accent2>
      <a:accent3>
        <a:srgbClr val="8995B7"/>
      </a:accent3>
      <a:accent4>
        <a:srgbClr val="E17000"/>
      </a:accent4>
      <a:accent5>
        <a:srgbClr val="738639"/>
      </a:accent5>
      <a:accent6>
        <a:srgbClr val="865F7F"/>
      </a:accent6>
      <a:hlink>
        <a:srgbClr val="0000FF"/>
      </a:hlink>
      <a:folHlink>
        <a:srgbClr val="800080"/>
      </a:folHlink>
    </a:clrScheme>
    <a:fontScheme name="Basic page_individu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Basic page_individ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page_individ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page_individ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page_individ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page_individ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page_individ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page_individ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page_individ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page_individ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page_individ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page_individ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page_individ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1483_powerpoint_presentation_standard_CC_BY_v7_hb.potx" id="{3C0CD186-C3B9-4976-8B16-83AD2B898E59}" vid="{501B9F05-129B-40BF-8AB9-172FF31CC105}"/>
    </a:ext>
  </a:extLst>
</a:theme>
</file>

<file path=ppt/theme/theme5.xml><?xml version="1.0" encoding="utf-8"?>
<a:theme xmlns:a="http://schemas.openxmlformats.org/drawingml/2006/main" name="2_Basic page_individual_QCAA footer">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Basic page_individu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Basic page_individ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page_individ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page_individ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page_individ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page_individ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page_individ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page_individ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page_individ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page_individ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page_individ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page_individ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page_individ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standard_4x3_CC_BY_v9_nv.potx" id="{E9948D09-D97E-452D-A6CB-250278484E9D}" vid="{CE4643D4-2F86-4753-A764-C192B6B14D1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68DCE14771B194B8FF48268E2CE23B3" ma:contentTypeVersion="5" ma:contentTypeDescription="Create a new document." ma:contentTypeScope="" ma:versionID="6343b019374c102b72781cf3c0465d9a">
  <xsd:schema xmlns:xsd="http://www.w3.org/2001/XMLSchema" xmlns:xs="http://www.w3.org/2001/XMLSchema" xmlns:p="http://schemas.microsoft.com/office/2006/metadata/properties" xmlns:ns3="68d62dc0-768f-473c-b083-4a7fbdaacae8" xmlns:ns4="2bd73f37-a764-4a67-9d1a-308b968aea78" targetNamespace="http://schemas.microsoft.com/office/2006/metadata/properties" ma:root="true" ma:fieldsID="f5d5fe715263423c1e801707bb640a39" ns3:_="" ns4:_="">
    <xsd:import namespace="68d62dc0-768f-473c-b083-4a7fbdaacae8"/>
    <xsd:import namespace="2bd73f37-a764-4a67-9d1a-308b968aea7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d62dc0-768f-473c-b083-4a7fbdaaca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d73f37-a764-4a67-9d1a-308b968aea7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2.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3.xml><?xml version="1.0" encoding="utf-8"?>
<ds:datastoreItem xmlns:ds="http://schemas.openxmlformats.org/officeDocument/2006/customXml" ds:itemID="{A5DEBD03-5E9C-40A0-804B-944DDB9E62A1}">
  <ds:schemaRefs>
    <ds:schemaRef ds:uri="68d62dc0-768f-473c-b083-4a7fbdaacae8"/>
    <ds:schemaRef ds:uri="http://purl.org/dc/elements/1.1/"/>
    <ds:schemaRef ds:uri="http://schemas.microsoft.com/office/2006/metadata/properties"/>
    <ds:schemaRef ds:uri="2bd73f37-a764-4a67-9d1a-308b968aea78"/>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AC62527F-5E2C-4AB0-A72F-6FBE8B4164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d62dc0-768f-473c-b083-4a7fbdaacae8"/>
    <ds:schemaRef ds:uri="2bd73f37-a764-4a67-9d1a-308b968aea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Subtraction</Template>
  <TotalTime>47317</TotalTime>
  <Words>4987</Words>
  <Application>Microsoft Office PowerPoint</Application>
  <PresentationFormat>On-screen Show (4:3)</PresentationFormat>
  <Paragraphs>552</Paragraphs>
  <Slides>42</Slides>
  <Notes>42</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42</vt:i4>
      </vt:variant>
    </vt:vector>
  </HeadingPairs>
  <TitlesOfParts>
    <vt:vector size="52" baseType="lpstr">
      <vt:lpstr>Arial</vt:lpstr>
      <vt:lpstr>Calibri</vt:lpstr>
      <vt:lpstr>Cambria Math</vt:lpstr>
      <vt:lpstr>Times New Roman</vt:lpstr>
      <vt:lpstr>Wingdings</vt:lpstr>
      <vt:lpstr>SpiderWeb</vt:lpstr>
      <vt:lpstr>1_SpiderWeb</vt:lpstr>
      <vt:lpstr>Basic page_individual_QCAA footer</vt:lpstr>
      <vt:lpstr>1_Basic page_individual_QCAA footer</vt:lpstr>
      <vt:lpstr>2_Basic page_individual_QCAA footer</vt:lpstr>
      <vt:lpstr>Foundational concepts in fractions</vt:lpstr>
      <vt:lpstr>Fraction constructs</vt:lpstr>
      <vt:lpstr>Foundational concepts in fractions</vt:lpstr>
      <vt:lpstr>Before you begin</vt:lpstr>
      <vt:lpstr>PowerPoint Presentation</vt:lpstr>
      <vt:lpstr>PowerPoint Presentation</vt:lpstr>
      <vt:lpstr>Online course learning goal </vt:lpstr>
      <vt:lpstr>Why is fractional thinking important?</vt:lpstr>
      <vt:lpstr>Why is fractional thinking important?</vt:lpstr>
      <vt:lpstr>Why is fractional thinking important?</vt:lpstr>
      <vt:lpstr>Why is fractional thinking important?</vt:lpstr>
      <vt:lpstr>The challenge of fractional thinking</vt:lpstr>
      <vt:lpstr>The challenge of fractional thinking</vt:lpstr>
      <vt:lpstr>Addressing the challenge of fractional thinking</vt:lpstr>
      <vt:lpstr>Mathematical representations</vt:lpstr>
      <vt:lpstr>Mathematical representations</vt:lpstr>
      <vt:lpstr>Activity </vt:lpstr>
      <vt:lpstr>Activity </vt:lpstr>
      <vt:lpstr>Mathematical representations</vt:lpstr>
      <vt:lpstr>Physical representations</vt:lpstr>
      <vt:lpstr>PowerPoint Presentation</vt:lpstr>
      <vt:lpstr>PowerPoint Presentation</vt:lpstr>
      <vt:lpstr>PowerPoint Presentation</vt:lpstr>
      <vt:lpstr>Verbal representations</vt:lpstr>
      <vt:lpstr>Visual representations</vt:lpstr>
      <vt:lpstr>Visual representations</vt:lpstr>
      <vt:lpstr>Visual representations</vt:lpstr>
      <vt:lpstr>Visual representations</vt:lpstr>
      <vt:lpstr>Visual representations</vt:lpstr>
      <vt:lpstr>Symbolic representations</vt:lpstr>
      <vt:lpstr>Symbolic representations</vt:lpstr>
      <vt:lpstr>Symbolic representations</vt:lpstr>
      <vt:lpstr>Symbolic representations</vt:lpstr>
      <vt:lpstr>Review of Unit 1</vt:lpstr>
      <vt:lpstr>Review of Unit 1</vt:lpstr>
      <vt:lpstr>Review of Unit 1 success criteria </vt:lpstr>
      <vt:lpstr>Implications for your context </vt:lpstr>
      <vt:lpstr>References</vt:lpstr>
      <vt:lpstr>References</vt:lpstr>
      <vt:lpstr>Acknowledgments</vt:lpstr>
      <vt:lpstr>Acknowledgments</vt:lpstr>
      <vt:lpstr>QCAA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Foundational concepts in fractions: Presentation: Unit 1: Fractional thinking through representations</dc:title>
  <dc:creator>Queensland Curriculum and Assesssment Authority</dc:creator>
  <cp:lastModifiedBy>David O'Malley</cp:lastModifiedBy>
  <cp:revision>2650</cp:revision>
  <cp:lastPrinted>2020-10-14T06:07:36Z</cp:lastPrinted>
  <dcterms:created xsi:type="dcterms:W3CDTF">2014-09-03T07:16:19Z</dcterms:created>
  <dcterms:modified xsi:type="dcterms:W3CDTF">2021-04-20T23:19:25Z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0x010100668DCE14771B194B8FF48268E2CE23B3</vt:lpwstr>
  </property>
  <property fmtid="{D5CDD505-2E9C-101B-9397-08002B2CF9AE}" pid="7" name="ArticulateGUID">
    <vt:lpwstr>E903035C-6695-4C84-B344-B2709F4E3D9D</vt:lpwstr>
  </property>
  <property fmtid="{D5CDD505-2E9C-101B-9397-08002B2CF9AE}" pid="8" name="ArticulatePath">
    <vt:lpwstr>Fractional representations</vt:lpwstr>
  </property>
</Properties>
</file>