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tags/tag3.xml" ContentType="application/vnd.openxmlformats-officedocument.presentationml.tags+xml"/>
  <Override PartName="/ppt/notesSlides/notesSlide2.xml" ContentType="application/vnd.openxmlformats-officedocument.presentationml.notesSlide+xml"/>
  <Override PartName="/ppt/tags/tag4.xml" ContentType="application/vnd.openxmlformats-officedocument.presentationml.tags+xml"/>
  <Override PartName="/ppt/notesSlides/notesSlide3.xml" ContentType="application/vnd.openxmlformats-officedocument.presentationml.notesSlide+xml"/>
  <Override PartName="/ppt/tags/tag5.xml" ContentType="application/vnd.openxmlformats-officedocument.presentationml.tags+xml"/>
  <Override PartName="/ppt/notesSlides/notesSlide4.xml" ContentType="application/vnd.openxmlformats-officedocument.presentationml.notesSlide+xml"/>
  <Override PartName="/ppt/tags/tag6.xml" ContentType="application/vnd.openxmlformats-officedocument.presentationml.tags+xml"/>
  <Override PartName="/ppt/notesSlides/notesSlide5.xml" ContentType="application/vnd.openxmlformats-officedocument.presentationml.notesSlide+xml"/>
  <Override PartName="/ppt/notesSlides/notesSlide6.xml" ContentType="application/vnd.openxmlformats-officedocument.presentationml.notesSlide+xml"/>
  <Override PartName="/ppt/tags/tag7.xml" ContentType="application/vnd.openxmlformats-officedocument.presentationml.tags+xml"/>
  <Override PartName="/ppt/notesSlides/notesSlide7.xml" ContentType="application/vnd.openxmlformats-officedocument.presentationml.notesSlide+xml"/>
  <Override PartName="/ppt/tags/tag8.xml" ContentType="application/vnd.openxmlformats-officedocument.presentationml.tags+xml"/>
  <Override PartName="/ppt/notesSlides/notesSlide8.xml" ContentType="application/vnd.openxmlformats-officedocument.presentationml.notesSlide+xml"/>
  <Override PartName="/ppt/tags/tag9.xml" ContentType="application/vnd.openxmlformats-officedocument.presentationml.tags+xml"/>
  <Override PartName="/ppt/notesSlides/notesSlide9.xml" ContentType="application/vnd.openxmlformats-officedocument.presentationml.notesSlide+xml"/>
  <Override PartName="/ppt/tags/tag10.xml" ContentType="application/vnd.openxmlformats-officedocument.presentationml.tags+xml"/>
  <Override PartName="/ppt/notesSlides/notesSlide10.xml" ContentType="application/vnd.openxmlformats-officedocument.presentationml.notesSlide+xml"/>
  <Override PartName="/ppt/tags/tag11.xml" ContentType="application/vnd.openxmlformats-officedocument.presentationml.tags+xml"/>
  <Override PartName="/ppt/notesSlides/notesSlide11.xml" ContentType="application/vnd.openxmlformats-officedocument.presentationml.notesSlide+xml"/>
  <Override PartName="/ppt/tags/tag12.xml" ContentType="application/vnd.openxmlformats-officedocument.presentationml.tags+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651" r:id="rId5"/>
    <p:sldMasterId id="2147484022" r:id="rId6"/>
  </p:sldMasterIdLst>
  <p:notesMasterIdLst>
    <p:notesMasterId r:id="rId20"/>
  </p:notesMasterIdLst>
  <p:handoutMasterIdLst>
    <p:handoutMasterId r:id="rId21"/>
  </p:handoutMasterIdLst>
  <p:sldIdLst>
    <p:sldId id="533" r:id="rId7"/>
    <p:sldId id="512" r:id="rId8"/>
    <p:sldId id="531" r:id="rId9"/>
    <p:sldId id="535" r:id="rId10"/>
    <p:sldId id="537" r:id="rId11"/>
    <p:sldId id="538" r:id="rId12"/>
    <p:sldId id="493" r:id="rId13"/>
    <p:sldId id="468" r:id="rId14"/>
    <p:sldId id="500" r:id="rId15"/>
    <p:sldId id="521" r:id="rId16"/>
    <p:sldId id="534" r:id="rId17"/>
    <p:sldId id="437" r:id="rId18"/>
    <p:sldId id="539" r:id="rId19"/>
  </p:sldIdLst>
  <p:sldSz cx="9144000" cy="6858000" type="screen4x3"/>
  <p:notesSz cx="6807200" cy="9939338"/>
  <p:custDataLst>
    <p:tags r:id="rId22"/>
  </p:custDataLst>
  <p:defaultTextStyle>
    <a:defPPr>
      <a:defRPr lang="en-AU"/>
    </a:defPPr>
    <a:lvl1pPr algn="l" rtl="0" fontAlgn="base">
      <a:spcBef>
        <a:spcPct val="50000"/>
      </a:spcBef>
      <a:spcAft>
        <a:spcPct val="0"/>
      </a:spcAft>
      <a:defRPr kern="1200">
        <a:solidFill>
          <a:schemeClr val="tx1"/>
        </a:solidFill>
        <a:latin typeface="Arial" charset="0"/>
        <a:ea typeface="+mn-ea"/>
        <a:cs typeface="+mn-cs"/>
      </a:defRPr>
    </a:lvl1pPr>
    <a:lvl2pPr marL="457200" algn="l" rtl="0" fontAlgn="base">
      <a:spcBef>
        <a:spcPct val="50000"/>
      </a:spcBef>
      <a:spcAft>
        <a:spcPct val="0"/>
      </a:spcAft>
      <a:defRPr kern="1200">
        <a:solidFill>
          <a:schemeClr val="tx1"/>
        </a:solidFill>
        <a:latin typeface="Arial" charset="0"/>
        <a:ea typeface="+mn-ea"/>
        <a:cs typeface="+mn-cs"/>
      </a:defRPr>
    </a:lvl2pPr>
    <a:lvl3pPr marL="914400" algn="l" rtl="0" fontAlgn="base">
      <a:spcBef>
        <a:spcPct val="50000"/>
      </a:spcBef>
      <a:spcAft>
        <a:spcPct val="0"/>
      </a:spcAft>
      <a:defRPr kern="1200">
        <a:solidFill>
          <a:schemeClr val="tx1"/>
        </a:solidFill>
        <a:latin typeface="Arial" charset="0"/>
        <a:ea typeface="+mn-ea"/>
        <a:cs typeface="+mn-cs"/>
      </a:defRPr>
    </a:lvl3pPr>
    <a:lvl4pPr marL="1371600" algn="l" rtl="0" fontAlgn="base">
      <a:spcBef>
        <a:spcPct val="50000"/>
      </a:spcBef>
      <a:spcAft>
        <a:spcPct val="0"/>
      </a:spcAft>
      <a:defRPr kern="1200">
        <a:solidFill>
          <a:schemeClr val="tx1"/>
        </a:solidFill>
        <a:latin typeface="Arial" charset="0"/>
        <a:ea typeface="+mn-ea"/>
        <a:cs typeface="+mn-cs"/>
      </a:defRPr>
    </a:lvl4pPr>
    <a:lvl5pPr marL="1828800" algn="l" rtl="0" fontAlgn="base">
      <a:spcBef>
        <a:spcPct val="5000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413">
          <p15:clr>
            <a:srgbClr val="A4A3A4"/>
          </p15:clr>
        </p15:guide>
        <p15:guide id="2" orient="horz" pos="4128">
          <p15:clr>
            <a:srgbClr val="A4A3A4"/>
          </p15:clr>
        </p15:guide>
        <p15:guide id="3" orient="horz" pos="3158">
          <p15:clr>
            <a:srgbClr val="A4A3A4"/>
          </p15:clr>
        </p15:guide>
        <p15:guide id="4" orient="horz" pos="3457">
          <p15:clr>
            <a:srgbClr val="A4A3A4"/>
          </p15:clr>
        </p15:guide>
        <p15:guide id="5" orient="horz" pos="845">
          <p15:clr>
            <a:srgbClr val="A4A3A4"/>
          </p15:clr>
        </p15:guide>
        <p15:guide id="6" pos="113">
          <p15:clr>
            <a:srgbClr val="A4A3A4"/>
          </p15:clr>
        </p15:guide>
        <p15:guide id="7" pos="5556">
          <p15:clr>
            <a:srgbClr val="A4A3A4"/>
          </p15:clr>
        </p15:guide>
        <p15:guide id="8" pos="204">
          <p15:clr>
            <a:srgbClr val="A4A3A4"/>
          </p15:clr>
        </p15:guide>
      </p15:sldGuideLst>
    </p:ext>
    <p:ext uri="{2D200454-40CA-4A62-9FC3-DE9A4176ACB9}">
      <p15:notesGuideLst xmlns:p15="http://schemas.microsoft.com/office/powerpoint/2012/main">
        <p15:guide id="1" orient="horz" pos="3131" userDrawn="1">
          <p15:clr>
            <a:srgbClr val="A4A3A4"/>
          </p15:clr>
        </p15:guide>
        <p15:guide id="2" pos="2144"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aria Misson" initials="MM" lastIdx="5" clrIdx="0">
    <p:extLst/>
  </p:cmAuthor>
  <p:cmAuthor id="2" name="Robyn Whiting" initials="RW" lastIdx="1" clrIdx="1">
    <p:extLst/>
  </p:cmAuthor>
  <p:cmAuthor id="3" name="Virginia Ayliffe" initials="VA" lastIdx="1" clrIdx="2">
    <p:extLst/>
  </p:cmAuthor>
  <p:cmAuthor id="4" name="Helena Bond" initials="HB" lastIdx="1" clrIdx="3">
    <p:extLst/>
  </p:cmAuthor>
  <p:cmAuthor id="5" name="Brenda Kettle" initials="BK" lastIdx="22" clrIdx="4">
    <p:extLst>
      <p:ext uri="{19B8F6BF-5375-455C-9EA6-DF929625EA0E}">
        <p15:presenceInfo xmlns:p15="http://schemas.microsoft.com/office/powerpoint/2012/main" userId="S-1-5-21-2406935999-1983212525-3895035740-11155" providerId="AD"/>
      </p:ext>
    </p:extLst>
  </p:cmAuthor>
  <p:cmAuthor id="6" name="Baden Appleyard" initials="BA" lastIdx="2" clrIdx="5">
    <p:extLst>
      <p:ext uri="{19B8F6BF-5375-455C-9EA6-DF929625EA0E}">
        <p15:presenceInfo xmlns:p15="http://schemas.microsoft.com/office/powerpoint/2012/main" userId="S-1-5-21-2406935999-1983212525-3895035740-14777"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1BCE4"/>
    <a:srgbClr val="5A9AD6"/>
    <a:srgbClr val="B5B5B5"/>
    <a:srgbClr val="797979"/>
    <a:srgbClr val="9DA6C3"/>
    <a:srgbClr val="B2B8CF"/>
    <a:srgbClr val="C4CCDE"/>
    <a:srgbClr val="008885"/>
    <a:srgbClr val="14918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19" autoAdjust="0"/>
    <p:restoredTop sz="73653" autoAdjust="0"/>
  </p:normalViewPr>
  <p:slideViewPr>
    <p:cSldViewPr>
      <p:cViewPr varScale="1">
        <p:scale>
          <a:sx n="84" d="100"/>
          <a:sy n="84" d="100"/>
        </p:scale>
        <p:origin x="1812" y="90"/>
      </p:cViewPr>
      <p:guideLst>
        <p:guide orient="horz" pos="413"/>
        <p:guide orient="horz" pos="4128"/>
        <p:guide orient="horz" pos="3158"/>
        <p:guide orient="horz" pos="3457"/>
        <p:guide orient="horz" pos="845"/>
        <p:guide pos="113"/>
        <p:guide pos="5556"/>
        <p:guide pos="204"/>
      </p:guideLst>
    </p:cSldViewPr>
  </p:slideViewPr>
  <p:outlineViewPr>
    <p:cViewPr>
      <p:scale>
        <a:sx n="33" d="100"/>
        <a:sy n="33" d="100"/>
      </p:scale>
      <p:origin x="0" y="-1836"/>
    </p:cViewPr>
  </p:outlineViewPr>
  <p:notesTextViewPr>
    <p:cViewPr>
      <p:scale>
        <a:sx n="3" d="2"/>
        <a:sy n="3" d="2"/>
      </p:scale>
      <p:origin x="0" y="0"/>
    </p:cViewPr>
  </p:notesTextViewPr>
  <p:sorterViewPr>
    <p:cViewPr>
      <p:scale>
        <a:sx n="97" d="100"/>
        <a:sy n="97" d="100"/>
      </p:scale>
      <p:origin x="0" y="-1104"/>
    </p:cViewPr>
  </p:sorterViewPr>
  <p:notesViewPr>
    <p:cSldViewPr>
      <p:cViewPr varScale="1">
        <p:scale>
          <a:sx n="80" d="100"/>
          <a:sy n="80" d="100"/>
        </p:scale>
        <p:origin x="3156" y="108"/>
      </p:cViewPr>
      <p:guideLst>
        <p:guide orient="horz" pos="3131"/>
        <p:guide pos="2144"/>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handoutMaster" Target="handoutMasters/handoutMaster1.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Master" Target="slideMasters/slideMaster2.xml"/><Relationship Id="rId11" Type="http://schemas.openxmlformats.org/officeDocument/2006/relationships/slide" Target="slides/slide5.xml"/><Relationship Id="rId24" Type="http://schemas.openxmlformats.org/officeDocument/2006/relationships/presProps" Target="presProps.xml"/><Relationship Id="rId5" Type="http://schemas.openxmlformats.org/officeDocument/2006/relationships/slideMaster" Target="slideMasters/slideMaster1.xml"/><Relationship Id="rId15" Type="http://schemas.openxmlformats.org/officeDocument/2006/relationships/slide" Target="slides/slide9.xml"/><Relationship Id="rId23" Type="http://schemas.openxmlformats.org/officeDocument/2006/relationships/commentAuthors" Target="commentAuthors.xml"/><Relationship Id="rId28" Type="http://schemas.microsoft.com/office/2015/10/relationships/revisionInfo" Target="revisionInfo.xml"/><Relationship Id="rId10" Type="http://schemas.openxmlformats.org/officeDocument/2006/relationships/slide" Target="slides/slide4.xml"/><Relationship Id="rId19" Type="http://schemas.openxmlformats.org/officeDocument/2006/relationships/slide" Target="slides/slide13.xml"/><Relationship Id="rId4" Type="http://schemas.openxmlformats.org/officeDocument/2006/relationships/customXml" Target="../customXml/item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tags" Target="tags/tag1.xml"/><Relationship Id="rId27"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1"/>
            <a:ext cx="2949787" cy="496967"/>
          </a:xfrm>
          <a:prstGeom prst="rect">
            <a:avLst/>
          </a:prstGeom>
        </p:spPr>
        <p:txBody>
          <a:bodyPr vert="horz" lIns="91434" tIns="45717" rIns="91434" bIns="45717" rtlCol="0"/>
          <a:lstStyle>
            <a:lvl1pPr algn="l">
              <a:defRPr sz="1200"/>
            </a:lvl1pPr>
          </a:lstStyle>
          <a:p>
            <a:endParaRPr lang="en-AU" dirty="0"/>
          </a:p>
        </p:txBody>
      </p:sp>
      <p:sp>
        <p:nvSpPr>
          <p:cNvPr id="3" name="Date Placeholder 2"/>
          <p:cNvSpPr>
            <a:spLocks noGrp="1"/>
          </p:cNvSpPr>
          <p:nvPr>
            <p:ph type="dt" sz="quarter" idx="1"/>
          </p:nvPr>
        </p:nvSpPr>
        <p:spPr>
          <a:xfrm>
            <a:off x="3855839" y="1"/>
            <a:ext cx="2949787" cy="496967"/>
          </a:xfrm>
          <a:prstGeom prst="rect">
            <a:avLst/>
          </a:prstGeom>
        </p:spPr>
        <p:txBody>
          <a:bodyPr vert="horz" lIns="91434" tIns="45717" rIns="91434" bIns="45717" rtlCol="0"/>
          <a:lstStyle>
            <a:lvl1pPr algn="r">
              <a:defRPr sz="1200"/>
            </a:lvl1pPr>
          </a:lstStyle>
          <a:p>
            <a:fld id="{73D76A07-3D3D-4A68-AAD0-85CA8B587E22}" type="datetimeFigureOut">
              <a:rPr lang="en-AU" smtClean="0"/>
              <a:t>19/11/2020</a:t>
            </a:fld>
            <a:endParaRPr lang="en-AU" dirty="0"/>
          </a:p>
        </p:txBody>
      </p:sp>
      <p:sp>
        <p:nvSpPr>
          <p:cNvPr id="4" name="Footer Placeholder 3"/>
          <p:cNvSpPr>
            <a:spLocks noGrp="1"/>
          </p:cNvSpPr>
          <p:nvPr>
            <p:ph type="ftr" sz="quarter" idx="2"/>
          </p:nvPr>
        </p:nvSpPr>
        <p:spPr>
          <a:xfrm>
            <a:off x="1" y="9440647"/>
            <a:ext cx="2949787" cy="496967"/>
          </a:xfrm>
          <a:prstGeom prst="rect">
            <a:avLst/>
          </a:prstGeom>
        </p:spPr>
        <p:txBody>
          <a:bodyPr vert="horz" lIns="91434" tIns="45717" rIns="91434" bIns="45717" rtlCol="0" anchor="b"/>
          <a:lstStyle>
            <a:lvl1pPr algn="l">
              <a:defRPr sz="1200"/>
            </a:lvl1pPr>
          </a:lstStyle>
          <a:p>
            <a:endParaRPr lang="en-AU" dirty="0"/>
          </a:p>
        </p:txBody>
      </p:sp>
      <p:sp>
        <p:nvSpPr>
          <p:cNvPr id="5" name="Slide Number Placeholder 4"/>
          <p:cNvSpPr>
            <a:spLocks noGrp="1"/>
          </p:cNvSpPr>
          <p:nvPr>
            <p:ph type="sldNum" sz="quarter" idx="3"/>
          </p:nvPr>
        </p:nvSpPr>
        <p:spPr>
          <a:xfrm>
            <a:off x="3855839" y="9440647"/>
            <a:ext cx="2949787" cy="496967"/>
          </a:xfrm>
          <a:prstGeom prst="rect">
            <a:avLst/>
          </a:prstGeom>
        </p:spPr>
        <p:txBody>
          <a:bodyPr vert="horz" lIns="91434" tIns="45717" rIns="91434" bIns="45717" rtlCol="0" anchor="b"/>
          <a:lstStyle>
            <a:lvl1pPr algn="r">
              <a:defRPr sz="1200"/>
            </a:lvl1pPr>
          </a:lstStyle>
          <a:p>
            <a:fld id="{CD879660-3FBB-4DBB-87CB-9B72B2B6FFD8}" type="slidenum">
              <a:rPr lang="en-AU" smtClean="0"/>
              <a:t>‹#›</a:t>
            </a:fld>
            <a:endParaRPr lang="en-AU" dirty="0"/>
          </a:p>
        </p:txBody>
      </p:sp>
    </p:spTree>
    <p:extLst>
      <p:ext uri="{BB962C8B-B14F-4D97-AF65-F5344CB8AC3E}">
        <p14:creationId xmlns:p14="http://schemas.microsoft.com/office/powerpoint/2010/main" val="123545712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1"/>
            <a:ext cx="2949787" cy="496967"/>
          </a:xfrm>
          <a:prstGeom prst="rect">
            <a:avLst/>
          </a:prstGeom>
        </p:spPr>
        <p:txBody>
          <a:bodyPr vert="horz" lIns="91434" tIns="45717" rIns="91434" bIns="45717" rtlCol="0"/>
          <a:lstStyle>
            <a:lvl1pPr algn="l">
              <a:defRPr sz="1200">
                <a:latin typeface="Arial" charset="0"/>
              </a:defRPr>
            </a:lvl1pPr>
          </a:lstStyle>
          <a:p>
            <a:pPr>
              <a:defRPr/>
            </a:pPr>
            <a:endParaRPr lang="en-AU" dirty="0"/>
          </a:p>
        </p:txBody>
      </p:sp>
      <p:sp>
        <p:nvSpPr>
          <p:cNvPr id="3" name="Date Placeholder 2"/>
          <p:cNvSpPr>
            <a:spLocks noGrp="1"/>
          </p:cNvSpPr>
          <p:nvPr>
            <p:ph type="dt" idx="1"/>
          </p:nvPr>
        </p:nvSpPr>
        <p:spPr>
          <a:xfrm>
            <a:off x="3855839" y="1"/>
            <a:ext cx="2949787" cy="496967"/>
          </a:xfrm>
          <a:prstGeom prst="rect">
            <a:avLst/>
          </a:prstGeom>
        </p:spPr>
        <p:txBody>
          <a:bodyPr vert="horz" lIns="91434" tIns="45717" rIns="91434" bIns="45717" rtlCol="0"/>
          <a:lstStyle>
            <a:lvl1pPr algn="r">
              <a:defRPr sz="1200">
                <a:latin typeface="Arial" charset="0"/>
              </a:defRPr>
            </a:lvl1pPr>
          </a:lstStyle>
          <a:p>
            <a:pPr>
              <a:defRPr/>
            </a:pPr>
            <a:fld id="{5D80A888-D75A-4166-AD9D-7C4F06AF2060}" type="datetimeFigureOut">
              <a:rPr lang="en-AU"/>
              <a:pPr>
                <a:defRPr/>
              </a:pPr>
              <a:t>19/11/2020</a:t>
            </a:fld>
            <a:endParaRPr lang="en-AU" dirty="0"/>
          </a:p>
        </p:txBody>
      </p:sp>
      <p:sp>
        <p:nvSpPr>
          <p:cNvPr id="4" name="Slide Image Placeholder 3"/>
          <p:cNvSpPr>
            <a:spLocks noGrp="1" noRot="1" noChangeAspect="1"/>
          </p:cNvSpPr>
          <p:nvPr>
            <p:ph type="sldImg" idx="2"/>
          </p:nvPr>
        </p:nvSpPr>
        <p:spPr>
          <a:xfrm>
            <a:off x="920750" y="746125"/>
            <a:ext cx="4965700" cy="3725863"/>
          </a:xfrm>
          <a:prstGeom prst="rect">
            <a:avLst/>
          </a:prstGeom>
          <a:noFill/>
          <a:ln w="12700">
            <a:solidFill>
              <a:prstClr val="black"/>
            </a:solidFill>
          </a:ln>
        </p:spPr>
        <p:txBody>
          <a:bodyPr vert="horz" lIns="91434" tIns="45717" rIns="91434" bIns="45717" rtlCol="0" anchor="ctr"/>
          <a:lstStyle/>
          <a:p>
            <a:pPr lvl="0"/>
            <a:endParaRPr lang="en-AU" noProof="0" dirty="0"/>
          </a:p>
        </p:txBody>
      </p:sp>
      <p:sp>
        <p:nvSpPr>
          <p:cNvPr id="5" name="Notes Placeholder 4"/>
          <p:cNvSpPr>
            <a:spLocks noGrp="1"/>
          </p:cNvSpPr>
          <p:nvPr>
            <p:ph type="body" sz="quarter" idx="3"/>
          </p:nvPr>
        </p:nvSpPr>
        <p:spPr>
          <a:xfrm>
            <a:off x="680720" y="4721186"/>
            <a:ext cx="5445760" cy="4472702"/>
          </a:xfrm>
          <a:prstGeom prst="rect">
            <a:avLst/>
          </a:prstGeom>
        </p:spPr>
        <p:txBody>
          <a:bodyPr vert="horz" lIns="91434" tIns="45717" rIns="91434" bIns="45717"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AU" noProof="0"/>
          </a:p>
        </p:txBody>
      </p:sp>
      <p:sp>
        <p:nvSpPr>
          <p:cNvPr id="6" name="Footer Placeholder 5"/>
          <p:cNvSpPr>
            <a:spLocks noGrp="1"/>
          </p:cNvSpPr>
          <p:nvPr>
            <p:ph type="ftr" sz="quarter" idx="4"/>
          </p:nvPr>
        </p:nvSpPr>
        <p:spPr>
          <a:xfrm>
            <a:off x="1" y="9440647"/>
            <a:ext cx="2949787" cy="496967"/>
          </a:xfrm>
          <a:prstGeom prst="rect">
            <a:avLst/>
          </a:prstGeom>
        </p:spPr>
        <p:txBody>
          <a:bodyPr vert="horz" lIns="91434" tIns="45717" rIns="91434" bIns="45717" rtlCol="0" anchor="b"/>
          <a:lstStyle>
            <a:lvl1pPr algn="l">
              <a:defRPr sz="1200">
                <a:latin typeface="Arial" charset="0"/>
              </a:defRPr>
            </a:lvl1pPr>
          </a:lstStyle>
          <a:p>
            <a:pPr>
              <a:defRPr/>
            </a:pPr>
            <a:endParaRPr lang="en-AU" dirty="0"/>
          </a:p>
        </p:txBody>
      </p:sp>
      <p:sp>
        <p:nvSpPr>
          <p:cNvPr id="7" name="Slide Number Placeholder 6"/>
          <p:cNvSpPr>
            <a:spLocks noGrp="1"/>
          </p:cNvSpPr>
          <p:nvPr>
            <p:ph type="sldNum" sz="quarter" idx="5"/>
          </p:nvPr>
        </p:nvSpPr>
        <p:spPr>
          <a:xfrm>
            <a:off x="3855839" y="9440647"/>
            <a:ext cx="2949787" cy="496967"/>
          </a:xfrm>
          <a:prstGeom prst="rect">
            <a:avLst/>
          </a:prstGeom>
        </p:spPr>
        <p:txBody>
          <a:bodyPr vert="horz" lIns="91434" tIns="45717" rIns="91434" bIns="45717" rtlCol="0" anchor="b"/>
          <a:lstStyle>
            <a:lvl1pPr algn="r">
              <a:defRPr sz="1200">
                <a:latin typeface="Arial" charset="0"/>
              </a:defRPr>
            </a:lvl1pPr>
          </a:lstStyle>
          <a:p>
            <a:pPr>
              <a:defRPr/>
            </a:pPr>
            <a:fld id="{7DC8D554-20BD-45E3-8F8F-C854CD9EEC52}" type="slidenum">
              <a:rPr lang="en-AU"/>
              <a:pPr>
                <a:defRPr/>
              </a:pPr>
              <a:t>‹#›</a:t>
            </a:fld>
            <a:endParaRPr lang="en-AU" dirty="0"/>
          </a:p>
        </p:txBody>
      </p:sp>
    </p:spTree>
    <p:extLst>
      <p:ext uri="{BB962C8B-B14F-4D97-AF65-F5344CB8AC3E}">
        <p14:creationId xmlns:p14="http://schemas.microsoft.com/office/powerpoint/2010/main" val="416586234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s://www.australiancurriculum.edu.au/resources/national-literacy-and-numeracy-learning-progressions/" TargetMode="External"/><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www.lpofai.edu.au/media/kw2lslug/national-literacy-learning-progression-v3-for-publication.pdf" TargetMode="External"/><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www.australiancurriculum.edu.au/f-10-curriculum/general-capabilities/literacy" TargetMode="External"/><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australiancurriculum.edu.au/resources/national-literacy-and-numeracy-learning-progressions/" TargetMode="External"/><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www.australiancurriculum.edu.au/resources/national-literacy-and-numeracy-learning-progressions/version-3-of-national-literacy-and-numeracy-learning-progressions" TargetMode="External"/><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www.lpofai.edu.au/media/kw2lslug/national-literacy-learning-progression-v3-for-publication.pdf" TargetMode="External"/><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www.lpofai.edu.au/media/kw2lslug/national-literacy-learning-progression-v3-for-publication.pdf" TargetMode="External"/><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kern="1200" dirty="0">
                <a:solidFill>
                  <a:schemeClr val="tx1"/>
                </a:solidFill>
                <a:effectLst/>
                <a:latin typeface="+mn-lt"/>
                <a:ea typeface="+mn-ea"/>
                <a:cs typeface="+mn-cs"/>
              </a:rPr>
              <a:t>This presentation adds detail about the National Literacy Learning Progression. It is useful to have seen or presented the ‘National Literacy and Numeracy Learning Progressions: Overview’ presentation before engaging with this resource. </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sz="800" kern="1200" dirty="0">
              <a:solidFill>
                <a:schemeClr val="tx1"/>
              </a:solidFill>
              <a:effectLst/>
              <a:latin typeface="+mn-lt"/>
              <a:ea typeface="+mn-ea"/>
              <a:cs typeface="+mn-cs"/>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kern="1200" dirty="0">
                <a:solidFill>
                  <a:schemeClr val="tx1"/>
                </a:solidFill>
                <a:effectLst/>
                <a:latin typeface="+mn-lt"/>
                <a:ea typeface="+mn-ea"/>
                <a:cs typeface="+mn-cs"/>
              </a:rPr>
              <a:t>The following slides and notes provide information about Version 3 of the National Literacy Learning Progression, a resource available on the Australian Curriculum website that teachers and schools may choose to use. </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sz="800" kern="1200" dirty="0">
              <a:solidFill>
                <a:schemeClr val="tx1"/>
              </a:solidFill>
              <a:effectLst/>
              <a:latin typeface="+mn-lt"/>
              <a:ea typeface="+mn-ea"/>
              <a:cs typeface="+mn-cs"/>
              <a:hlinkClick r:id="rId3"/>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kern="1200" dirty="0">
                <a:solidFill>
                  <a:schemeClr val="tx1"/>
                </a:solidFill>
                <a:effectLst/>
                <a:latin typeface="+mn-lt"/>
                <a:ea typeface="+mn-ea"/>
                <a:cs typeface="+mn-cs"/>
              </a:rPr>
              <a:t>Website: </a:t>
            </a:r>
            <a:r>
              <a:rPr lang="en-US" dirty="0">
                <a:hlinkClick r:id="rId3"/>
              </a:rPr>
              <a:t>www.australiancurriculum.edu.au/resources/national-literacy-and-numeracy-learning-progressions</a:t>
            </a:r>
            <a:endParaRPr lang="en-US" dirty="0"/>
          </a:p>
        </p:txBody>
      </p:sp>
      <p:sp>
        <p:nvSpPr>
          <p:cNvPr id="4" name="Slide Number Placeholder 3"/>
          <p:cNvSpPr>
            <a:spLocks noGrp="1"/>
          </p:cNvSpPr>
          <p:nvPr>
            <p:ph type="sldNum" sz="quarter" idx="10"/>
          </p:nvPr>
        </p:nvSpPr>
        <p:spPr/>
        <p:txBody>
          <a:bodyPr/>
          <a:lstStyle/>
          <a:p>
            <a:pPr>
              <a:defRPr/>
            </a:pPr>
            <a:fld id="{7DC8D554-20BD-45E3-8F8F-C854CD9EEC52}" type="slidenum">
              <a:rPr lang="en-AU" smtClean="0"/>
              <a:pPr>
                <a:defRPr/>
              </a:pPr>
              <a:t>1</a:t>
            </a:fld>
            <a:endParaRPr lang="en-AU" dirty="0"/>
          </a:p>
        </p:txBody>
      </p:sp>
    </p:spTree>
    <p:extLst>
      <p:ext uri="{BB962C8B-B14F-4D97-AF65-F5344CB8AC3E}">
        <p14:creationId xmlns:p14="http://schemas.microsoft.com/office/powerpoint/2010/main" val="200638671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Clip source: </a:t>
            </a:r>
            <a:r>
              <a:rPr lang="en-AU" sz="1200" u="none" strike="noStrike" kern="1200" dirty="0">
                <a:solidFill>
                  <a:schemeClr val="tx1"/>
                </a:solidFill>
                <a:effectLst/>
                <a:latin typeface="+mn-lt"/>
                <a:ea typeface="+mn-ea"/>
                <a:cs typeface="+mn-cs"/>
                <a:hlinkClick r:id="rId3"/>
              </a:rPr>
              <a:t>www.lpofai.edu.au/media/kw2lslug/national-literacy-learning-progression-v3-for-publication.pdf</a:t>
            </a:r>
            <a:endParaRPr lang="en-AU" sz="1200" kern="1200" dirty="0">
              <a:solidFill>
                <a:schemeClr val="tx1"/>
              </a:solidFill>
              <a:effectLst/>
              <a:latin typeface="+mn-lt"/>
              <a:ea typeface="+mn-ea"/>
              <a:cs typeface="+mn-cs"/>
            </a:endParaRP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AU"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en-AU" dirty="0"/>
              <a:t>This slide provides an example of the Literacy Learning Progression. </a:t>
            </a:r>
          </a:p>
          <a:p>
            <a:pPr marL="171450" marR="0" lvl="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AU" dirty="0"/>
              <a:t>The example sits within the element: Writing.</a:t>
            </a:r>
          </a:p>
          <a:p>
            <a:pPr marL="171450" marR="0" lvl="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AU" dirty="0"/>
              <a:t>It is drawn from the sub-element: Creating texts.</a:t>
            </a:r>
          </a:p>
          <a:p>
            <a:pPr marL="171450" marR="0" lvl="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dirty="0"/>
              <a:t>Sub-element levels are identified by initials of the sub-element name followed by ascending numbers.</a:t>
            </a:r>
          </a:p>
          <a:p>
            <a:pPr marL="171450" marR="0" lvl="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dirty="0"/>
              <a:t>Indicators within a level are non-hierarchical.</a:t>
            </a:r>
          </a:p>
          <a:p>
            <a:pPr marL="171450" marR="0" lvl="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dirty="0"/>
              <a:t>Sub-headings are used to group </a:t>
            </a:r>
            <a:r>
              <a:rPr lang="en-US"/>
              <a:t>related indicators</a:t>
            </a:r>
            <a:r>
              <a:rPr lang="en-US" dirty="0"/>
              <a:t>.</a:t>
            </a:r>
            <a:endParaRPr lang="en-AU" dirty="0"/>
          </a:p>
          <a:p>
            <a:pPr marL="0" marR="0" lvl="0" indent="0" algn="l" defTabSz="914400" rtl="0" eaLnBrk="0" fontAlgn="base" latinLnBrk="0" hangingPunct="0">
              <a:lnSpc>
                <a:spcPct val="100000"/>
              </a:lnSpc>
              <a:spcBef>
                <a:spcPct val="30000"/>
              </a:spcBef>
              <a:spcAft>
                <a:spcPct val="0"/>
              </a:spcAft>
              <a:buClrTx/>
              <a:buSzTx/>
              <a:buFontTx/>
              <a:buNone/>
              <a:tabLst/>
              <a:defRPr/>
            </a:pPr>
            <a:endParaRPr lang="en-AU"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en-AU" dirty="0"/>
              <a:t>As the presentation progresses, annotations appear.</a:t>
            </a:r>
            <a:r>
              <a:rPr lang="en-AU" b="1" dirty="0"/>
              <a:t> </a:t>
            </a:r>
            <a:endParaRPr lang="en-AU" dirty="0"/>
          </a:p>
          <a:p>
            <a:pPr marL="0" marR="0" lvl="0" indent="0" algn="l" defTabSz="914400" rtl="0" eaLnBrk="0" fontAlgn="base" latinLnBrk="0" hangingPunct="0">
              <a:lnSpc>
                <a:spcPct val="100000"/>
              </a:lnSpc>
              <a:spcBef>
                <a:spcPct val="30000"/>
              </a:spcBef>
              <a:spcAft>
                <a:spcPct val="0"/>
              </a:spcAft>
              <a:buClrTx/>
              <a:buSzTx/>
              <a:buFontTx/>
              <a:buNone/>
              <a:tabLst/>
              <a:defRPr/>
            </a:pPr>
            <a:endParaRPr lang="en-AU" b="1" dirty="0"/>
          </a:p>
          <a:p>
            <a:pPr marL="0" marR="0" lvl="0" indent="0" algn="l" defTabSz="914400" rtl="0" eaLnBrk="0" fontAlgn="base" latinLnBrk="0" hangingPunct="0">
              <a:lnSpc>
                <a:spcPct val="100000"/>
              </a:lnSpc>
              <a:spcBef>
                <a:spcPct val="30000"/>
              </a:spcBef>
              <a:spcAft>
                <a:spcPct val="0"/>
              </a:spcAft>
              <a:buClrTx/>
              <a:buSzTx/>
              <a:buFontTx/>
              <a:buNone/>
              <a:tabLst/>
              <a:defRPr/>
            </a:pPr>
            <a:endParaRPr lang="en-AU" dirty="0"/>
          </a:p>
        </p:txBody>
      </p:sp>
      <p:sp>
        <p:nvSpPr>
          <p:cNvPr id="4" name="Slide Number Placeholder 3"/>
          <p:cNvSpPr>
            <a:spLocks noGrp="1"/>
          </p:cNvSpPr>
          <p:nvPr>
            <p:ph type="sldNum" sz="quarter" idx="10"/>
          </p:nvPr>
        </p:nvSpPr>
        <p:spPr/>
        <p:txBody>
          <a:bodyPr/>
          <a:lstStyle/>
          <a:p>
            <a:pPr marL="0" marR="0" lvl="0" indent="0" algn="r" defTabSz="457200" rtl="0" eaLnBrk="1" fontAlgn="base" latinLnBrk="0" hangingPunct="1">
              <a:lnSpc>
                <a:spcPct val="100000"/>
              </a:lnSpc>
              <a:spcBef>
                <a:spcPct val="0"/>
              </a:spcBef>
              <a:spcAft>
                <a:spcPct val="0"/>
              </a:spcAft>
              <a:buClrTx/>
              <a:buSzTx/>
              <a:buFontTx/>
              <a:buNone/>
              <a:tabLst/>
              <a:defRPr/>
            </a:pPr>
            <a:fld id="{92D7B416-5784-4422-A111-C0E08690228B}" type="slidenum">
              <a:rPr kumimoji="0" lang="en-US" altLang="en-US" sz="1200" b="0" i="0" u="none" strike="noStrike" kern="1200" cap="none" spc="0" normalizeH="0" baseline="0" noProof="0" smtClean="0">
                <a:ln>
                  <a:noFill/>
                </a:ln>
                <a:solidFill>
                  <a:prstClr val="black"/>
                </a:solidFill>
                <a:effectLst/>
                <a:uLnTx/>
                <a:uFillTx/>
                <a:latin typeface="Calibri" pitchFamily="34" charset="0"/>
                <a:ea typeface="+mn-ea"/>
                <a:cs typeface="Arial" charset="0"/>
              </a:rPr>
              <a:pPr marL="0" marR="0" lvl="0" indent="0" algn="r" defTabSz="457200" rtl="0" eaLnBrk="1" fontAlgn="base" latinLnBrk="0" hangingPunct="1">
                <a:lnSpc>
                  <a:spcPct val="100000"/>
                </a:lnSpc>
                <a:spcBef>
                  <a:spcPct val="0"/>
                </a:spcBef>
                <a:spcAft>
                  <a:spcPct val="0"/>
                </a:spcAft>
                <a:buClrTx/>
                <a:buSzTx/>
                <a:buFontTx/>
                <a:buNone/>
                <a:tabLst/>
                <a:defRPr/>
              </a:pPr>
              <a:t>10</a:t>
            </a:fld>
            <a:endParaRPr kumimoji="0" lang="en-US" altLang="en-US" sz="1200" b="0" i="0" u="none" strike="noStrike" kern="1200" cap="none" spc="0" normalizeH="0" baseline="0" noProof="0" dirty="0">
              <a:ln>
                <a:noFill/>
              </a:ln>
              <a:solidFill>
                <a:prstClr val="black"/>
              </a:solidFill>
              <a:effectLst/>
              <a:uLnTx/>
              <a:uFillTx/>
              <a:latin typeface="Calibri" pitchFamily="34" charset="0"/>
              <a:ea typeface="+mn-ea"/>
              <a:cs typeface="Arial" charset="0"/>
            </a:endParaRPr>
          </a:p>
        </p:txBody>
      </p:sp>
    </p:spTree>
    <p:extLst>
      <p:ext uri="{BB962C8B-B14F-4D97-AF65-F5344CB8AC3E}">
        <p14:creationId xmlns:p14="http://schemas.microsoft.com/office/powerpoint/2010/main" val="378931580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AU" sz="1200" kern="1200" dirty="0">
                <a:solidFill>
                  <a:schemeClr val="tx1"/>
                </a:solidFill>
                <a:effectLst/>
                <a:latin typeface="+mn-lt"/>
                <a:ea typeface="+mn-ea"/>
                <a:cs typeface="+mn-cs"/>
              </a:rPr>
              <a:t>Teachers are encouraged to draw on a diverse range of learning experiences to make holistic judgments about students’ levels in the Literacy Learning Progression. Teachers may consider the elements and sub-elements in determining what steps should be taken next to support a student’s literacy progression. </a:t>
            </a:r>
            <a:endParaRPr lang="en-AU" dirty="0"/>
          </a:p>
          <a:p>
            <a:endParaRPr lang="en-AU"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pPr marL="0" marR="0" lvl="0" indent="0" algn="r" defTabSz="457200" rtl="0" eaLnBrk="1" fontAlgn="base" latinLnBrk="0" hangingPunct="1">
              <a:lnSpc>
                <a:spcPct val="100000"/>
              </a:lnSpc>
              <a:spcBef>
                <a:spcPct val="0"/>
              </a:spcBef>
              <a:spcAft>
                <a:spcPct val="0"/>
              </a:spcAft>
              <a:buClrTx/>
              <a:buSzTx/>
              <a:buFontTx/>
              <a:buNone/>
              <a:tabLst/>
              <a:defRPr/>
            </a:pPr>
            <a:fld id="{92D7B416-5784-4422-A111-C0E08690228B}" type="slidenum">
              <a:rPr kumimoji="0" lang="en-US" altLang="en-US" sz="1200" b="0" i="0" u="none" strike="noStrike" kern="1200" cap="none" spc="0" normalizeH="0" baseline="0" noProof="0" smtClean="0">
                <a:ln>
                  <a:noFill/>
                </a:ln>
                <a:solidFill>
                  <a:prstClr val="black"/>
                </a:solidFill>
                <a:effectLst/>
                <a:uLnTx/>
                <a:uFillTx/>
                <a:latin typeface="Calibri" pitchFamily="34" charset="0"/>
                <a:ea typeface="+mn-ea"/>
                <a:cs typeface="Arial" charset="0"/>
              </a:rPr>
              <a:pPr marL="0" marR="0" lvl="0" indent="0" algn="r" defTabSz="457200" rtl="0" eaLnBrk="1" fontAlgn="base" latinLnBrk="0" hangingPunct="1">
                <a:lnSpc>
                  <a:spcPct val="100000"/>
                </a:lnSpc>
                <a:spcBef>
                  <a:spcPct val="0"/>
                </a:spcBef>
                <a:spcAft>
                  <a:spcPct val="0"/>
                </a:spcAft>
                <a:buClrTx/>
                <a:buSzTx/>
                <a:buFontTx/>
                <a:buNone/>
                <a:tabLst/>
                <a:defRPr/>
              </a:pPr>
              <a:t>11</a:t>
            </a:fld>
            <a:endParaRPr kumimoji="0" lang="en-US" altLang="en-US" sz="1200" b="0" i="0" u="none" strike="noStrike" kern="1200" cap="none" spc="0" normalizeH="0" baseline="0" noProof="0" dirty="0">
              <a:ln>
                <a:noFill/>
              </a:ln>
              <a:solidFill>
                <a:prstClr val="black"/>
              </a:solidFill>
              <a:effectLst/>
              <a:uLnTx/>
              <a:uFillTx/>
              <a:latin typeface="Calibri" pitchFamily="34" charset="0"/>
              <a:ea typeface="+mn-ea"/>
              <a:cs typeface="Arial" charset="0"/>
            </a:endParaRPr>
          </a:p>
        </p:txBody>
      </p:sp>
    </p:spTree>
    <p:extLst>
      <p:ext uri="{BB962C8B-B14F-4D97-AF65-F5344CB8AC3E}">
        <p14:creationId xmlns:p14="http://schemas.microsoft.com/office/powerpoint/2010/main" val="198226104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endParaRPr lang="en-AU" sz="1200" kern="1200" dirty="0">
              <a:solidFill>
                <a:schemeClr val="tx1"/>
              </a:solidFill>
              <a:effectLst/>
              <a:latin typeface="+mn-lt"/>
              <a:ea typeface="+mn-ea"/>
              <a:cs typeface="+mn-cs"/>
            </a:endParaRPr>
          </a:p>
          <a:p>
            <a:endParaRPr lang="en-AU" dirty="0"/>
          </a:p>
        </p:txBody>
      </p:sp>
      <p:sp>
        <p:nvSpPr>
          <p:cNvPr id="4" name="Slide Number Placeholder 3"/>
          <p:cNvSpPr>
            <a:spLocks noGrp="1"/>
          </p:cNvSpPr>
          <p:nvPr>
            <p:ph type="sldNum" sz="quarter" idx="10"/>
          </p:nvPr>
        </p:nvSpPr>
        <p:spPr/>
        <p:txBody>
          <a:bodyPr/>
          <a:lstStyle/>
          <a:p>
            <a:pPr>
              <a:defRPr/>
            </a:pPr>
            <a:fld id="{7DC8D554-20BD-45E3-8F8F-C854CD9EEC52}" type="slidenum">
              <a:rPr lang="en-AU" smtClean="0"/>
              <a:pPr>
                <a:defRPr/>
              </a:pPr>
              <a:t>12</a:t>
            </a:fld>
            <a:endParaRPr lang="en-AU" dirty="0"/>
          </a:p>
        </p:txBody>
      </p:sp>
    </p:spTree>
    <p:extLst>
      <p:ext uri="{BB962C8B-B14F-4D97-AF65-F5344CB8AC3E}">
        <p14:creationId xmlns:p14="http://schemas.microsoft.com/office/powerpoint/2010/main" val="418021468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lvl="0" indent="-171450">
              <a:lnSpc>
                <a:spcPct val="100000"/>
              </a:lnSpc>
              <a:spcBef>
                <a:spcPts val="600"/>
              </a:spcBef>
              <a:buFont typeface="Arial" panose="020B0604020202020204" pitchFamily="34" charset="0"/>
              <a:buChar char="•"/>
            </a:pP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pPr>
              <a:defRPr/>
            </a:pPr>
            <a:fld id="{7DC8D554-20BD-45E3-8F8F-C854CD9EEC52}" type="slidenum">
              <a:rPr lang="en-AU" smtClean="0"/>
              <a:pPr>
                <a:defRPr/>
              </a:pPr>
              <a:t>13</a:t>
            </a:fld>
            <a:endParaRPr lang="en-AU"/>
          </a:p>
        </p:txBody>
      </p:sp>
    </p:spTree>
    <p:extLst>
      <p:ext uri="{BB962C8B-B14F-4D97-AF65-F5344CB8AC3E}">
        <p14:creationId xmlns:p14="http://schemas.microsoft.com/office/powerpoint/2010/main" val="193747088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AU" sz="1200" kern="1200" dirty="0">
                <a:solidFill>
                  <a:schemeClr val="tx1"/>
                </a:solidFill>
                <a:effectLst/>
                <a:latin typeface="+mn-lt"/>
                <a:ea typeface="+mn-ea"/>
                <a:cs typeface="+mn-cs"/>
              </a:rPr>
              <a:t>Literacy is explicit and foregrounded in the English curriculum more than in other learning areas. In addition, all Australian Curriculum learning areas require the application and development of discipline-specific literacy skills.</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sz="800" b="0" i="0" kern="1200" dirty="0">
              <a:solidFill>
                <a:schemeClr val="tx1"/>
              </a:solidFill>
              <a:effectLst/>
              <a:latin typeface="+mn-lt"/>
              <a:ea typeface="+mn-ea"/>
              <a:cs typeface="+mn-cs"/>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b="0" i="0" kern="1200" dirty="0">
                <a:solidFill>
                  <a:schemeClr val="tx1"/>
                </a:solidFill>
                <a:effectLst/>
                <a:latin typeface="+mn-lt"/>
                <a:ea typeface="+mn-ea"/>
                <a:cs typeface="+mn-cs"/>
              </a:rPr>
              <a:t>‘Literacy encompasses the knowledge and skills students need to access, understand, analyse and evaluate information, make meaning, express thoughts and emotions, present ideas and opinions, interact with others and participate in activities at school and in their lives beyond school. Success in any learning area depends on being able to use the significant, identifiable and distinctive literacy that is important for learning and representative of the content of that learning area.’ </a:t>
            </a:r>
            <a:r>
              <a:rPr lang="en-US" dirty="0">
                <a:hlinkClick r:id="rId3"/>
              </a:rPr>
              <a:t>www.australiancurriculum.edu.au/f-10-curriculum/general-capabilities/literacy</a:t>
            </a:r>
            <a:endParaRPr lang="en-US" dirty="0"/>
          </a:p>
        </p:txBody>
      </p:sp>
      <p:sp>
        <p:nvSpPr>
          <p:cNvPr id="4" name="Slide Number Placeholder 3"/>
          <p:cNvSpPr>
            <a:spLocks noGrp="1"/>
          </p:cNvSpPr>
          <p:nvPr>
            <p:ph type="sldNum" sz="quarter" idx="10"/>
          </p:nvPr>
        </p:nvSpPr>
        <p:spPr/>
        <p:txBody>
          <a:bodyPr/>
          <a:lstStyle/>
          <a:p>
            <a:pPr>
              <a:defRPr/>
            </a:pPr>
            <a:fld id="{7DC8D554-20BD-45E3-8F8F-C854CD9EEC52}" type="slidenum">
              <a:rPr lang="en-AU" smtClean="0"/>
              <a:pPr>
                <a:defRPr/>
              </a:pPr>
              <a:t>2</a:t>
            </a:fld>
            <a:endParaRPr lang="en-AU" dirty="0"/>
          </a:p>
        </p:txBody>
      </p:sp>
    </p:spTree>
    <p:extLst>
      <p:ext uri="{BB962C8B-B14F-4D97-AF65-F5344CB8AC3E}">
        <p14:creationId xmlns:p14="http://schemas.microsoft.com/office/powerpoint/2010/main" val="7192095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200" kern="1200" dirty="0">
                <a:solidFill>
                  <a:schemeClr val="tx1"/>
                </a:solidFill>
                <a:effectLst/>
                <a:latin typeface="+mn-lt"/>
                <a:ea typeface="+mn-ea"/>
                <a:cs typeface="+mn-cs"/>
              </a:rPr>
              <a:t>The Australian Curriculum offers multiple opportunities, across learning areas, to support students’ development of literacy. This slide identifies the connections between the Australian Curriculum and other resources.</a:t>
            </a:r>
          </a:p>
          <a:p>
            <a:endParaRPr lang="en-AU" sz="1200" kern="1200" dirty="0">
              <a:solidFill>
                <a:schemeClr val="tx1"/>
              </a:solidFill>
              <a:effectLst/>
              <a:latin typeface="+mn-lt"/>
              <a:ea typeface="+mn-ea"/>
              <a:cs typeface="+mn-cs"/>
            </a:endParaRPr>
          </a:p>
          <a:p>
            <a:r>
              <a:rPr lang="en-AU" sz="1200" kern="1200" dirty="0">
                <a:solidFill>
                  <a:schemeClr val="tx1"/>
                </a:solidFill>
                <a:effectLst/>
                <a:latin typeface="+mn-lt"/>
                <a:ea typeface="+mn-ea"/>
                <a:cs typeface="+mn-cs"/>
              </a:rPr>
              <a:t>The learning areas’ content descriptions specify a sequence of development of knowledge, understanding and skills.</a:t>
            </a:r>
            <a:endParaRPr lang="en-US" sz="1200" kern="1200" dirty="0">
              <a:solidFill>
                <a:schemeClr val="tx1"/>
              </a:solidFill>
              <a:effectLst/>
              <a:latin typeface="+mn-lt"/>
              <a:ea typeface="+mn-ea"/>
              <a:cs typeface="+mn-cs"/>
            </a:endParaRPr>
          </a:p>
          <a:p>
            <a:endParaRPr lang="en-AU" sz="1200" kern="1200" dirty="0">
              <a:solidFill>
                <a:schemeClr val="tx1"/>
              </a:solidFill>
              <a:effectLst/>
              <a:latin typeface="+mn-lt"/>
              <a:ea typeface="+mn-ea"/>
              <a:cs typeface="+mn-cs"/>
            </a:endParaRPr>
          </a:p>
          <a:p>
            <a:r>
              <a:rPr lang="en-AU" sz="1200" kern="1200" dirty="0">
                <a:solidFill>
                  <a:schemeClr val="tx1"/>
                </a:solidFill>
                <a:effectLst/>
                <a:latin typeface="+mn-lt"/>
                <a:ea typeface="+mn-ea"/>
                <a:cs typeface="+mn-cs"/>
              </a:rPr>
              <a:t>For each learning area, the literacy continuum identifies opportunities to build literacy into teaching and learning. The suggestions for literacy learning are identified by a symbol underneath the content descriptions that can be clicked to reveal a drop-down list of relevant literacy teaching and learning opportunities. The literacy continuum describes what can reasonably be expected of students at particular year levels. </a:t>
            </a:r>
          </a:p>
          <a:p>
            <a:endParaRPr lang="en-AU" sz="1200" kern="1200" dirty="0">
              <a:solidFill>
                <a:schemeClr val="tx1"/>
              </a:solidFill>
              <a:effectLst/>
              <a:latin typeface="+mn-lt"/>
              <a:ea typeface="+mn-ea"/>
              <a:cs typeface="+mn-cs"/>
            </a:endParaRPr>
          </a:p>
          <a:p>
            <a:r>
              <a:rPr lang="en-AU" sz="1200" kern="1200" dirty="0">
                <a:solidFill>
                  <a:schemeClr val="tx1"/>
                </a:solidFill>
                <a:effectLst/>
                <a:latin typeface="+mn-lt"/>
                <a:ea typeface="+mn-ea"/>
                <a:cs typeface="+mn-cs"/>
              </a:rPr>
              <a:t>The National Literacy Learning Progression describes, in detail, the steps of literacy development. These steps are not organised by learning area, content, year levels or stages of schooling. </a:t>
            </a:r>
            <a:endParaRPr lang="en-US" dirty="0"/>
          </a:p>
        </p:txBody>
      </p:sp>
      <p:sp>
        <p:nvSpPr>
          <p:cNvPr id="4" name="Slide Number Placeholder 3"/>
          <p:cNvSpPr>
            <a:spLocks noGrp="1"/>
          </p:cNvSpPr>
          <p:nvPr>
            <p:ph type="sldNum" sz="quarter" idx="10"/>
          </p:nvPr>
        </p:nvSpPr>
        <p:spPr/>
        <p:txBody>
          <a:bodyPr/>
          <a:lstStyle/>
          <a:p>
            <a:pPr>
              <a:defRPr/>
            </a:pPr>
            <a:fld id="{7DC8D554-20BD-45E3-8F8F-C854CD9EEC52}" type="slidenum">
              <a:rPr lang="en-AU" smtClean="0"/>
              <a:pPr>
                <a:defRPr/>
              </a:pPr>
              <a:t>3</a:t>
            </a:fld>
            <a:endParaRPr lang="en-AU" dirty="0"/>
          </a:p>
        </p:txBody>
      </p:sp>
    </p:spTree>
    <p:extLst>
      <p:ext uri="{BB962C8B-B14F-4D97-AF65-F5344CB8AC3E}">
        <p14:creationId xmlns:p14="http://schemas.microsoft.com/office/powerpoint/2010/main" val="285114281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200" b="1" kern="1200" dirty="0">
                <a:solidFill>
                  <a:schemeClr val="tx1"/>
                </a:solidFill>
                <a:effectLst/>
                <a:latin typeface="+mn-lt"/>
                <a:ea typeface="+mn-ea"/>
                <a:cs typeface="+mn-cs"/>
              </a:rPr>
              <a:t>Clip source: </a:t>
            </a:r>
            <a:r>
              <a:rPr lang="en-US" dirty="0">
                <a:hlinkClick r:id="rId3"/>
              </a:rPr>
              <a:t>https://australiancurriculum.edu.au/resources/national-literacy-and-numeracy-learning-progressions</a:t>
            </a:r>
            <a:endParaRPr lang="en-AU" sz="1200" b="1" kern="1200" dirty="0">
              <a:solidFill>
                <a:schemeClr val="tx1"/>
              </a:solidFill>
              <a:effectLst/>
              <a:latin typeface="+mn-lt"/>
              <a:ea typeface="+mn-ea"/>
              <a:cs typeface="+mn-cs"/>
            </a:endParaRPr>
          </a:p>
          <a:p>
            <a:r>
              <a:rPr lang="en-AU" sz="1200"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AU" sz="1200" kern="1200" dirty="0">
                <a:solidFill>
                  <a:schemeClr val="tx1"/>
                </a:solidFill>
                <a:effectLst/>
                <a:latin typeface="+mn-lt"/>
                <a:ea typeface="+mn-ea"/>
                <a:cs typeface="+mn-cs"/>
              </a:rPr>
              <a:t>On the National Literacy and Numeracy Learning Progressions page, you will find links to both Version 2 and the newly refined Version 3 of the progressions. This allows interested schools and jurisdictions to access Version 3 and also provides a transition time for those currently using Version 2 of the progressions.</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sz="1200" b="0" i="0" kern="1200" dirty="0">
              <a:solidFill>
                <a:schemeClr val="tx1"/>
              </a:solidFill>
              <a:effectLst/>
              <a:latin typeface="+mn-lt"/>
              <a:ea typeface="+mn-ea"/>
              <a:cs typeface="+mn-cs"/>
            </a:endParaRP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AU"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pPr>
              <a:defRPr/>
            </a:pPr>
            <a:fld id="{7DC8D554-20BD-45E3-8F8F-C854CD9EEC52}" type="slidenum">
              <a:rPr lang="en-AU" smtClean="0"/>
              <a:pPr>
                <a:defRPr/>
              </a:pPr>
              <a:t>4</a:t>
            </a:fld>
            <a:endParaRPr lang="en-AU" dirty="0"/>
          </a:p>
        </p:txBody>
      </p:sp>
    </p:spTree>
    <p:extLst>
      <p:ext uri="{BB962C8B-B14F-4D97-AF65-F5344CB8AC3E}">
        <p14:creationId xmlns:p14="http://schemas.microsoft.com/office/powerpoint/2010/main" val="245175910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200" b="1" kern="1200" dirty="0">
                <a:solidFill>
                  <a:schemeClr val="tx1"/>
                </a:solidFill>
                <a:effectLst/>
                <a:latin typeface="+mn-lt"/>
                <a:ea typeface="+mn-ea"/>
                <a:cs typeface="+mn-cs"/>
              </a:rPr>
              <a:t>Clip source: </a:t>
            </a:r>
            <a:r>
              <a:rPr lang="en-AU" sz="1200" u="none" strike="noStrike" kern="1200" dirty="0">
                <a:solidFill>
                  <a:schemeClr val="tx1"/>
                </a:solidFill>
                <a:effectLst/>
                <a:latin typeface="+mn-lt"/>
                <a:ea typeface="+mn-ea"/>
                <a:cs typeface="+mn-cs"/>
                <a:hlinkClick r:id="rId3"/>
              </a:rPr>
              <a:t>www.australiancurriculum.edu.au/resources/national-literacy-and-numeracy-learning-progressions/version-3-of-national-literacy-and-numeracy-learning-progressions</a:t>
            </a:r>
            <a:endParaRPr lang="en-AU" sz="1200" kern="1200" dirty="0">
              <a:solidFill>
                <a:schemeClr val="tx1"/>
              </a:solidFill>
              <a:effectLst/>
              <a:latin typeface="+mn-lt"/>
              <a:ea typeface="+mn-ea"/>
              <a:cs typeface="+mn-cs"/>
            </a:endParaRPr>
          </a:p>
          <a:p>
            <a:endParaRPr lang="en-AU" sz="120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Version 3 of the </a:t>
            </a:r>
            <a:r>
              <a:rPr lang="en-AU" sz="1200" kern="1200" dirty="0">
                <a:solidFill>
                  <a:schemeClr val="tx1"/>
                </a:solidFill>
                <a:effectLst/>
                <a:latin typeface="+mn-lt"/>
                <a:ea typeface="+mn-ea"/>
                <a:cs typeface="+mn-cs"/>
              </a:rPr>
              <a:t>National Literacy and Numeracy Learning Progressions</a:t>
            </a:r>
            <a:r>
              <a:rPr lang="en-US" sz="1200" b="0" i="0" kern="1200" dirty="0">
                <a:solidFill>
                  <a:schemeClr val="tx1"/>
                </a:solidFill>
                <a:effectLst/>
                <a:latin typeface="+mn-lt"/>
                <a:ea typeface="+mn-ea"/>
                <a:cs typeface="+mn-cs"/>
              </a:rPr>
              <a:t> was </a:t>
            </a:r>
            <a:r>
              <a:rPr lang="en-US" sz="1200" b="0" i="0" kern="1200" dirty="0" err="1">
                <a:solidFill>
                  <a:schemeClr val="tx1"/>
                </a:solidFill>
                <a:effectLst/>
                <a:latin typeface="+mn-lt"/>
                <a:ea typeface="+mn-ea"/>
                <a:cs typeface="+mn-cs"/>
              </a:rPr>
              <a:t>finalised</a:t>
            </a:r>
            <a:r>
              <a:rPr lang="en-US" sz="1200" b="0" i="0" kern="1200" dirty="0">
                <a:solidFill>
                  <a:schemeClr val="tx1"/>
                </a:solidFill>
                <a:effectLst/>
                <a:latin typeface="+mn-lt"/>
                <a:ea typeface="+mn-ea"/>
                <a:cs typeface="+mn-cs"/>
              </a:rPr>
              <a:t> at the start of 2020 and is the basis of this presentation. </a:t>
            </a:r>
          </a:p>
          <a:p>
            <a:endParaRPr lang="en-US" sz="1200" b="0" i="0" kern="1200" dirty="0">
              <a:solidFill>
                <a:schemeClr val="tx1"/>
              </a:solidFill>
              <a:effectLst/>
              <a:latin typeface="+mn-lt"/>
              <a:ea typeface="+mn-ea"/>
              <a:cs typeface="+mn-cs"/>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b="0" i="0" kern="1200" dirty="0">
                <a:solidFill>
                  <a:schemeClr val="tx1"/>
                </a:solidFill>
                <a:effectLst/>
                <a:latin typeface="+mn-lt"/>
                <a:ea typeface="+mn-ea"/>
                <a:cs typeface="+mn-cs"/>
              </a:rPr>
              <a:t>A frequently asked questions document is also available for additional information.</a:t>
            </a:r>
          </a:p>
          <a:p>
            <a:endParaRPr lang="en-US" sz="1200" b="0" i="0" kern="1200" dirty="0">
              <a:solidFill>
                <a:schemeClr val="tx1"/>
              </a:solidFill>
              <a:effectLst/>
              <a:latin typeface="+mn-lt"/>
              <a:ea typeface="+mn-ea"/>
              <a:cs typeface="+mn-cs"/>
            </a:endParaRPr>
          </a:p>
          <a:p>
            <a:endParaRPr lang="en-US" sz="1200" b="0" i="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pPr>
              <a:defRPr/>
            </a:pPr>
            <a:fld id="{7DC8D554-20BD-45E3-8F8F-C854CD9EEC52}" type="slidenum">
              <a:rPr lang="en-AU" smtClean="0"/>
              <a:pPr>
                <a:defRPr/>
              </a:pPr>
              <a:t>5</a:t>
            </a:fld>
            <a:endParaRPr lang="en-AU" dirty="0"/>
          </a:p>
        </p:txBody>
      </p:sp>
    </p:spTree>
    <p:extLst>
      <p:ext uri="{BB962C8B-B14F-4D97-AF65-F5344CB8AC3E}">
        <p14:creationId xmlns:p14="http://schemas.microsoft.com/office/powerpoint/2010/main" val="417814455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Clip source: </a:t>
            </a:r>
            <a:r>
              <a:rPr lang="en-AU" sz="1200" u="none" strike="noStrike" kern="1200" dirty="0">
                <a:solidFill>
                  <a:schemeClr val="tx1"/>
                </a:solidFill>
                <a:effectLst/>
                <a:latin typeface="+mn-lt"/>
                <a:ea typeface="+mn-ea"/>
                <a:cs typeface="+mn-cs"/>
                <a:hlinkClick r:id="rId3"/>
              </a:rPr>
              <a:t>www.lpofai.edu.au/media/kw2lslug/national-literacy-learning-progression-v3-for-publication.pdf</a:t>
            </a:r>
            <a:endParaRPr lang="en-AU" sz="1200" kern="1200" dirty="0">
              <a:solidFill>
                <a:schemeClr val="tx1"/>
              </a:solidFill>
              <a:effectLst/>
              <a:latin typeface="+mn-lt"/>
              <a:ea typeface="+mn-ea"/>
              <a:cs typeface="+mn-cs"/>
            </a:endParaRPr>
          </a:p>
          <a:p>
            <a:endParaRPr lang="en-US" dirty="0"/>
          </a:p>
          <a:p>
            <a:r>
              <a:rPr lang="en-US" dirty="0"/>
              <a:t>Version 3 of the National Literacy Learning Progression </a:t>
            </a:r>
            <a:r>
              <a:rPr lang="en-US" sz="1200" b="0" i="0" kern="1200" dirty="0">
                <a:solidFill>
                  <a:schemeClr val="tx1"/>
                </a:solidFill>
                <a:effectLst/>
                <a:latin typeface="+mn-lt"/>
                <a:ea typeface="+mn-ea"/>
                <a:cs typeface="+mn-cs"/>
              </a:rPr>
              <a:t>is currently available as a PDF. </a:t>
            </a:r>
          </a:p>
          <a:p>
            <a:r>
              <a:rPr lang="en-US" sz="1200" b="0" i="0" kern="1200" dirty="0">
                <a:solidFill>
                  <a:schemeClr val="tx1"/>
                </a:solidFill>
                <a:effectLst/>
                <a:latin typeface="+mn-lt"/>
                <a:ea typeface="+mn-ea"/>
                <a:cs typeface="+mn-cs"/>
              </a:rPr>
              <a:t>It is planned that Version 3 of the progressions will be incorporated into the Australian Curriculum website upgrade, once the Australian Curriculum review is </a:t>
            </a:r>
            <a:r>
              <a:rPr lang="en-US" sz="1200" b="0" i="0" kern="1200" dirty="0" err="1">
                <a:solidFill>
                  <a:schemeClr val="tx1"/>
                </a:solidFill>
                <a:effectLst/>
                <a:latin typeface="+mn-lt"/>
                <a:ea typeface="+mn-ea"/>
                <a:cs typeface="+mn-cs"/>
              </a:rPr>
              <a:t>finalised</a:t>
            </a:r>
            <a:r>
              <a:rPr lang="en-US" sz="1200" b="0" i="0" kern="1200" dirty="0">
                <a:solidFill>
                  <a:schemeClr val="tx1"/>
                </a:solidFill>
                <a:effectLst/>
                <a:latin typeface="+mn-lt"/>
                <a:ea typeface="+mn-ea"/>
                <a:cs typeface="+mn-cs"/>
              </a:rPr>
              <a:t>.</a:t>
            </a:r>
          </a:p>
          <a:p>
            <a:endParaRPr lang="en-US" sz="1200" b="0" i="0" kern="1200" dirty="0">
              <a:solidFill>
                <a:schemeClr val="tx1"/>
              </a:solidFill>
              <a:effectLst/>
              <a:latin typeface="+mn-lt"/>
              <a:ea typeface="+mn-ea"/>
              <a:cs typeface="+mn-cs"/>
            </a:endParaRPr>
          </a:p>
          <a:p>
            <a:r>
              <a:rPr lang="en-US" dirty="0"/>
              <a:t>Version 3 refinements include:</a:t>
            </a:r>
          </a:p>
          <a:p>
            <a:pPr marL="171450" indent="-171450">
              <a:buFont typeface="Arial" panose="020B0604020202020204" pitchFamily="34" charset="0"/>
              <a:buChar char="•"/>
            </a:pPr>
            <a:r>
              <a:rPr lang="en-US" dirty="0"/>
              <a:t>enhanced detail of sub-element definitions</a:t>
            </a:r>
          </a:p>
          <a:p>
            <a:pPr marL="171450" indent="-171450">
              <a:buFont typeface="Arial" panose="020B0604020202020204" pitchFamily="34" charset="0"/>
              <a:buChar char="•"/>
            </a:pPr>
            <a:r>
              <a:rPr lang="en-US" dirty="0"/>
              <a:t>systematic representation of skill development across levels</a:t>
            </a:r>
          </a:p>
          <a:p>
            <a:pPr marL="171450" indent="-171450">
              <a:buFont typeface="Arial" panose="020B0604020202020204" pitchFamily="34" charset="0"/>
              <a:buChar char="•"/>
            </a:pPr>
            <a:r>
              <a:rPr lang="en-US" dirty="0"/>
              <a:t>consistent terminology</a:t>
            </a:r>
          </a:p>
          <a:p>
            <a:pPr marL="171450" indent="-171450">
              <a:buFont typeface="Arial" panose="020B0604020202020204" pitchFamily="34" charset="0"/>
              <a:buChar char="•"/>
            </a:pPr>
            <a:r>
              <a:rPr lang="en-US" dirty="0"/>
              <a:t>consistent sequence of indicators across levels</a:t>
            </a:r>
          </a:p>
          <a:p>
            <a:pPr marL="171450" indent="-171450">
              <a:buFont typeface="Arial" panose="020B0604020202020204" pitchFamily="34" charset="0"/>
              <a:buChar char="•"/>
            </a:pPr>
            <a:r>
              <a:rPr lang="en-US" dirty="0"/>
              <a:t>greater clarity within indicators and examples.</a:t>
            </a:r>
          </a:p>
          <a:p>
            <a:endParaRPr lang="en-AU" dirty="0"/>
          </a:p>
        </p:txBody>
      </p:sp>
      <p:sp>
        <p:nvSpPr>
          <p:cNvPr id="4" name="Slide Number Placeholder 3"/>
          <p:cNvSpPr>
            <a:spLocks noGrp="1"/>
          </p:cNvSpPr>
          <p:nvPr>
            <p:ph type="sldNum" sz="quarter" idx="10"/>
          </p:nvPr>
        </p:nvSpPr>
        <p:spPr/>
        <p:txBody>
          <a:bodyPr/>
          <a:lstStyle/>
          <a:p>
            <a:pPr>
              <a:defRPr/>
            </a:pPr>
            <a:fld id="{7DC8D554-20BD-45E3-8F8F-C854CD9EEC52}" type="slidenum">
              <a:rPr lang="en-AU" smtClean="0"/>
              <a:pPr>
                <a:defRPr/>
              </a:pPr>
              <a:t>6</a:t>
            </a:fld>
            <a:endParaRPr lang="en-AU" dirty="0"/>
          </a:p>
        </p:txBody>
      </p:sp>
    </p:spTree>
    <p:extLst>
      <p:ext uri="{BB962C8B-B14F-4D97-AF65-F5344CB8AC3E}">
        <p14:creationId xmlns:p14="http://schemas.microsoft.com/office/powerpoint/2010/main" val="135627953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US" dirty="0"/>
          </a:p>
          <a:p>
            <a:endParaRPr lang="en-US" dirty="0"/>
          </a:p>
        </p:txBody>
      </p:sp>
      <p:sp>
        <p:nvSpPr>
          <p:cNvPr id="4" name="Slide Number Placeholder 3"/>
          <p:cNvSpPr>
            <a:spLocks noGrp="1"/>
          </p:cNvSpPr>
          <p:nvPr>
            <p:ph type="sldNum" sz="quarter" idx="10"/>
          </p:nvPr>
        </p:nvSpPr>
        <p:spPr/>
        <p:txBody>
          <a:bodyPr/>
          <a:lstStyle/>
          <a:p>
            <a:pPr>
              <a:defRPr/>
            </a:pPr>
            <a:fld id="{7DC8D554-20BD-45E3-8F8F-C854CD9EEC52}" type="slidenum">
              <a:rPr lang="en-AU" smtClean="0"/>
              <a:pPr>
                <a:defRPr/>
              </a:pPr>
              <a:t>7</a:t>
            </a:fld>
            <a:endParaRPr lang="en-AU" dirty="0"/>
          </a:p>
        </p:txBody>
      </p:sp>
    </p:spTree>
    <p:extLst>
      <p:ext uri="{BB962C8B-B14F-4D97-AF65-F5344CB8AC3E}">
        <p14:creationId xmlns:p14="http://schemas.microsoft.com/office/powerpoint/2010/main" val="148063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Clip source: </a:t>
            </a:r>
            <a:r>
              <a:rPr lang="en-AU" sz="1200" u="none" strike="noStrike" kern="1200" dirty="0">
                <a:solidFill>
                  <a:schemeClr val="tx1"/>
                </a:solidFill>
                <a:effectLst/>
                <a:latin typeface="+mn-lt"/>
                <a:ea typeface="+mn-ea"/>
                <a:cs typeface="+mn-cs"/>
                <a:hlinkClick r:id="rId3"/>
              </a:rPr>
              <a:t>www.lpofai.edu.au/media/kw2lslug/national-literacy-learning-progression-v3-for-publication.pdf</a:t>
            </a:r>
            <a:endParaRPr lang="en-AU" sz="1200" kern="1200" dirty="0">
              <a:solidFill>
                <a:schemeClr val="tx1"/>
              </a:solidFill>
              <a:effectLst/>
              <a:latin typeface="+mn-lt"/>
              <a:ea typeface="+mn-ea"/>
              <a:cs typeface="+mn-cs"/>
            </a:endParaRPr>
          </a:p>
          <a:p>
            <a:endParaRPr lang="en-AU" sz="1200" kern="1200" dirty="0">
              <a:solidFill>
                <a:schemeClr val="tx1"/>
              </a:solidFill>
              <a:effectLst/>
              <a:latin typeface="+mn-lt"/>
              <a:ea typeface="+mn-ea"/>
              <a:cs typeface="+mn-cs"/>
            </a:endParaRPr>
          </a:p>
          <a:p>
            <a:r>
              <a:rPr lang="en-US" dirty="0"/>
              <a:t>There are common structural and </a:t>
            </a:r>
            <a:r>
              <a:rPr lang="en-US" dirty="0" err="1"/>
              <a:t>organisational</a:t>
            </a:r>
            <a:r>
              <a:rPr lang="en-US" dirty="0"/>
              <a:t> features in the National Literacy and Numeracy Learning Progressions. The largest structural unit is an element, and there are three in the Literacy Learning Progression: </a:t>
            </a:r>
            <a:r>
              <a:rPr lang="en-AU" sz="1200" b="1" kern="1200" dirty="0">
                <a:solidFill>
                  <a:schemeClr val="tx1"/>
                </a:solidFill>
                <a:effectLst/>
                <a:latin typeface="+mn-lt"/>
                <a:ea typeface="+mn-ea"/>
                <a:cs typeface="+mn-cs"/>
              </a:rPr>
              <a:t>reading and viewing</a:t>
            </a:r>
            <a:r>
              <a:rPr lang="en-AU" sz="1200" kern="1200" dirty="0">
                <a:solidFill>
                  <a:schemeClr val="tx1"/>
                </a:solidFill>
                <a:effectLst/>
                <a:latin typeface="+mn-lt"/>
                <a:ea typeface="+mn-ea"/>
                <a:cs typeface="+mn-cs"/>
              </a:rPr>
              <a:t>, </a:t>
            </a:r>
            <a:r>
              <a:rPr lang="en-AU" sz="1200" b="1" kern="1200" dirty="0">
                <a:solidFill>
                  <a:schemeClr val="tx1"/>
                </a:solidFill>
                <a:effectLst/>
                <a:latin typeface="+mn-lt"/>
                <a:ea typeface="+mn-ea"/>
                <a:cs typeface="+mn-cs"/>
              </a:rPr>
              <a:t>writing</a:t>
            </a:r>
            <a:r>
              <a:rPr lang="en-AU" sz="1200" kern="1200" dirty="0">
                <a:solidFill>
                  <a:schemeClr val="tx1"/>
                </a:solidFill>
                <a:effectLst/>
                <a:latin typeface="+mn-lt"/>
                <a:ea typeface="+mn-ea"/>
                <a:cs typeface="+mn-cs"/>
              </a:rPr>
              <a:t>, and </a:t>
            </a:r>
            <a:r>
              <a:rPr lang="en-AU" sz="1200" b="1" kern="1200" dirty="0">
                <a:solidFill>
                  <a:schemeClr val="tx1"/>
                </a:solidFill>
                <a:effectLst/>
                <a:latin typeface="+mn-lt"/>
                <a:ea typeface="+mn-ea"/>
                <a:cs typeface="+mn-cs"/>
              </a:rPr>
              <a:t>speaking and listening</a:t>
            </a:r>
            <a:r>
              <a:rPr lang="en-AU" sz="1200" kern="1200" dirty="0">
                <a:solidFill>
                  <a:schemeClr val="tx1"/>
                </a:solidFill>
                <a:effectLst/>
                <a:latin typeface="+mn-lt"/>
                <a:ea typeface="+mn-ea"/>
                <a:cs typeface="+mn-cs"/>
              </a:rPr>
              <a:t>. These elements </a:t>
            </a:r>
            <a:r>
              <a:rPr lang="en-US" dirty="0"/>
              <a:t>are further divided into 12 sub-elements, which are populated with indicators. </a:t>
            </a:r>
            <a:r>
              <a:rPr lang="en-US" b="1" dirty="0"/>
              <a:t>Indicators</a:t>
            </a:r>
            <a:r>
              <a:rPr lang="en-US" dirty="0"/>
              <a:t> within a sub-element are grouped together to form developmental levels. </a:t>
            </a:r>
          </a:p>
          <a:p>
            <a:endParaRPr lang="en-AU" sz="1200" kern="1200" dirty="0">
              <a:solidFill>
                <a:schemeClr val="tx1"/>
              </a:solidFill>
              <a:effectLst/>
              <a:latin typeface="+mn-lt"/>
              <a:ea typeface="+mn-ea"/>
              <a:cs typeface="+mn-cs"/>
            </a:endParaRPr>
          </a:p>
          <a:p>
            <a:r>
              <a:rPr lang="en-AU" sz="1200" kern="1200" dirty="0">
                <a:solidFill>
                  <a:schemeClr val="tx1"/>
                </a:solidFill>
                <a:effectLst/>
                <a:latin typeface="+mn-lt"/>
                <a:ea typeface="+mn-ea"/>
                <a:cs typeface="+mn-cs"/>
              </a:rPr>
              <a:t>This graphic shows the structure of the Literacy Learning Progression. It can be found online in the National Literacy Learning Progression PDF under the heading: </a:t>
            </a:r>
            <a:r>
              <a:rPr lang="en-AU" sz="1200" b="1" kern="1200" dirty="0">
                <a:solidFill>
                  <a:schemeClr val="tx1"/>
                </a:solidFill>
                <a:effectLst/>
                <a:latin typeface="+mn-lt"/>
                <a:ea typeface="+mn-ea"/>
                <a:cs typeface="+mn-cs"/>
              </a:rPr>
              <a:t>How is the National Literacy Learning Progression structured? </a:t>
            </a:r>
            <a:r>
              <a:rPr lang="en-AU" sz="1200" b="0" kern="1200" dirty="0">
                <a:solidFill>
                  <a:schemeClr val="tx1"/>
                </a:solidFill>
                <a:effectLst/>
                <a:latin typeface="+mn-lt"/>
                <a:ea typeface="+mn-ea"/>
                <a:cs typeface="+mn-cs"/>
              </a:rPr>
              <a:t>(p. 7)</a:t>
            </a:r>
          </a:p>
          <a:p>
            <a:endParaRPr lang="en-AU" sz="1200" kern="1200" dirty="0">
              <a:solidFill>
                <a:schemeClr val="tx1"/>
              </a:solidFill>
              <a:effectLst/>
              <a:latin typeface="+mn-lt"/>
              <a:ea typeface="+mn-ea"/>
              <a:cs typeface="+mn-cs"/>
            </a:endParaRPr>
          </a:p>
          <a:p>
            <a:pPr lvl="0"/>
            <a:endParaRPr lang="en-AU"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pPr>
              <a:defRPr/>
            </a:pPr>
            <a:fld id="{7DC8D554-20BD-45E3-8F8F-C854CD9EEC52}" type="slidenum">
              <a:rPr lang="en-AU" smtClean="0"/>
              <a:pPr>
                <a:defRPr/>
              </a:pPr>
              <a:t>8</a:t>
            </a:fld>
            <a:endParaRPr lang="en-AU" dirty="0"/>
          </a:p>
        </p:txBody>
      </p:sp>
    </p:spTree>
    <p:extLst>
      <p:ext uri="{BB962C8B-B14F-4D97-AF65-F5344CB8AC3E}">
        <p14:creationId xmlns:p14="http://schemas.microsoft.com/office/powerpoint/2010/main" val="119728532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AU" dirty="0"/>
              <a:t>This is a table of the elements (which provide a holistic view of literacy) and the sub-elements (which identify important components of knowledge, understanding and skills). </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AU"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en-AU" dirty="0"/>
              <a:t>Five of the sub-elements are overarching. </a:t>
            </a:r>
            <a:r>
              <a:rPr lang="en-AU" sz="1200" kern="1200" dirty="0">
                <a:solidFill>
                  <a:schemeClr val="tx1"/>
                </a:solidFill>
                <a:effectLst/>
                <a:latin typeface="+mn-lt"/>
                <a:ea typeface="+mn-ea"/>
                <a:cs typeface="+mn-cs"/>
              </a:rPr>
              <a:t>These are shown i</a:t>
            </a:r>
            <a:r>
              <a:rPr lang="en-AU" dirty="0"/>
              <a:t>n bold</a:t>
            </a:r>
            <a:r>
              <a:rPr lang="en-AU" sz="1200" kern="1200" dirty="0">
                <a:solidFill>
                  <a:schemeClr val="tx1"/>
                </a:solidFill>
                <a:effectLst/>
                <a:latin typeface="+mn-lt"/>
                <a:ea typeface="+mn-ea"/>
                <a:cs typeface="+mn-cs"/>
              </a:rPr>
              <a:t>:</a:t>
            </a:r>
          </a:p>
          <a:p>
            <a:pPr marL="171450" lvl="0" indent="-171450">
              <a:buFont typeface="Arial" panose="020B0604020202020204" pitchFamily="34" charset="0"/>
              <a:buChar char="•"/>
            </a:pPr>
            <a:r>
              <a:rPr lang="en-AU" sz="1200" kern="1200" dirty="0">
                <a:solidFill>
                  <a:schemeClr val="tx1"/>
                </a:solidFill>
                <a:effectLst/>
                <a:latin typeface="+mn-lt"/>
                <a:ea typeface="+mn-ea"/>
                <a:cs typeface="+mn-cs"/>
              </a:rPr>
              <a:t>Listening</a:t>
            </a:r>
          </a:p>
          <a:p>
            <a:pPr marL="171450" lvl="0" indent="-171450">
              <a:buFont typeface="Arial" panose="020B0604020202020204" pitchFamily="34" charset="0"/>
              <a:buChar char="•"/>
            </a:pPr>
            <a:r>
              <a:rPr lang="en-AU" sz="1200" kern="1200" dirty="0">
                <a:solidFill>
                  <a:schemeClr val="tx1"/>
                </a:solidFill>
                <a:effectLst/>
                <a:latin typeface="+mn-lt"/>
                <a:ea typeface="+mn-ea"/>
                <a:cs typeface="+mn-cs"/>
              </a:rPr>
              <a:t>Interacting</a:t>
            </a:r>
          </a:p>
          <a:p>
            <a:pPr marL="171450" lvl="0" indent="-171450">
              <a:buFont typeface="Arial" panose="020B0604020202020204" pitchFamily="34" charset="0"/>
              <a:buChar char="•"/>
            </a:pPr>
            <a:r>
              <a:rPr lang="en-AU" sz="1200" kern="1200" dirty="0">
                <a:solidFill>
                  <a:schemeClr val="tx1"/>
                </a:solidFill>
                <a:effectLst/>
                <a:latin typeface="+mn-lt"/>
                <a:ea typeface="+mn-ea"/>
                <a:cs typeface="+mn-cs"/>
              </a:rPr>
              <a:t>Speaking</a:t>
            </a:r>
          </a:p>
          <a:p>
            <a:pPr marL="171450" lvl="0" indent="-171450">
              <a:buFont typeface="Arial" panose="020B0604020202020204" pitchFamily="34" charset="0"/>
              <a:buChar char="•"/>
            </a:pPr>
            <a:r>
              <a:rPr lang="en-AU" sz="1200" kern="1200" dirty="0">
                <a:solidFill>
                  <a:schemeClr val="tx1"/>
                </a:solidFill>
                <a:effectLst/>
                <a:latin typeface="+mn-lt"/>
                <a:ea typeface="+mn-ea"/>
                <a:cs typeface="+mn-cs"/>
              </a:rPr>
              <a:t>Understanding texts</a:t>
            </a:r>
          </a:p>
          <a:p>
            <a:pPr marL="171450" lvl="0" indent="-171450">
              <a:buFont typeface="Arial" panose="020B0604020202020204" pitchFamily="34" charset="0"/>
              <a:buChar char="•"/>
            </a:pPr>
            <a:r>
              <a:rPr lang="en-AU" sz="1200" kern="1200">
                <a:solidFill>
                  <a:schemeClr val="tx1"/>
                </a:solidFill>
                <a:effectLst/>
                <a:latin typeface="+mn-lt"/>
                <a:ea typeface="+mn-ea"/>
                <a:cs typeface="+mn-cs"/>
              </a:rPr>
              <a:t>Creating texts.</a:t>
            </a:r>
            <a:endParaRPr lang="en-AU"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pPr marL="0" marR="0" lvl="0" indent="0" algn="r" defTabSz="457200" rtl="0" eaLnBrk="1" fontAlgn="base" latinLnBrk="0" hangingPunct="1">
              <a:lnSpc>
                <a:spcPct val="100000"/>
              </a:lnSpc>
              <a:spcBef>
                <a:spcPct val="0"/>
              </a:spcBef>
              <a:spcAft>
                <a:spcPct val="0"/>
              </a:spcAft>
              <a:buClrTx/>
              <a:buSzTx/>
              <a:buFontTx/>
              <a:buNone/>
              <a:tabLst/>
              <a:defRPr/>
            </a:pPr>
            <a:fld id="{92D7B416-5784-4422-A111-C0E08690228B}" type="slidenum">
              <a:rPr kumimoji="0" lang="en-US" altLang="en-US" sz="1200" b="0" i="0" u="none" strike="noStrike" kern="1200" cap="none" spc="0" normalizeH="0" baseline="0" noProof="0" smtClean="0">
                <a:ln>
                  <a:noFill/>
                </a:ln>
                <a:solidFill>
                  <a:prstClr val="black"/>
                </a:solidFill>
                <a:effectLst/>
                <a:uLnTx/>
                <a:uFillTx/>
                <a:latin typeface="Calibri" pitchFamily="34" charset="0"/>
                <a:ea typeface="+mn-ea"/>
                <a:cs typeface="Arial" charset="0"/>
              </a:rPr>
              <a:pPr marL="0" marR="0" lvl="0" indent="0" algn="r" defTabSz="457200" rtl="0" eaLnBrk="1" fontAlgn="base" latinLnBrk="0" hangingPunct="1">
                <a:lnSpc>
                  <a:spcPct val="100000"/>
                </a:lnSpc>
                <a:spcBef>
                  <a:spcPct val="0"/>
                </a:spcBef>
                <a:spcAft>
                  <a:spcPct val="0"/>
                </a:spcAft>
                <a:buClrTx/>
                <a:buSzTx/>
                <a:buFontTx/>
                <a:buNone/>
                <a:tabLst/>
                <a:defRPr/>
              </a:pPr>
              <a:t>9</a:t>
            </a:fld>
            <a:endParaRPr kumimoji="0" lang="en-US" altLang="en-US" sz="1200" b="0" i="0" u="none" strike="noStrike" kern="1200" cap="none" spc="0" normalizeH="0" baseline="0" noProof="0" dirty="0">
              <a:ln>
                <a:noFill/>
              </a:ln>
              <a:solidFill>
                <a:prstClr val="black"/>
              </a:solidFill>
              <a:effectLst/>
              <a:uLnTx/>
              <a:uFillTx/>
              <a:latin typeface="Calibri" pitchFamily="34" charset="0"/>
              <a:ea typeface="+mn-ea"/>
              <a:cs typeface="Arial" charset="0"/>
            </a:endParaRPr>
          </a:p>
        </p:txBody>
      </p:sp>
    </p:spTree>
    <p:extLst>
      <p:ext uri="{BB962C8B-B14F-4D97-AF65-F5344CB8AC3E}">
        <p14:creationId xmlns:p14="http://schemas.microsoft.com/office/powerpoint/2010/main" val="57406087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hyperlink" Target="https://www.qcaa.qld.edu.au/copyright" TargetMode="External"/><Relationship Id="rId2" Type="http://schemas.openxmlformats.org/officeDocument/2006/relationships/image" Target="../media/image3.png"/><Relationship Id="rId1" Type="http://schemas.openxmlformats.org/officeDocument/2006/relationships/slideMaster" Target="../slideMasters/slideMaster2.xml"/><Relationship Id="rId4" Type="http://schemas.openxmlformats.org/officeDocument/2006/relationships/image" Target="../media/image4.png"/></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endParaRPr lang="en-AU" dirty="0"/>
          </a:p>
        </p:txBody>
      </p:sp>
      <p:sp>
        <p:nvSpPr>
          <p:cNvPr id="3" name="Content Placeholder 2"/>
          <p:cNvSpPr>
            <a:spLocks noGrp="1"/>
          </p:cNvSpPr>
          <p:nvPr>
            <p:ph idx="1"/>
          </p:nvPr>
        </p:nvSpPr>
        <p:spPr>
          <a:xfrm>
            <a:off x="323850" y="986400"/>
            <a:ext cx="8485188" cy="5199410"/>
          </a:xfrm>
        </p:spPr>
        <p:txBody>
          <a:bodyPr/>
          <a:lstStyle>
            <a:lvl1pPr>
              <a:defRPr>
                <a:solidFill>
                  <a:schemeClr val="tx2"/>
                </a:solidFill>
              </a:defRPr>
            </a:lvl1pPr>
            <a:lvl2pPr marL="360000" marR="0" indent="-360000" algn="l" defTabSz="914400" rtl="0" eaLnBrk="0" fontAlgn="base" latinLnBrk="0" hangingPunct="0">
              <a:lnSpc>
                <a:spcPct val="100000"/>
              </a:lnSpc>
              <a:spcBef>
                <a:spcPts val="600"/>
              </a:spcBef>
              <a:spcAft>
                <a:spcPct val="0"/>
              </a:spcAft>
              <a:buClrTx/>
              <a:buSzTx/>
              <a:buFontTx/>
              <a:buChar char="•"/>
              <a:tabLst/>
              <a:defRPr>
                <a:solidFill>
                  <a:schemeClr val="tx2"/>
                </a:solidFill>
              </a:defRPr>
            </a:lvl2pPr>
            <a:lvl3pPr marL="756000" indent="-396000">
              <a:defRPr>
                <a:solidFill>
                  <a:schemeClr val="tx2"/>
                </a:solidFill>
              </a:defRPr>
            </a:lvl3pPr>
            <a:lvl4pPr marL="1044000" indent="-288000" algn="l">
              <a:spcBef>
                <a:spcPts val="600"/>
              </a:spcBef>
              <a:buSzPct val="75000"/>
              <a:buFont typeface="Wingdings" pitchFamily="2" charset="2"/>
              <a:buChar char="§"/>
              <a:defRPr>
                <a:solidFill>
                  <a:schemeClr val="tx2"/>
                </a:solidFill>
              </a:defRPr>
            </a:lvl4pPr>
            <a:lvl5pPr marL="1368000" indent="-324000">
              <a:spcBef>
                <a:spcPts val="600"/>
              </a:spcBef>
              <a:defRPr sz="2800">
                <a:solidFill>
                  <a:schemeClr val="tx2"/>
                </a:solidFill>
              </a:defRPr>
            </a:lvl5pPr>
          </a:lstStyle>
          <a:p>
            <a:pPr lvl="0"/>
            <a:r>
              <a:rPr lang="en-US" dirty="0"/>
              <a:t>Click to edit Master text styles</a:t>
            </a:r>
          </a:p>
          <a:p>
            <a:pPr lvl="1"/>
            <a:r>
              <a:rPr lang="en-US" dirty="0"/>
              <a:t>First level</a:t>
            </a:r>
          </a:p>
          <a:p>
            <a:pPr lvl="2"/>
            <a:r>
              <a:rPr lang="en-US" dirty="0"/>
              <a:t>Second level</a:t>
            </a:r>
          </a:p>
          <a:p>
            <a:pPr lvl="3"/>
            <a:r>
              <a:rPr lang="en-US" dirty="0"/>
              <a:t>Third level</a:t>
            </a:r>
          </a:p>
          <a:p>
            <a:pPr lvl="4"/>
            <a:r>
              <a:rPr lang="en-US" dirty="0"/>
              <a:t>Fourth level</a:t>
            </a:r>
            <a:endParaRPr lang="en-AU" dirty="0"/>
          </a:p>
        </p:txBody>
      </p:sp>
    </p:spTree>
    <p:extLst>
      <p:ext uri="{BB962C8B-B14F-4D97-AF65-F5344CB8AC3E}">
        <p14:creationId xmlns:p14="http://schemas.microsoft.com/office/powerpoint/2010/main" val="3097918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endParaRPr lang="en-AU" dirty="0"/>
          </a:p>
        </p:txBody>
      </p:sp>
      <p:sp>
        <p:nvSpPr>
          <p:cNvPr id="3" name="Content Placeholder 2"/>
          <p:cNvSpPr>
            <a:spLocks noGrp="1"/>
          </p:cNvSpPr>
          <p:nvPr>
            <p:ph sz="half" idx="1"/>
          </p:nvPr>
        </p:nvSpPr>
        <p:spPr>
          <a:xfrm>
            <a:off x="323850" y="986400"/>
            <a:ext cx="4165600" cy="5199410"/>
          </a:xfrm>
        </p:spPr>
        <p:txBody>
          <a:bodyPr/>
          <a:lstStyle>
            <a:lvl1pPr>
              <a:defRPr sz="2800">
                <a:solidFill>
                  <a:schemeClr val="tx2"/>
                </a:solidFill>
              </a:defRPr>
            </a:lvl1pPr>
            <a:lvl2pPr>
              <a:defRPr sz="2400"/>
            </a:lvl2pPr>
            <a:lvl3pPr marL="648000" indent="-288000">
              <a:defRPr sz="2000"/>
            </a:lvl3pPr>
            <a:lvl4pPr marL="936000" indent="-288000">
              <a:spcBef>
                <a:spcPts val="600"/>
              </a:spcBef>
              <a:buFont typeface="Wingdings" panose="05000000000000000000" pitchFamily="2" charset="2"/>
              <a:buChar char="§"/>
              <a:defRPr sz="1800"/>
            </a:lvl4pPr>
            <a:lvl5pPr marL="1224000" indent="-288000">
              <a:spcBef>
                <a:spcPts val="600"/>
              </a:spcBef>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4" name="Content Placeholder 3"/>
          <p:cNvSpPr>
            <a:spLocks noGrp="1"/>
          </p:cNvSpPr>
          <p:nvPr>
            <p:ph sz="half" idx="2"/>
          </p:nvPr>
        </p:nvSpPr>
        <p:spPr>
          <a:xfrm>
            <a:off x="4641850" y="986400"/>
            <a:ext cx="4167188" cy="5199410"/>
          </a:xfrm>
        </p:spPr>
        <p:txBody>
          <a:bodyPr/>
          <a:lstStyle>
            <a:lvl1pPr>
              <a:defRPr sz="2800"/>
            </a:lvl1pPr>
            <a:lvl2pPr>
              <a:defRPr sz="2400"/>
            </a:lvl2pPr>
            <a:lvl3pPr marL="648000" indent="-288000">
              <a:defRPr sz="2000"/>
            </a:lvl3pPr>
            <a:lvl4pPr marL="936000" indent="-288000">
              <a:spcBef>
                <a:spcPts val="600"/>
              </a:spcBef>
              <a:buFont typeface="Wingdings" panose="05000000000000000000" pitchFamily="2" charset="2"/>
              <a:buChar char="§"/>
              <a:defRPr sz="1800"/>
            </a:lvl4pPr>
            <a:lvl5pPr marL="1224000" indent="-288000">
              <a:spcBef>
                <a:spcPts val="600"/>
              </a:spcBef>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Tree>
    <p:extLst>
      <p:ext uri="{BB962C8B-B14F-4D97-AF65-F5344CB8AC3E}">
        <p14:creationId xmlns:p14="http://schemas.microsoft.com/office/powerpoint/2010/main" val="10129507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16370" y="3429000"/>
            <a:ext cx="8603779" cy="1728341"/>
          </a:xfrm>
        </p:spPr>
        <p:txBody>
          <a:bodyPr/>
          <a:lstStyle/>
          <a:p>
            <a:r>
              <a:rPr lang="en-US"/>
              <a:t>Click to edit Master title style</a:t>
            </a:r>
            <a:endParaRPr lang="en-AU" dirty="0"/>
          </a:p>
        </p:txBody>
      </p:sp>
      <p:sp>
        <p:nvSpPr>
          <p:cNvPr id="3" name="Subtitle 2"/>
          <p:cNvSpPr>
            <a:spLocks noGrp="1"/>
          </p:cNvSpPr>
          <p:nvPr>
            <p:ph type="subTitle" idx="1"/>
          </p:nvPr>
        </p:nvSpPr>
        <p:spPr>
          <a:xfrm>
            <a:off x="223588" y="5137200"/>
            <a:ext cx="8596561" cy="935956"/>
          </a:xfrm>
        </p:spPr>
        <p:txBody>
          <a:bodyPr/>
          <a:lstStyle>
            <a:lvl1pPr marL="0" indent="0" algn="l">
              <a:buNone/>
              <a:defRPr>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endParaRPr lang="en-AU" dirty="0"/>
          </a:p>
        </p:txBody>
      </p:sp>
      <p:pic>
        <p:nvPicPr>
          <p:cNvPr id="8" name="Picture 5"/>
          <p:cNvPicPr>
            <a:picLocks noChangeAspect="1" noChangeArrowheads="1"/>
          </p:cNvPicPr>
          <p:nvPr userDrawn="1"/>
        </p:nvPicPr>
        <p:blipFill>
          <a:blip r:embed="rId2" cstate="screen">
            <a:extLst>
              <a:ext uri="{28A0092B-C50C-407E-A947-70E740481C1C}">
                <a14:useLocalDpi xmlns:a14="http://schemas.microsoft.com/office/drawing/2010/main"/>
              </a:ext>
            </a:extLst>
          </a:blip>
          <a:stretch>
            <a:fillRect/>
          </a:stretch>
        </p:blipFill>
        <p:spPr bwMode="auto">
          <a:xfrm>
            <a:off x="0" y="6004132"/>
            <a:ext cx="9144000" cy="809244"/>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a:hlinkClick r:id="rId3"/>
            <a:extLst>
              <a:ext uri="{FF2B5EF4-FFF2-40B4-BE49-F238E27FC236}">
                <a16:creationId xmlns:a16="http://schemas.microsoft.com/office/drawing/2014/main" id="{6F1708D6-B822-4A6A-B390-4578C935E560}"/>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8370000" y="6085291"/>
            <a:ext cx="468631" cy="224029"/>
          </a:xfrm>
          <a:prstGeom prst="rect">
            <a:avLst/>
          </a:prstGeom>
        </p:spPr>
      </p:pic>
    </p:spTree>
    <p:extLst>
      <p:ext uri="{BB962C8B-B14F-4D97-AF65-F5344CB8AC3E}">
        <p14:creationId xmlns:p14="http://schemas.microsoft.com/office/powerpoint/2010/main" val="477644591"/>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theme" Target="../theme/theme2.xml"/><Relationship Id="rId1" Type="http://schemas.openxmlformats.org/officeDocument/2006/relationships/slideLayout" Target="../slideLayouts/slideLayout3.xml"/><Relationship Id="rId6" Type="http://schemas.openxmlformats.org/officeDocument/2006/relationships/image" Target="../media/image4.png"/><Relationship Id="rId5" Type="http://schemas.openxmlformats.org/officeDocument/2006/relationships/hyperlink" Target="https://www.qcaa.qld.edu.au/copyright" TargetMode="External"/><Relationship Id="rId4" Type="http://schemas.openxmlformats.org/officeDocument/2006/relationships/image" Target="../media/image3.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5363" name="Rectangle 13"/>
          <p:cNvSpPr>
            <a:spLocks noGrp="1" noChangeArrowheads="1"/>
          </p:cNvSpPr>
          <p:nvPr>
            <p:ph type="title"/>
          </p:nvPr>
        </p:nvSpPr>
        <p:spPr bwMode="auto">
          <a:xfrm>
            <a:off x="323850" y="260350"/>
            <a:ext cx="8496300" cy="4397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r>
              <a:rPr lang="en-AU" dirty="0"/>
              <a:t>Click to edit Master title style</a:t>
            </a:r>
          </a:p>
        </p:txBody>
      </p:sp>
      <p:sp>
        <p:nvSpPr>
          <p:cNvPr id="15364" name="Rectangle 14"/>
          <p:cNvSpPr>
            <a:spLocks noGrp="1" noChangeArrowheads="1"/>
          </p:cNvSpPr>
          <p:nvPr>
            <p:ph type="body" idx="1"/>
          </p:nvPr>
        </p:nvSpPr>
        <p:spPr bwMode="auto">
          <a:xfrm>
            <a:off x="323850" y="986400"/>
            <a:ext cx="8485188" cy="51994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r>
              <a:rPr lang="en-AU" dirty="0"/>
              <a:t>Click to edit Master text styles</a:t>
            </a:r>
          </a:p>
          <a:p>
            <a:pPr lvl="1"/>
            <a:r>
              <a:rPr lang="en-AU" dirty="0"/>
              <a:t>First level</a:t>
            </a:r>
          </a:p>
          <a:p>
            <a:pPr lvl="2"/>
            <a:r>
              <a:rPr lang="en-AU" dirty="0"/>
              <a:t>Second level</a:t>
            </a:r>
          </a:p>
          <a:p>
            <a:pPr lvl="3"/>
            <a:endParaRPr lang="en-AU" dirty="0"/>
          </a:p>
        </p:txBody>
      </p:sp>
      <p:pic>
        <p:nvPicPr>
          <p:cNvPr id="6" name="Picture 5">
            <a:extLst>
              <a:ext uri="{FF2B5EF4-FFF2-40B4-BE49-F238E27FC236}">
                <a16:creationId xmlns:a16="http://schemas.microsoft.com/office/drawing/2014/main" id="{6FDC5F7E-C3C9-499E-B22F-D3C69B0A5DB9}"/>
              </a:ext>
            </a:extLst>
          </p:cNvPr>
          <p:cNvPicPr>
            <a:picLocks noChangeAspect="1" noChangeArrowheads="1"/>
          </p:cNvPicPr>
          <p:nvPr userDrawn="1"/>
        </p:nvPicPr>
        <p:blipFill>
          <a:blip r:embed="rId4" cstate="print">
            <a:extLst>
              <a:ext uri="{28A0092B-C50C-407E-A947-70E740481C1C}">
                <a14:useLocalDpi xmlns:a14="http://schemas.microsoft.com/office/drawing/2010/main" val="0"/>
              </a:ext>
            </a:extLst>
          </a:blip>
          <a:stretch>
            <a:fillRect/>
          </a:stretch>
        </p:blipFill>
        <p:spPr bwMode="auto">
          <a:xfrm>
            <a:off x="0" y="6124957"/>
            <a:ext cx="9144000" cy="809243"/>
          </a:xfrm>
          <a:prstGeom prst="rect">
            <a:avLst/>
          </a:prstGeom>
          <a:noFill/>
          <a:extLst>
            <a:ext uri="{909E8E84-426E-40DD-AFC4-6F175D3DCCD1}">
              <a14:hiddenFill xmlns:a14="http://schemas.microsoft.com/office/drawing/2010/main">
                <a:solidFill>
                  <a:srgbClr val="FFFFFF"/>
                </a:solidFill>
              </a14:hiddenFill>
            </a:ext>
          </a:extLst>
        </p:spPr>
      </p:pic>
      <p:cxnSp>
        <p:nvCxnSpPr>
          <p:cNvPr id="5" name="Straight Connector 4">
            <a:extLst>
              <a:ext uri="{FF2B5EF4-FFF2-40B4-BE49-F238E27FC236}">
                <a16:creationId xmlns:a16="http://schemas.microsoft.com/office/drawing/2014/main" id="{8922E85E-2DE0-4E2A-8624-66DA1DF7CC3B}"/>
              </a:ext>
            </a:extLst>
          </p:cNvPr>
          <p:cNvCxnSpPr/>
          <p:nvPr userDrawn="1"/>
        </p:nvCxnSpPr>
        <p:spPr bwMode="auto">
          <a:xfrm>
            <a:off x="0" y="25200"/>
            <a:ext cx="9144000" cy="0"/>
          </a:xfrm>
          <a:prstGeom prst="line">
            <a:avLst/>
          </a:prstGeom>
          <a:noFill/>
          <a:ln w="53340" cap="flat" cmpd="sng" algn="ctr">
            <a:solidFill>
              <a:schemeClr val="accent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Tree>
  </p:cSld>
  <p:clrMap bg1="lt1" tx1="dk1" bg2="lt2" tx2="dk2" accent1="accent1" accent2="accent2" accent3="accent3" accent4="accent4" accent5="accent5" accent6="accent6" hlink="hlink" folHlink="folHlink"/>
  <p:sldLayoutIdLst>
    <p:sldLayoutId id="2147483821" r:id="rId1"/>
    <p:sldLayoutId id="2147483823" r:id="rId2"/>
  </p:sldLayoutIdLst>
  <p:txStyles>
    <p:titleStyle>
      <a:lvl1pPr algn="l" rtl="0" eaLnBrk="0" fontAlgn="base" hangingPunct="0">
        <a:spcBef>
          <a:spcPct val="0"/>
        </a:spcBef>
        <a:spcAft>
          <a:spcPct val="0"/>
        </a:spcAft>
        <a:defRPr sz="3200" b="1">
          <a:solidFill>
            <a:schemeClr val="tx2"/>
          </a:solidFill>
          <a:latin typeface="+mj-lt"/>
          <a:ea typeface="+mj-ea"/>
          <a:cs typeface="+mj-cs"/>
        </a:defRPr>
      </a:lvl1pPr>
      <a:lvl2pPr algn="l" rtl="0" eaLnBrk="0" fontAlgn="base" hangingPunct="0">
        <a:spcBef>
          <a:spcPct val="0"/>
        </a:spcBef>
        <a:spcAft>
          <a:spcPct val="0"/>
        </a:spcAft>
        <a:defRPr sz="3200" b="1">
          <a:solidFill>
            <a:srgbClr val="008885"/>
          </a:solidFill>
          <a:latin typeface="Arial" charset="0"/>
        </a:defRPr>
      </a:lvl2pPr>
      <a:lvl3pPr algn="l" rtl="0" eaLnBrk="0" fontAlgn="base" hangingPunct="0">
        <a:spcBef>
          <a:spcPct val="0"/>
        </a:spcBef>
        <a:spcAft>
          <a:spcPct val="0"/>
        </a:spcAft>
        <a:defRPr sz="3200" b="1">
          <a:solidFill>
            <a:srgbClr val="008885"/>
          </a:solidFill>
          <a:latin typeface="Arial" charset="0"/>
        </a:defRPr>
      </a:lvl3pPr>
      <a:lvl4pPr algn="l" rtl="0" eaLnBrk="0" fontAlgn="base" hangingPunct="0">
        <a:spcBef>
          <a:spcPct val="0"/>
        </a:spcBef>
        <a:spcAft>
          <a:spcPct val="0"/>
        </a:spcAft>
        <a:defRPr sz="3200" b="1">
          <a:solidFill>
            <a:srgbClr val="008885"/>
          </a:solidFill>
          <a:latin typeface="Arial" charset="0"/>
        </a:defRPr>
      </a:lvl4pPr>
      <a:lvl5pPr algn="l" rtl="0" eaLnBrk="0" fontAlgn="base" hangingPunct="0">
        <a:spcBef>
          <a:spcPct val="0"/>
        </a:spcBef>
        <a:spcAft>
          <a:spcPct val="0"/>
        </a:spcAft>
        <a:defRPr sz="3200" b="1">
          <a:solidFill>
            <a:srgbClr val="008885"/>
          </a:solidFill>
          <a:latin typeface="Arial" charset="0"/>
        </a:defRPr>
      </a:lvl5pPr>
      <a:lvl6pPr marL="457200" algn="l" rtl="0" fontAlgn="base">
        <a:spcBef>
          <a:spcPct val="0"/>
        </a:spcBef>
        <a:spcAft>
          <a:spcPct val="0"/>
        </a:spcAft>
        <a:defRPr sz="3200" b="1">
          <a:solidFill>
            <a:srgbClr val="008885"/>
          </a:solidFill>
          <a:latin typeface="Arial" charset="0"/>
        </a:defRPr>
      </a:lvl6pPr>
      <a:lvl7pPr marL="914400" algn="l" rtl="0" fontAlgn="base">
        <a:spcBef>
          <a:spcPct val="0"/>
        </a:spcBef>
        <a:spcAft>
          <a:spcPct val="0"/>
        </a:spcAft>
        <a:defRPr sz="3200" b="1">
          <a:solidFill>
            <a:srgbClr val="008885"/>
          </a:solidFill>
          <a:latin typeface="Arial" charset="0"/>
        </a:defRPr>
      </a:lvl7pPr>
      <a:lvl8pPr marL="1371600" algn="l" rtl="0" fontAlgn="base">
        <a:spcBef>
          <a:spcPct val="0"/>
        </a:spcBef>
        <a:spcAft>
          <a:spcPct val="0"/>
        </a:spcAft>
        <a:defRPr sz="3200" b="1">
          <a:solidFill>
            <a:srgbClr val="008885"/>
          </a:solidFill>
          <a:latin typeface="Arial" charset="0"/>
        </a:defRPr>
      </a:lvl8pPr>
      <a:lvl9pPr marL="1828800" algn="l" rtl="0" fontAlgn="base">
        <a:spcBef>
          <a:spcPct val="0"/>
        </a:spcBef>
        <a:spcAft>
          <a:spcPct val="0"/>
        </a:spcAft>
        <a:defRPr sz="3200" b="1">
          <a:solidFill>
            <a:srgbClr val="008885"/>
          </a:solidFill>
          <a:latin typeface="Arial" charset="0"/>
        </a:defRPr>
      </a:lvl9pPr>
    </p:titleStyle>
    <p:bodyStyle>
      <a:lvl1pPr marL="0" indent="0" algn="l" rtl="0" eaLnBrk="0" fontAlgn="base" hangingPunct="0">
        <a:spcBef>
          <a:spcPts val="600"/>
        </a:spcBef>
        <a:spcAft>
          <a:spcPct val="0"/>
        </a:spcAft>
        <a:defRPr sz="2800">
          <a:solidFill>
            <a:schemeClr val="tx1"/>
          </a:solidFill>
          <a:latin typeface="+mn-lt"/>
          <a:ea typeface="+mn-ea"/>
          <a:cs typeface="+mn-cs"/>
        </a:defRPr>
      </a:lvl1pPr>
      <a:lvl2pPr marL="360000" indent="-360000" algn="l" rtl="0" eaLnBrk="0" fontAlgn="base" hangingPunct="0">
        <a:spcBef>
          <a:spcPts val="600"/>
        </a:spcBef>
        <a:spcAft>
          <a:spcPct val="0"/>
        </a:spcAft>
        <a:buChar char="•"/>
        <a:defRPr sz="2800">
          <a:solidFill>
            <a:schemeClr val="tx1"/>
          </a:solidFill>
          <a:latin typeface="+mn-lt"/>
        </a:defRPr>
      </a:lvl2pPr>
      <a:lvl3pPr marL="756000" indent="-396000" algn="l" rtl="0" eaLnBrk="0" fontAlgn="base" hangingPunct="0">
        <a:spcBef>
          <a:spcPts val="600"/>
        </a:spcBef>
        <a:spcAft>
          <a:spcPct val="0"/>
        </a:spcAft>
        <a:buFont typeface="Arial" charset="0"/>
        <a:buChar char="–"/>
        <a:defRPr sz="2800">
          <a:solidFill>
            <a:schemeClr val="tx1"/>
          </a:solidFill>
          <a:latin typeface="+mn-lt"/>
        </a:defRPr>
      </a:lvl3pPr>
      <a:lvl4pPr marL="1600200" indent="-228600" algn="l" rtl="0" eaLnBrk="0" fontAlgn="base" hangingPunct="0">
        <a:spcBef>
          <a:spcPct val="20000"/>
        </a:spcBef>
        <a:spcAft>
          <a:spcPct val="0"/>
        </a:spcAft>
        <a:buChar char="–"/>
        <a:defRPr sz="2800">
          <a:solidFill>
            <a:schemeClr val="tx1"/>
          </a:solidFill>
          <a:latin typeface="+mn-lt"/>
        </a:defRPr>
      </a:lvl4pPr>
      <a:lvl5pPr marL="2057400" indent="-228600" algn="l" rtl="0" eaLnBrk="0" fontAlgn="base" hangingPunct="0">
        <a:spcBef>
          <a:spcPct val="20000"/>
        </a:spcBef>
        <a:spcAft>
          <a:spcPct val="0"/>
        </a:spcAft>
        <a:buChar char="»"/>
        <a:defRPr>
          <a:solidFill>
            <a:schemeClr val="tx1"/>
          </a:solidFill>
          <a:latin typeface="+mn-lt"/>
        </a:defRPr>
      </a:lvl5pPr>
      <a:lvl6pPr marL="2514600" indent="-228600" algn="l" rtl="0" fontAlgn="base">
        <a:spcBef>
          <a:spcPct val="20000"/>
        </a:spcBef>
        <a:spcAft>
          <a:spcPct val="0"/>
        </a:spcAft>
        <a:buChar char="»"/>
        <a:defRPr>
          <a:solidFill>
            <a:schemeClr val="tx1"/>
          </a:solidFill>
          <a:latin typeface="+mn-lt"/>
        </a:defRPr>
      </a:lvl6pPr>
      <a:lvl7pPr marL="2971800" indent="-228600" algn="l" rtl="0" fontAlgn="base">
        <a:spcBef>
          <a:spcPct val="20000"/>
        </a:spcBef>
        <a:spcAft>
          <a:spcPct val="0"/>
        </a:spcAft>
        <a:buChar char="»"/>
        <a:defRPr>
          <a:solidFill>
            <a:schemeClr val="tx1"/>
          </a:solidFill>
          <a:latin typeface="+mn-lt"/>
        </a:defRPr>
      </a:lvl7pPr>
      <a:lvl8pPr marL="3429000" indent="-228600" algn="l" rtl="0" fontAlgn="base">
        <a:spcBef>
          <a:spcPct val="20000"/>
        </a:spcBef>
        <a:spcAft>
          <a:spcPct val="0"/>
        </a:spcAft>
        <a:buChar char="»"/>
        <a:defRPr>
          <a:solidFill>
            <a:schemeClr val="tx1"/>
          </a:solidFill>
          <a:latin typeface="+mn-lt"/>
        </a:defRPr>
      </a:lvl8pPr>
      <a:lvl9pPr marL="3886200" indent="-228600" algn="l" rtl="0" fontAlgn="base">
        <a:spcBef>
          <a:spcPct val="20000"/>
        </a:spcBef>
        <a:spcAft>
          <a:spcPct val="0"/>
        </a:spcAft>
        <a:buChar char="»"/>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8" name="Rectangle 17"/>
          <p:cNvSpPr/>
          <p:nvPr/>
        </p:nvSpPr>
        <p:spPr bwMode="auto">
          <a:xfrm>
            <a:off x="179512" y="0"/>
            <a:ext cx="8964488" cy="4293096"/>
          </a:xfrm>
          <a:prstGeom prst="rect">
            <a:avLst/>
          </a:prstGeom>
          <a:blipFill>
            <a:blip r:embed="rId3" cstate="screen">
              <a:extLst>
                <a:ext uri="{28A0092B-C50C-407E-A947-70E740481C1C}">
                  <a14:useLocalDpi xmlns:a14="http://schemas.microsoft.com/office/drawing/2010/main"/>
                </a:ext>
              </a:extLst>
            </a:blip>
            <a:srcRect/>
            <a:stretch>
              <a:fillRect/>
            </a:stretch>
          </a:blipFill>
          <a:ln>
            <a:noFill/>
          </a:ln>
          <a:effectLst/>
          <a:ex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n-AU" sz="1800" b="0" i="0" u="none" strike="noStrike" cap="none" normalizeH="0" baseline="0" dirty="0">
              <a:ln>
                <a:noFill/>
              </a:ln>
              <a:solidFill>
                <a:schemeClr val="tx1"/>
              </a:solidFill>
              <a:effectLst/>
              <a:latin typeface="Arial" charset="0"/>
            </a:endParaRPr>
          </a:p>
        </p:txBody>
      </p:sp>
      <p:pic>
        <p:nvPicPr>
          <p:cNvPr id="8" name="Picture 5"/>
          <p:cNvPicPr>
            <a:picLocks noChangeAspect="1" noChangeArrowheads="1"/>
          </p:cNvPicPr>
          <p:nvPr/>
        </p:nvPicPr>
        <p:blipFill>
          <a:blip r:embed="rId4" cstate="screen">
            <a:extLst>
              <a:ext uri="{28A0092B-C50C-407E-A947-70E740481C1C}">
                <a14:useLocalDpi xmlns:a14="http://schemas.microsoft.com/office/drawing/2010/main"/>
              </a:ext>
            </a:extLst>
          </a:blip>
          <a:stretch>
            <a:fillRect/>
          </a:stretch>
        </p:blipFill>
        <p:spPr bwMode="auto">
          <a:xfrm>
            <a:off x="0" y="6004132"/>
            <a:ext cx="9144000" cy="809244"/>
          </a:xfrm>
          <a:prstGeom prst="rect">
            <a:avLst/>
          </a:prstGeom>
          <a:noFill/>
          <a:extLst>
            <a:ext uri="{909E8E84-426E-40DD-AFC4-6F175D3DCCD1}">
              <a14:hiddenFill xmlns:a14="http://schemas.microsoft.com/office/drawing/2010/main">
                <a:solidFill>
                  <a:srgbClr val="FFFFFF"/>
                </a:solidFill>
              </a14:hiddenFill>
            </a:ext>
          </a:extLst>
        </p:spPr>
      </p:pic>
      <p:cxnSp>
        <p:nvCxnSpPr>
          <p:cNvPr id="9" name="Straight Connector 8"/>
          <p:cNvCxnSpPr/>
          <p:nvPr/>
        </p:nvCxnSpPr>
        <p:spPr bwMode="auto">
          <a:xfrm>
            <a:off x="179512" y="4293096"/>
            <a:ext cx="8964488" cy="0"/>
          </a:xfrm>
          <a:prstGeom prst="line">
            <a:avLst/>
          </a:prstGeom>
          <a:noFill/>
          <a:ln w="53340" cap="flat" cmpd="sng" algn="ctr">
            <a:solidFill>
              <a:schemeClr val="accent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 name="Title Placeholder 1"/>
          <p:cNvSpPr>
            <a:spLocks noGrp="1"/>
          </p:cNvSpPr>
          <p:nvPr>
            <p:ph type="title"/>
          </p:nvPr>
        </p:nvSpPr>
        <p:spPr>
          <a:xfrm>
            <a:off x="216000" y="3430800"/>
            <a:ext cx="8596800" cy="1728000"/>
          </a:xfrm>
          <a:prstGeom prst="rect">
            <a:avLst/>
          </a:prstGeom>
        </p:spPr>
        <p:txBody>
          <a:bodyPr vert="horz" lIns="91440" tIns="45720" rIns="91440" bIns="45720" rtlCol="0" anchor="b">
            <a:normAutofit/>
          </a:bodyPr>
          <a:lstStyle/>
          <a:p>
            <a:r>
              <a:rPr lang="en-US"/>
              <a:t>Click to edit Master title style</a:t>
            </a:r>
            <a:endParaRPr lang="en-AU" dirty="0"/>
          </a:p>
        </p:txBody>
      </p:sp>
      <p:sp>
        <p:nvSpPr>
          <p:cNvPr id="3" name="Text Placeholder 2"/>
          <p:cNvSpPr>
            <a:spLocks noGrp="1"/>
          </p:cNvSpPr>
          <p:nvPr>
            <p:ph type="body" idx="1"/>
          </p:nvPr>
        </p:nvSpPr>
        <p:spPr>
          <a:xfrm>
            <a:off x="223200" y="5138116"/>
            <a:ext cx="8596800" cy="936000"/>
          </a:xfrm>
          <a:prstGeom prst="rect">
            <a:avLst/>
          </a:prstGeom>
        </p:spPr>
        <p:txBody>
          <a:bodyPr vert="horz" lIns="91440" tIns="45720" rIns="91440" bIns="45720" rtlCol="0">
            <a:normAutofit/>
          </a:bodyPr>
          <a:lstStyle/>
          <a:p>
            <a:pPr lvl="0"/>
            <a:r>
              <a:rPr lang="en-US" dirty="0"/>
              <a:t>Click to edit Master text styles</a:t>
            </a:r>
            <a:endParaRPr lang="en-AU" dirty="0"/>
          </a:p>
        </p:txBody>
      </p:sp>
      <p:pic>
        <p:nvPicPr>
          <p:cNvPr id="7" name="Picture 6">
            <a:hlinkClick r:id="rId5"/>
            <a:extLst>
              <a:ext uri="{FF2B5EF4-FFF2-40B4-BE49-F238E27FC236}">
                <a16:creationId xmlns:a16="http://schemas.microsoft.com/office/drawing/2014/main" id="{297CDBBB-D317-45A0-8172-ED50DBA9E1D3}"/>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8370000" y="6085291"/>
            <a:ext cx="468631" cy="224029"/>
          </a:xfrm>
          <a:prstGeom prst="rect">
            <a:avLst/>
          </a:prstGeom>
        </p:spPr>
      </p:pic>
    </p:spTree>
    <p:extLst>
      <p:ext uri="{BB962C8B-B14F-4D97-AF65-F5344CB8AC3E}">
        <p14:creationId xmlns:p14="http://schemas.microsoft.com/office/powerpoint/2010/main" val="4023983745"/>
      </p:ext>
    </p:extLst>
  </p:cSld>
  <p:clrMap bg1="lt1" tx1="dk1" bg2="lt2" tx2="dk2" accent1="accent1" accent2="accent2" accent3="accent3" accent4="accent4" accent5="accent5" accent6="accent6" hlink="hlink" folHlink="folHlink"/>
  <p:sldLayoutIdLst>
    <p:sldLayoutId id="2147484023" r:id="rId1"/>
  </p:sldLayoutIdLst>
  <p:txStyles>
    <p:titleStyle>
      <a:lvl1pPr algn="l" defTabSz="914400" rtl="0" eaLnBrk="1" latinLnBrk="0" hangingPunct="1">
        <a:spcBef>
          <a:spcPct val="0"/>
        </a:spcBef>
        <a:buNone/>
        <a:defRPr sz="3600" b="1" kern="1200">
          <a:solidFill>
            <a:schemeClr val="tx2"/>
          </a:solidFill>
          <a:latin typeface="Arial" pitchFamily="34" charset="0"/>
          <a:ea typeface="+mj-ea"/>
          <a:cs typeface="Arial" pitchFamily="34" charset="0"/>
        </a:defRPr>
      </a:lvl1pPr>
    </p:titleStyle>
    <p:bodyStyle>
      <a:lvl1pPr marL="0" indent="0" algn="l" defTabSz="914400" rtl="0" eaLnBrk="1" latinLnBrk="0" hangingPunct="1">
        <a:spcBef>
          <a:spcPct val="20000"/>
        </a:spcBef>
        <a:buFontTx/>
        <a:buNone/>
        <a:defRPr sz="2400" b="1" kern="1200">
          <a:solidFill>
            <a:schemeClr val="tx2"/>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800" kern="1200">
          <a:solidFill>
            <a:schemeClr val="tx2"/>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2"/>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2"/>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2"/>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3.xml"/><Relationship Id="rId1" Type="http://schemas.openxmlformats.org/officeDocument/2006/relationships/tags" Target="../tags/tag2.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1.xml"/><Relationship Id="rId1" Type="http://schemas.openxmlformats.org/officeDocument/2006/relationships/tags" Target="../tags/tag10.xml"/><Relationship Id="rId4" Type="http://schemas.openxmlformats.org/officeDocument/2006/relationships/image" Target="../media/image10.png"/></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1.xml"/><Relationship Id="rId1" Type="http://schemas.openxmlformats.org/officeDocument/2006/relationships/tags" Target="../tags/tag11.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1.xml"/><Relationship Id="rId1" Type="http://schemas.openxmlformats.org/officeDocument/2006/relationships/tags" Target="../tags/tag12.xml"/><Relationship Id="rId4" Type="http://schemas.openxmlformats.org/officeDocument/2006/relationships/hyperlink" Target="https://australiancurriculum.edu.au/resources/national-literacy-and-numeracy-learning-progressions" TargetMode="External"/></Relationships>
</file>

<file path=ppt/slides/_rels/slide13.xml.rels><?xml version="1.0" encoding="UTF-8" standalone="yes"?>
<Relationships xmlns="http://schemas.openxmlformats.org/package/2006/relationships"><Relationship Id="rId8" Type="http://schemas.openxmlformats.org/officeDocument/2006/relationships/hyperlink" Target="https://www.australiancurriculum.edu.au/copyright-and-terms-of-use" TargetMode="External"/><Relationship Id="rId3" Type="http://schemas.openxmlformats.org/officeDocument/2006/relationships/hyperlink" Target="https://www.qcaa.qld.edu.au/copyright" TargetMode="External"/><Relationship Id="rId7" Type="http://schemas.openxmlformats.org/officeDocument/2006/relationships/hyperlink" Target="https://creativecommons.org/licenses/by/4.0/" TargetMode="External"/><Relationship Id="rId2" Type="http://schemas.openxmlformats.org/officeDocument/2006/relationships/notesSlide" Target="../notesSlides/notesSlide13.xml"/><Relationship Id="rId1" Type="http://schemas.openxmlformats.org/officeDocument/2006/relationships/slideLayout" Target="../slideLayouts/slideLayout1.xml"/><Relationship Id="rId6" Type="http://schemas.openxmlformats.org/officeDocument/2006/relationships/hyperlink" Target="http://www.qcaa.qld.edu.au/copyright" TargetMode="External"/><Relationship Id="rId5" Type="http://schemas.openxmlformats.org/officeDocument/2006/relationships/hyperlink" Target="https://creativecommons.org/licenses/by/4.0" TargetMode="External"/><Relationship Id="rId4" Type="http://schemas.openxmlformats.org/officeDocument/2006/relationships/image" Target="../media/image11.png"/></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1.xml"/><Relationship Id="rId1" Type="http://schemas.openxmlformats.org/officeDocument/2006/relationships/tags" Target="../tags/tag3.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tags" Target="../tags/tag4.xml"/><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tags" Target="../tags/tag5.xml"/><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xml"/><Relationship Id="rId1" Type="http://schemas.openxmlformats.org/officeDocument/2006/relationships/tags" Target="../tags/tag6.xml"/><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1.xml"/><Relationship Id="rId1" Type="http://schemas.openxmlformats.org/officeDocument/2006/relationships/tags" Target="../tags/tag7.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1.xml"/><Relationship Id="rId1" Type="http://schemas.openxmlformats.org/officeDocument/2006/relationships/tags" Target="../tags/tag8.xml"/><Relationship Id="rId4" Type="http://schemas.openxmlformats.org/officeDocument/2006/relationships/image" Target="../media/image9.pn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1.xml"/><Relationship Id="rId1" Type="http://schemas.openxmlformats.org/officeDocument/2006/relationships/tags" Target="../tags/tag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09443" y="4273029"/>
            <a:ext cx="8603779" cy="1728341"/>
          </a:xfrm>
        </p:spPr>
        <p:txBody>
          <a:bodyPr>
            <a:normAutofit fontScale="90000"/>
          </a:bodyPr>
          <a:lstStyle/>
          <a:p>
            <a:r>
              <a:rPr lang="en-US" dirty="0"/>
              <a:t>National Literacy Learning Progression</a:t>
            </a:r>
            <a:br>
              <a:rPr lang="en-AU" dirty="0"/>
            </a:br>
            <a:endParaRPr lang="en-AU" dirty="0"/>
          </a:p>
        </p:txBody>
      </p:sp>
      <p:sp>
        <p:nvSpPr>
          <p:cNvPr id="3" name="TextBox 2">
            <a:extLst>
              <a:ext uri="{FF2B5EF4-FFF2-40B4-BE49-F238E27FC236}">
                <a16:creationId xmlns:a16="http://schemas.microsoft.com/office/drawing/2014/main" id="{92755F2C-37F3-4554-BB4C-2FFBBE57C9AF}"/>
              </a:ext>
            </a:extLst>
          </p:cNvPr>
          <p:cNvSpPr txBox="1"/>
          <p:nvPr/>
        </p:nvSpPr>
        <p:spPr>
          <a:xfrm rot="10800000">
            <a:off x="8560429" y="5544170"/>
            <a:ext cx="307777" cy="457200"/>
          </a:xfrm>
          <a:prstGeom prst="rect">
            <a:avLst/>
          </a:prstGeom>
          <a:noFill/>
        </p:spPr>
        <p:txBody>
          <a:bodyPr vert="vert" wrap="square" rtlCol="0">
            <a:spAutoFit/>
          </a:bodyPr>
          <a:lstStyle/>
          <a:p>
            <a:r>
              <a:rPr lang="en-AU" sz="800" dirty="0">
                <a:solidFill>
                  <a:schemeClr val="bg1">
                    <a:lumMod val="85000"/>
                  </a:schemeClr>
                </a:solidFill>
              </a:rPr>
              <a:t>201024</a:t>
            </a:r>
          </a:p>
        </p:txBody>
      </p:sp>
    </p:spTree>
    <p:custDataLst>
      <p:tags r:id="rId1"/>
    </p:custDataLst>
    <p:extLst>
      <p:ext uri="{BB962C8B-B14F-4D97-AF65-F5344CB8AC3E}">
        <p14:creationId xmlns:p14="http://schemas.microsoft.com/office/powerpoint/2010/main" val="426648985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5003EF2C-830B-476B-AF53-3BCA567FE5A5}"/>
              </a:ext>
            </a:extLst>
          </p:cNvPr>
          <p:cNvPicPr>
            <a:picLocks noChangeAspect="1"/>
          </p:cNvPicPr>
          <p:nvPr/>
        </p:nvPicPr>
        <p:blipFill>
          <a:blip r:embed="rId4"/>
          <a:stretch>
            <a:fillRect/>
          </a:stretch>
        </p:blipFill>
        <p:spPr>
          <a:xfrm>
            <a:off x="1523999" y="1057186"/>
            <a:ext cx="6374565" cy="5275561"/>
          </a:xfrm>
          <a:prstGeom prst="rect">
            <a:avLst/>
          </a:prstGeom>
        </p:spPr>
      </p:pic>
      <p:sp>
        <p:nvSpPr>
          <p:cNvPr id="2" name="Title 1">
            <a:extLst>
              <a:ext uri="{FF2B5EF4-FFF2-40B4-BE49-F238E27FC236}">
                <a16:creationId xmlns:a16="http://schemas.microsoft.com/office/drawing/2014/main" id="{E66D0107-3718-40AA-A0DA-DCD7BD4F8B0D}"/>
              </a:ext>
            </a:extLst>
          </p:cNvPr>
          <p:cNvSpPr>
            <a:spLocks noGrp="1"/>
          </p:cNvSpPr>
          <p:nvPr>
            <p:ph type="title"/>
          </p:nvPr>
        </p:nvSpPr>
        <p:spPr/>
        <p:txBody>
          <a:bodyPr/>
          <a:lstStyle/>
          <a:p>
            <a:r>
              <a:rPr lang="en-AU" dirty="0"/>
              <a:t>Example</a:t>
            </a:r>
            <a:endParaRPr lang="en-US" dirty="0"/>
          </a:p>
        </p:txBody>
      </p:sp>
      <p:sp>
        <p:nvSpPr>
          <p:cNvPr id="3" name="Content Placeholder 2">
            <a:extLst>
              <a:ext uri="{FF2B5EF4-FFF2-40B4-BE49-F238E27FC236}">
                <a16:creationId xmlns:a16="http://schemas.microsoft.com/office/drawing/2014/main" id="{3BDB74D8-9AC3-40C6-A70F-D91C1045B4CB}"/>
              </a:ext>
            </a:extLst>
          </p:cNvPr>
          <p:cNvSpPr>
            <a:spLocks noGrp="1"/>
          </p:cNvSpPr>
          <p:nvPr>
            <p:ph idx="1"/>
          </p:nvPr>
        </p:nvSpPr>
        <p:spPr>
          <a:xfrm>
            <a:off x="426243" y="1238098"/>
            <a:ext cx="8485188" cy="5199410"/>
          </a:xfrm>
        </p:spPr>
        <p:txBody>
          <a:bodyPr/>
          <a:lstStyle/>
          <a:p>
            <a:endParaRPr lang="en-US" dirty="0"/>
          </a:p>
          <a:p>
            <a:endParaRPr lang="en-US" dirty="0"/>
          </a:p>
          <a:p>
            <a:endParaRPr lang="en-US" dirty="0"/>
          </a:p>
          <a:p>
            <a:endParaRPr lang="en-AU" b="1" dirty="0"/>
          </a:p>
          <a:p>
            <a:endParaRPr lang="en-AU" dirty="0"/>
          </a:p>
        </p:txBody>
      </p:sp>
      <p:sp>
        <p:nvSpPr>
          <p:cNvPr id="4" name="Slide Number Placeholder 3"/>
          <p:cNvSpPr>
            <a:spLocks noGrp="1"/>
          </p:cNvSpPr>
          <p:nvPr>
            <p:ph type="sldNum" sz="quarter" idx="10"/>
          </p:nvPr>
        </p:nvSpPr>
        <p:spPr/>
        <p:txBody>
          <a:bodyPr/>
          <a:lstStyle/>
          <a:p>
            <a:pPr marL="0" marR="0" lvl="0" indent="0" algn="l" defTabSz="457200" rtl="0" eaLnBrk="1" fontAlgn="base" latinLnBrk="0" hangingPunct="1">
              <a:lnSpc>
                <a:spcPct val="100000"/>
              </a:lnSpc>
              <a:spcBef>
                <a:spcPct val="0"/>
              </a:spcBef>
              <a:spcAft>
                <a:spcPct val="0"/>
              </a:spcAft>
              <a:buClrTx/>
              <a:buSzTx/>
              <a:buFontTx/>
              <a:buNone/>
              <a:tabLst/>
              <a:defRPr/>
            </a:pPr>
            <a:fld id="{AB80C5D6-B7CC-47CA-9093-0242F7B675F0}" type="slidenum">
              <a:rPr kumimoji="0" lang="en-US" altLang="en-US" sz="1200" b="0" i="0" u="none" strike="noStrike" kern="1200" cap="none" spc="0" normalizeH="0" baseline="0" noProof="0" smtClean="0">
                <a:ln>
                  <a:noFill/>
                </a:ln>
                <a:solidFill>
                  <a:srgbClr val="FFFFFF"/>
                </a:solidFill>
                <a:effectLst/>
                <a:uLnTx/>
                <a:uFillTx/>
                <a:latin typeface="Arial" charset="0"/>
                <a:cs typeface="Arial" charset="0"/>
              </a:rPr>
              <a:pPr marL="0" marR="0" lvl="0" indent="0" algn="l" defTabSz="457200" rtl="0" eaLnBrk="1" fontAlgn="base" latinLnBrk="0" hangingPunct="1">
                <a:lnSpc>
                  <a:spcPct val="100000"/>
                </a:lnSpc>
                <a:spcBef>
                  <a:spcPct val="0"/>
                </a:spcBef>
                <a:spcAft>
                  <a:spcPct val="0"/>
                </a:spcAft>
                <a:buClrTx/>
                <a:buSzTx/>
                <a:buFontTx/>
                <a:buNone/>
                <a:tabLst/>
                <a:defRPr/>
              </a:pPr>
              <a:t>10</a:t>
            </a:fld>
            <a:endParaRPr kumimoji="0" lang="en-US" altLang="en-US" sz="1200" b="0" i="0" u="none" strike="noStrike" kern="1200" cap="none" spc="0" normalizeH="0" baseline="0" noProof="0" dirty="0">
              <a:ln>
                <a:noFill/>
              </a:ln>
              <a:solidFill>
                <a:srgbClr val="FFFFFF"/>
              </a:solidFill>
              <a:effectLst/>
              <a:uLnTx/>
              <a:uFillTx/>
              <a:latin typeface="Arial" charset="0"/>
              <a:cs typeface="Arial" charset="0"/>
            </a:endParaRPr>
          </a:p>
        </p:txBody>
      </p:sp>
      <p:sp>
        <p:nvSpPr>
          <p:cNvPr id="5" name="TextBox 4">
            <a:extLst>
              <a:ext uri="{FF2B5EF4-FFF2-40B4-BE49-F238E27FC236}">
                <a16:creationId xmlns:a16="http://schemas.microsoft.com/office/drawing/2014/main" id="{A4309A21-5FC6-4943-A4C8-A730EE929AA9}"/>
              </a:ext>
            </a:extLst>
          </p:cNvPr>
          <p:cNvSpPr txBox="1"/>
          <p:nvPr/>
        </p:nvSpPr>
        <p:spPr>
          <a:xfrm>
            <a:off x="3571284" y="572933"/>
            <a:ext cx="3246438" cy="523220"/>
          </a:xfrm>
          <a:prstGeom prst="rect">
            <a:avLst/>
          </a:prstGeom>
          <a:noFill/>
        </p:spPr>
        <p:txBody>
          <a:bodyPr wrap="square" rtlCol="0">
            <a:spAutoFit/>
          </a:bodyPr>
          <a:lstStyle/>
          <a:p>
            <a:r>
              <a:rPr lang="en-US" sz="2800" dirty="0">
                <a:solidFill>
                  <a:srgbClr val="C00000"/>
                </a:solidFill>
              </a:rPr>
              <a:t>Element: Writing</a:t>
            </a:r>
          </a:p>
        </p:txBody>
      </p:sp>
      <p:sp>
        <p:nvSpPr>
          <p:cNvPr id="8" name="TextBox 7">
            <a:extLst>
              <a:ext uri="{FF2B5EF4-FFF2-40B4-BE49-F238E27FC236}">
                <a16:creationId xmlns:a16="http://schemas.microsoft.com/office/drawing/2014/main" id="{2E079CB2-595A-4234-AA40-9A0638D03B1E}"/>
              </a:ext>
            </a:extLst>
          </p:cNvPr>
          <p:cNvSpPr txBox="1"/>
          <p:nvPr/>
        </p:nvSpPr>
        <p:spPr>
          <a:xfrm rot="16200000">
            <a:off x="503995" y="4449006"/>
            <a:ext cx="1344031" cy="523220"/>
          </a:xfrm>
          <a:prstGeom prst="rect">
            <a:avLst/>
          </a:prstGeom>
          <a:noFill/>
        </p:spPr>
        <p:txBody>
          <a:bodyPr wrap="square" rtlCol="0">
            <a:spAutoFit/>
          </a:bodyPr>
          <a:lstStyle/>
          <a:p>
            <a:r>
              <a:rPr lang="en-US" sz="2800" dirty="0">
                <a:solidFill>
                  <a:srgbClr val="C00000"/>
                </a:solidFill>
              </a:rPr>
              <a:t>Level</a:t>
            </a:r>
          </a:p>
        </p:txBody>
      </p:sp>
      <p:sp>
        <p:nvSpPr>
          <p:cNvPr id="12" name="TextBox 11">
            <a:extLst>
              <a:ext uri="{FF2B5EF4-FFF2-40B4-BE49-F238E27FC236}">
                <a16:creationId xmlns:a16="http://schemas.microsoft.com/office/drawing/2014/main" id="{467A7DFB-7E7E-4ABA-BD70-94C58D1FEF00}"/>
              </a:ext>
            </a:extLst>
          </p:cNvPr>
          <p:cNvSpPr txBox="1"/>
          <p:nvPr/>
        </p:nvSpPr>
        <p:spPr>
          <a:xfrm>
            <a:off x="4038600" y="4267200"/>
            <a:ext cx="2514600" cy="461665"/>
          </a:xfrm>
          <a:prstGeom prst="rect">
            <a:avLst/>
          </a:prstGeom>
          <a:noFill/>
        </p:spPr>
        <p:txBody>
          <a:bodyPr wrap="square" rtlCol="0">
            <a:spAutoFit/>
          </a:bodyPr>
          <a:lstStyle/>
          <a:p>
            <a:r>
              <a:rPr lang="en-US" sz="2400" dirty="0">
                <a:solidFill>
                  <a:srgbClr val="C00000"/>
                </a:solidFill>
              </a:rPr>
              <a:t>Sub-heading</a:t>
            </a:r>
          </a:p>
        </p:txBody>
      </p:sp>
      <p:sp>
        <p:nvSpPr>
          <p:cNvPr id="15" name="TextBox 14">
            <a:extLst>
              <a:ext uri="{FF2B5EF4-FFF2-40B4-BE49-F238E27FC236}">
                <a16:creationId xmlns:a16="http://schemas.microsoft.com/office/drawing/2014/main" id="{7534C67D-2342-4CBD-B800-712B5C5332C1}"/>
              </a:ext>
            </a:extLst>
          </p:cNvPr>
          <p:cNvSpPr txBox="1"/>
          <p:nvPr/>
        </p:nvSpPr>
        <p:spPr>
          <a:xfrm rot="16200000">
            <a:off x="7152509" y="2022253"/>
            <a:ext cx="2053431" cy="523220"/>
          </a:xfrm>
          <a:prstGeom prst="rect">
            <a:avLst/>
          </a:prstGeom>
          <a:noFill/>
        </p:spPr>
        <p:txBody>
          <a:bodyPr wrap="square" rtlCol="0">
            <a:spAutoFit/>
          </a:bodyPr>
          <a:lstStyle/>
          <a:p>
            <a:r>
              <a:rPr lang="en-US" sz="2800" dirty="0">
                <a:solidFill>
                  <a:srgbClr val="C00000"/>
                </a:solidFill>
              </a:rPr>
              <a:t>Indicators</a:t>
            </a:r>
          </a:p>
        </p:txBody>
      </p:sp>
      <p:sp>
        <p:nvSpPr>
          <p:cNvPr id="14" name="TextBox 13">
            <a:extLst>
              <a:ext uri="{FF2B5EF4-FFF2-40B4-BE49-F238E27FC236}">
                <a16:creationId xmlns:a16="http://schemas.microsoft.com/office/drawing/2014/main" id="{609E8D9E-25B1-444C-86C0-6657A9D10D42}"/>
              </a:ext>
            </a:extLst>
          </p:cNvPr>
          <p:cNvSpPr txBox="1"/>
          <p:nvPr/>
        </p:nvSpPr>
        <p:spPr>
          <a:xfrm>
            <a:off x="2819400" y="1096153"/>
            <a:ext cx="2078628" cy="461665"/>
          </a:xfrm>
          <a:prstGeom prst="rect">
            <a:avLst/>
          </a:prstGeom>
          <a:noFill/>
        </p:spPr>
        <p:txBody>
          <a:bodyPr wrap="square" rtlCol="0">
            <a:spAutoFit/>
          </a:bodyPr>
          <a:lstStyle/>
          <a:p>
            <a:r>
              <a:rPr lang="en-US" sz="2400" dirty="0">
                <a:solidFill>
                  <a:srgbClr val="FF0000"/>
                </a:solidFill>
              </a:rPr>
              <a:t>Sub-element</a:t>
            </a:r>
          </a:p>
        </p:txBody>
      </p:sp>
      <p:sp>
        <p:nvSpPr>
          <p:cNvPr id="13" name="TextBox 12">
            <a:extLst>
              <a:ext uri="{FF2B5EF4-FFF2-40B4-BE49-F238E27FC236}">
                <a16:creationId xmlns:a16="http://schemas.microsoft.com/office/drawing/2014/main" id="{26B22BB2-B793-4DE6-AF48-72A5E31C3B3C}"/>
              </a:ext>
            </a:extLst>
          </p:cNvPr>
          <p:cNvSpPr txBox="1"/>
          <p:nvPr/>
        </p:nvSpPr>
        <p:spPr>
          <a:xfrm>
            <a:off x="152400" y="5732583"/>
            <a:ext cx="1523999" cy="600164"/>
          </a:xfrm>
          <a:prstGeom prst="rect">
            <a:avLst/>
          </a:prstGeom>
          <a:noFill/>
        </p:spPr>
        <p:txBody>
          <a:bodyPr wrap="square" rtlCol="0">
            <a:spAutoFit/>
          </a:bodyPr>
          <a:lstStyle/>
          <a:p>
            <a:r>
              <a:rPr lang="en-AU" sz="1100" dirty="0"/>
              <a:t>Credit: National Literacy Learning Progression</a:t>
            </a:r>
          </a:p>
        </p:txBody>
      </p:sp>
    </p:spTree>
    <p:custDataLst>
      <p:tags r:id="rId1"/>
    </p:custDataLst>
    <p:extLst>
      <p:ext uri="{BB962C8B-B14F-4D97-AF65-F5344CB8AC3E}">
        <p14:creationId xmlns:p14="http://schemas.microsoft.com/office/powerpoint/2010/main" val="10977428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fade">
                                      <p:cBhvr>
                                        <p:cTn id="12" dur="500"/>
                                        <p:tgtEl>
                                          <p:spTgt spid="1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fade">
                                      <p:cBhvr>
                                        <p:cTn id="22" dur="500"/>
                                        <p:tgtEl>
                                          <p:spTgt spid="15"/>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fade">
                                      <p:cBhvr>
                                        <p:cTn id="2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8" grpId="0"/>
      <p:bldP spid="12" grpId="0"/>
      <p:bldP spid="15" grpId="0"/>
      <p:bldP spid="14"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sz="2800" dirty="0"/>
              <a:t>Using the Literacy Learning Progression</a:t>
            </a:r>
          </a:p>
        </p:txBody>
      </p:sp>
      <p:sp>
        <p:nvSpPr>
          <p:cNvPr id="4" name="Slide Number Placeholder 3"/>
          <p:cNvSpPr>
            <a:spLocks noGrp="1"/>
          </p:cNvSpPr>
          <p:nvPr>
            <p:ph type="sldNum" sz="quarter" idx="10"/>
          </p:nvPr>
        </p:nvSpPr>
        <p:spPr/>
        <p:txBody>
          <a:bodyPr/>
          <a:lstStyle/>
          <a:p>
            <a:pPr marL="0" marR="0" lvl="0" indent="0" algn="l" defTabSz="457200" rtl="0" eaLnBrk="1" fontAlgn="base" latinLnBrk="0" hangingPunct="1">
              <a:lnSpc>
                <a:spcPct val="100000"/>
              </a:lnSpc>
              <a:spcBef>
                <a:spcPct val="0"/>
              </a:spcBef>
              <a:spcAft>
                <a:spcPct val="0"/>
              </a:spcAft>
              <a:buClrTx/>
              <a:buSzTx/>
              <a:buFontTx/>
              <a:buNone/>
              <a:tabLst/>
              <a:defRPr/>
            </a:pPr>
            <a:fld id="{AB80C5D6-B7CC-47CA-9093-0242F7B675F0}" type="slidenum">
              <a:rPr kumimoji="0" lang="en-US" altLang="en-US" sz="1200" b="0" i="0" u="none" strike="noStrike" kern="1200" cap="none" spc="0" normalizeH="0" baseline="0" noProof="0" smtClean="0">
                <a:ln>
                  <a:noFill/>
                </a:ln>
                <a:solidFill>
                  <a:srgbClr val="FFFFFF"/>
                </a:solidFill>
                <a:effectLst/>
                <a:uLnTx/>
                <a:uFillTx/>
                <a:latin typeface="Arial" charset="0"/>
                <a:cs typeface="Arial" charset="0"/>
              </a:rPr>
              <a:pPr marL="0" marR="0" lvl="0" indent="0" algn="l" defTabSz="457200" rtl="0" eaLnBrk="1" fontAlgn="base" latinLnBrk="0" hangingPunct="1">
                <a:lnSpc>
                  <a:spcPct val="100000"/>
                </a:lnSpc>
                <a:spcBef>
                  <a:spcPct val="0"/>
                </a:spcBef>
                <a:spcAft>
                  <a:spcPct val="0"/>
                </a:spcAft>
                <a:buClrTx/>
                <a:buSzTx/>
                <a:buFontTx/>
                <a:buNone/>
                <a:tabLst/>
                <a:defRPr/>
              </a:pPr>
              <a:t>11</a:t>
            </a:fld>
            <a:endParaRPr kumimoji="0" lang="en-US" altLang="en-US" sz="1200" b="0" i="0" u="none" strike="noStrike" kern="1200" cap="none" spc="0" normalizeH="0" baseline="0" noProof="0" dirty="0">
              <a:ln>
                <a:noFill/>
              </a:ln>
              <a:solidFill>
                <a:srgbClr val="FFFFFF"/>
              </a:solidFill>
              <a:effectLst/>
              <a:uLnTx/>
              <a:uFillTx/>
              <a:latin typeface="Arial" charset="0"/>
              <a:cs typeface="Arial" charset="0"/>
            </a:endParaRPr>
          </a:p>
        </p:txBody>
      </p:sp>
      <p:sp>
        <p:nvSpPr>
          <p:cNvPr id="15" name="Content Placeholder 1">
            <a:extLst>
              <a:ext uri="{FF2B5EF4-FFF2-40B4-BE49-F238E27FC236}">
                <a16:creationId xmlns:a16="http://schemas.microsoft.com/office/drawing/2014/main" id="{45305450-A202-5A42-9FE4-952A4D1623D0}"/>
              </a:ext>
            </a:extLst>
          </p:cNvPr>
          <p:cNvSpPr>
            <a:spLocks noGrp="1"/>
          </p:cNvSpPr>
          <p:nvPr>
            <p:ph idx="1"/>
          </p:nvPr>
        </p:nvSpPr>
        <p:spPr>
          <a:xfrm>
            <a:off x="304800" y="990600"/>
            <a:ext cx="8229600" cy="4426420"/>
          </a:xfrm>
        </p:spPr>
        <p:txBody>
          <a:bodyPr/>
          <a:lstStyle/>
          <a:p>
            <a:pPr>
              <a:buClr>
                <a:schemeClr val="tx1"/>
              </a:buClr>
            </a:pPr>
            <a:r>
              <a:rPr lang="en-US" dirty="0"/>
              <a:t>When using the progression to identify student development note that: </a:t>
            </a:r>
            <a:endParaRPr lang="en-AU" dirty="0"/>
          </a:p>
          <a:p>
            <a:pPr marL="457200" indent="-457200">
              <a:buClr>
                <a:schemeClr val="tx1"/>
              </a:buClr>
              <a:buFont typeface="Arial" panose="020B0604020202020204" pitchFamily="34" charset="0"/>
              <a:buChar char="•"/>
            </a:pPr>
            <a:r>
              <a:rPr lang="en-AU" dirty="0"/>
              <a:t>teachers make a holistic judgment when placing students on a level</a:t>
            </a:r>
          </a:p>
          <a:p>
            <a:pPr marL="457200" indent="-457200">
              <a:buClr>
                <a:schemeClr val="tx1"/>
              </a:buClr>
              <a:buFont typeface="Arial" panose="020B0604020202020204" pitchFamily="34" charset="0"/>
              <a:buChar char="•"/>
            </a:pPr>
            <a:r>
              <a:rPr lang="en-AU" dirty="0"/>
              <a:t>teachers identify next steps in literacy progression</a:t>
            </a:r>
          </a:p>
          <a:p>
            <a:pPr marL="457200" indent="-457200">
              <a:buClr>
                <a:schemeClr val="tx1"/>
              </a:buClr>
              <a:buFont typeface="Arial" panose="020B0604020202020204" pitchFamily="34" charset="0"/>
              <a:buChar char="•"/>
            </a:pPr>
            <a:r>
              <a:rPr lang="en-AU" dirty="0"/>
              <a:t>indicators at each level are neither hierarchical nor prescriptive</a:t>
            </a:r>
          </a:p>
          <a:p>
            <a:pPr marL="457200" indent="-457200">
              <a:buClr>
                <a:schemeClr val="tx1"/>
              </a:buClr>
              <a:buFont typeface="Arial" panose="020B0604020202020204" pitchFamily="34" charset="0"/>
              <a:buChar char="•"/>
            </a:pPr>
            <a:r>
              <a:rPr lang="en-AU" dirty="0"/>
              <a:t>the progression is not designed to be used as a checklist.</a:t>
            </a:r>
          </a:p>
          <a:p>
            <a:endParaRPr lang="en-AU" sz="2000" dirty="0"/>
          </a:p>
        </p:txBody>
      </p:sp>
    </p:spTree>
    <p:custDataLst>
      <p:tags r:id="rId1"/>
    </p:custDataLst>
    <p:extLst>
      <p:ext uri="{BB962C8B-B14F-4D97-AF65-F5344CB8AC3E}">
        <p14:creationId xmlns:p14="http://schemas.microsoft.com/office/powerpoint/2010/main" val="244530608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4DDAD5-F5B7-4C0A-ABDC-26F6FDF8F771}"/>
              </a:ext>
            </a:extLst>
          </p:cNvPr>
          <p:cNvSpPr>
            <a:spLocks noGrp="1"/>
          </p:cNvSpPr>
          <p:nvPr>
            <p:ph type="title"/>
          </p:nvPr>
        </p:nvSpPr>
        <p:spPr/>
        <p:txBody>
          <a:bodyPr/>
          <a:lstStyle/>
          <a:p>
            <a:r>
              <a:rPr lang="en-US" dirty="0"/>
              <a:t>Where to now?</a:t>
            </a:r>
            <a:endParaRPr lang="en-AU" dirty="0"/>
          </a:p>
        </p:txBody>
      </p:sp>
      <p:sp>
        <p:nvSpPr>
          <p:cNvPr id="5" name="Content Placeholder 4">
            <a:extLst>
              <a:ext uri="{FF2B5EF4-FFF2-40B4-BE49-F238E27FC236}">
                <a16:creationId xmlns:a16="http://schemas.microsoft.com/office/drawing/2014/main" id="{C3A9B46B-7DFC-4137-B9FA-CB645E83E1F7}"/>
              </a:ext>
            </a:extLst>
          </p:cNvPr>
          <p:cNvSpPr>
            <a:spLocks noGrp="1"/>
          </p:cNvSpPr>
          <p:nvPr>
            <p:ph idx="1"/>
          </p:nvPr>
        </p:nvSpPr>
        <p:spPr/>
        <p:txBody>
          <a:bodyPr/>
          <a:lstStyle/>
          <a:p>
            <a:r>
              <a:rPr lang="en-US" dirty="0"/>
              <a:t>QCAA advises that the National Literacy and Numeracy Learning Progressions are a resource schools may choose to use.  </a:t>
            </a:r>
          </a:p>
          <a:p>
            <a:endParaRPr lang="en-US" sz="1100" dirty="0"/>
          </a:p>
          <a:p>
            <a:r>
              <a:rPr lang="en-US" dirty="0"/>
              <a:t>Schools are best placed to decide how to use the learning progressions, with advice from their sector.</a:t>
            </a:r>
          </a:p>
          <a:p>
            <a:endParaRPr lang="en-US" sz="1100" dirty="0"/>
          </a:p>
          <a:p>
            <a:r>
              <a:rPr lang="en-US" dirty="0"/>
              <a:t>The National Literacy Learning Progression is on </a:t>
            </a:r>
            <a:br>
              <a:rPr lang="en-US" dirty="0"/>
            </a:br>
            <a:r>
              <a:rPr lang="en-US" dirty="0"/>
              <a:t>the Australian Curriculum website under the ‘Resources/publications’ tab:</a:t>
            </a:r>
          </a:p>
          <a:p>
            <a:r>
              <a:rPr lang="en-US" dirty="0">
                <a:hlinkClick r:id="rId4"/>
              </a:rPr>
              <a:t>https://australiancurriculum.edu.au/resources/national-literacy-and-numeracy-learning-progressions</a:t>
            </a:r>
            <a:endParaRPr lang="en-US" dirty="0"/>
          </a:p>
          <a:p>
            <a:endParaRPr lang="en-US" dirty="0"/>
          </a:p>
          <a:p>
            <a:endParaRPr lang="en-US" dirty="0"/>
          </a:p>
          <a:p>
            <a:endParaRPr lang="en-US" dirty="0"/>
          </a:p>
          <a:p>
            <a:endParaRPr lang="en-US" dirty="0"/>
          </a:p>
          <a:p>
            <a:endParaRPr lang="en-AU" dirty="0"/>
          </a:p>
        </p:txBody>
      </p:sp>
    </p:spTree>
    <p:custDataLst>
      <p:tags r:id="rId1"/>
    </p:custDataLst>
    <p:extLst>
      <p:ext uri="{BB962C8B-B14F-4D97-AF65-F5344CB8AC3E}">
        <p14:creationId xmlns:p14="http://schemas.microsoft.com/office/powerpoint/2010/main" val="241430384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06000" y="980728"/>
            <a:ext cx="624841" cy="298705"/>
          </a:xfrm>
          <a:prstGeom prst="rect">
            <a:avLst/>
          </a:prstGeom>
        </p:spPr>
      </p:pic>
      <p:sp>
        <p:nvSpPr>
          <p:cNvPr id="3" name="Title 2"/>
          <p:cNvSpPr>
            <a:spLocks noGrp="1"/>
          </p:cNvSpPr>
          <p:nvPr>
            <p:ph type="title"/>
          </p:nvPr>
        </p:nvSpPr>
        <p:spPr/>
        <p:txBody>
          <a:bodyPr/>
          <a:lstStyle/>
          <a:p>
            <a:r>
              <a:rPr lang="en-AU" dirty="0"/>
              <a:t>Acknowledgments</a:t>
            </a:r>
          </a:p>
        </p:txBody>
      </p:sp>
      <p:sp>
        <p:nvSpPr>
          <p:cNvPr id="4" name="Content Placeholder 3"/>
          <p:cNvSpPr>
            <a:spLocks noGrp="1"/>
          </p:cNvSpPr>
          <p:nvPr>
            <p:ph idx="1"/>
          </p:nvPr>
        </p:nvSpPr>
        <p:spPr>
          <a:xfrm>
            <a:off x="352812" y="980728"/>
            <a:ext cx="8485188" cy="5040000"/>
          </a:xfrm>
        </p:spPr>
        <p:txBody>
          <a:bodyPr>
            <a:normAutofit/>
          </a:bodyPr>
          <a:lstStyle/>
          <a:p>
            <a:pPr>
              <a:spcBef>
                <a:spcPts val="0"/>
              </a:spcBef>
              <a:spcAft>
                <a:spcPts val="0"/>
              </a:spcAft>
            </a:pPr>
            <a:endParaRPr lang="en-AU" sz="300" dirty="0"/>
          </a:p>
          <a:p>
            <a:pPr>
              <a:lnSpc>
                <a:spcPct val="110000"/>
              </a:lnSpc>
              <a:spcAft>
                <a:spcPts val="0"/>
              </a:spcAft>
            </a:pPr>
            <a:r>
              <a:rPr lang="en-US" sz="1200" dirty="0"/>
              <a:t>                </a:t>
            </a:r>
            <a:r>
              <a:rPr lang="en-US" sz="1400" dirty="0"/>
              <a:t>© State of Queensland (QCAA) </a:t>
            </a:r>
            <a:r>
              <a:rPr lang="en-AU" sz="1400" dirty="0"/>
              <a:t>2020</a:t>
            </a:r>
          </a:p>
          <a:p>
            <a:pPr>
              <a:lnSpc>
                <a:spcPct val="110000"/>
              </a:lnSpc>
            </a:pPr>
            <a:r>
              <a:rPr lang="en-AU" sz="1400" b="1" spc="-20" dirty="0"/>
              <a:t>Licence:</a:t>
            </a:r>
            <a:r>
              <a:rPr lang="en-AU" sz="1400" spc="-20" dirty="0"/>
              <a:t> </a:t>
            </a:r>
            <a:r>
              <a:rPr lang="en-AU" sz="1400" spc="-20" dirty="0">
                <a:hlinkClick r:id="rId5"/>
              </a:rPr>
              <a:t>https://creativecommons.org/licenses/by/4.0</a:t>
            </a:r>
            <a:r>
              <a:rPr lang="en-AU" sz="1400" spc="-20" dirty="0"/>
              <a:t> </a:t>
            </a:r>
            <a:r>
              <a:rPr lang="en-AU" sz="1400" b="1" spc="-20" dirty="0">
                <a:solidFill>
                  <a:schemeClr val="tx2">
                    <a:lumMod val="50000"/>
                    <a:lumOff val="50000"/>
                  </a:schemeClr>
                </a:solidFill>
              </a:rPr>
              <a:t>|</a:t>
            </a:r>
            <a:r>
              <a:rPr lang="en-AU" sz="1400" spc="-20" dirty="0"/>
              <a:t> </a:t>
            </a:r>
            <a:r>
              <a:rPr lang="en-AU" sz="1400" b="1" spc="-20" dirty="0"/>
              <a:t>Copyright notice:</a:t>
            </a:r>
            <a:r>
              <a:rPr lang="en-AU" sz="1400" spc="-20" dirty="0"/>
              <a:t> </a:t>
            </a:r>
            <a:r>
              <a:rPr lang="en-AU" sz="1400" spc="-20" dirty="0">
                <a:hlinkClick r:id="rId3"/>
              </a:rPr>
              <a:t>www.qcaa.qld.edu.au/copyright</a:t>
            </a:r>
            <a:r>
              <a:rPr lang="en-AU" sz="1400" spc="-20" dirty="0"/>
              <a:t> — lists the full terms and conditions, which specify certain exceptions to the licence. </a:t>
            </a:r>
            <a:r>
              <a:rPr lang="en-AU" sz="1400" b="1" spc="-20" dirty="0">
                <a:solidFill>
                  <a:schemeClr val="tx2">
                    <a:lumMod val="50000"/>
                    <a:lumOff val="50000"/>
                  </a:schemeClr>
                </a:solidFill>
              </a:rPr>
              <a:t>|</a:t>
            </a:r>
            <a:r>
              <a:rPr lang="en-AU" sz="1400" spc="-20" dirty="0"/>
              <a:t> </a:t>
            </a:r>
            <a:br>
              <a:rPr lang="en-AU" sz="1400" spc="-20" dirty="0"/>
            </a:br>
            <a:r>
              <a:rPr lang="en-US" sz="1400" b="1" dirty="0"/>
              <a:t>Attribution:</a:t>
            </a:r>
            <a:r>
              <a:rPr lang="en-US" sz="1400" dirty="0"/>
              <a:t> ‘©</a:t>
            </a:r>
            <a:r>
              <a:rPr lang="en-AU" sz="1400" dirty="0"/>
              <a:t> </a:t>
            </a:r>
            <a:r>
              <a:rPr lang="en-US" sz="1400" dirty="0"/>
              <a:t>State</a:t>
            </a:r>
            <a:r>
              <a:rPr lang="en-AU" sz="1400" dirty="0"/>
              <a:t> </a:t>
            </a:r>
            <a:r>
              <a:rPr lang="en-US" sz="1400" dirty="0"/>
              <a:t>of</a:t>
            </a:r>
            <a:r>
              <a:rPr lang="en-AU" sz="1400" dirty="0"/>
              <a:t> </a:t>
            </a:r>
            <a:r>
              <a:rPr lang="en-US" sz="1400" dirty="0"/>
              <a:t>Queensland</a:t>
            </a:r>
            <a:r>
              <a:rPr lang="en-AU" sz="1400" dirty="0"/>
              <a:t> </a:t>
            </a:r>
            <a:r>
              <a:rPr lang="en-US" sz="1400" dirty="0"/>
              <a:t>(</a:t>
            </a:r>
            <a:r>
              <a:rPr lang="en-US" sz="1400" dirty="0" err="1">
                <a:hlinkClick r:id="rId6"/>
              </a:rPr>
              <a:t>QCAA</a:t>
            </a:r>
            <a:r>
              <a:rPr lang="en-US" sz="1400" dirty="0"/>
              <a:t>)</a:t>
            </a:r>
            <a:r>
              <a:rPr lang="en-AU" sz="1400" dirty="0"/>
              <a:t> 2020— please include the link to our copyright notice.</a:t>
            </a:r>
          </a:p>
          <a:p>
            <a:pPr>
              <a:lnSpc>
                <a:spcPct val="110000"/>
              </a:lnSpc>
            </a:pPr>
            <a:r>
              <a:rPr lang="en-US" sz="1400" dirty="0"/>
              <a:t>Other copyright material in this publication is listed below:</a:t>
            </a:r>
          </a:p>
          <a:p>
            <a:pPr marL="285750" indent="-285750">
              <a:lnSpc>
                <a:spcPct val="110000"/>
              </a:lnSpc>
              <a:buFont typeface="Arial" panose="020B0604020202020204" pitchFamily="34" charset="0"/>
              <a:buChar char="•"/>
            </a:pPr>
            <a:r>
              <a:rPr lang="en-US" sz="1400" dirty="0"/>
              <a:t>Content from ACARA, including the National Literacy and Numeracy Learning Progressions, is © ACARA 2010–2020, licensed under </a:t>
            </a:r>
            <a:r>
              <a:rPr lang="en-US" sz="1400" dirty="0">
                <a:hlinkClick r:id="rId7"/>
              </a:rPr>
              <a:t>CC BY 4.0</a:t>
            </a:r>
            <a:r>
              <a:rPr lang="en-US" sz="1400" dirty="0"/>
              <a:t>. For the latest information and additional terms of use, please check the Australian Curriculum website and its </a:t>
            </a:r>
            <a:r>
              <a:rPr lang="en-US" sz="1400">
                <a:hlinkClick r:id="rId8"/>
              </a:rPr>
              <a:t>copyright notice</a:t>
            </a:r>
            <a:r>
              <a:rPr lang="en-US" sz="1400"/>
              <a:t>.</a:t>
            </a:r>
            <a:endParaRPr lang="en-AU" sz="1200" dirty="0"/>
          </a:p>
          <a:p>
            <a:pPr>
              <a:lnSpc>
                <a:spcPct val="110000"/>
              </a:lnSpc>
            </a:pPr>
            <a:endParaRPr lang="en-AU" sz="1400" dirty="0"/>
          </a:p>
          <a:p>
            <a:pPr>
              <a:lnSpc>
                <a:spcPct val="110000"/>
              </a:lnSpc>
            </a:pPr>
            <a:endParaRPr lang="en-AU" sz="1200" dirty="0"/>
          </a:p>
        </p:txBody>
      </p:sp>
    </p:spTree>
    <p:extLst>
      <p:ext uri="{BB962C8B-B14F-4D97-AF65-F5344CB8AC3E}">
        <p14:creationId xmlns:p14="http://schemas.microsoft.com/office/powerpoint/2010/main" val="169345527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a:extLst>
              <a:ext uri="{FF2B5EF4-FFF2-40B4-BE49-F238E27FC236}">
                <a16:creationId xmlns:a16="http://schemas.microsoft.com/office/drawing/2014/main" id="{754EBE32-A9F1-4A9A-9E8E-E840D5D730C9}"/>
              </a:ext>
            </a:extLst>
          </p:cNvPr>
          <p:cNvSpPr>
            <a:spLocks noGrp="1"/>
          </p:cNvSpPr>
          <p:nvPr>
            <p:ph idx="1"/>
          </p:nvPr>
        </p:nvSpPr>
        <p:spPr/>
        <p:txBody>
          <a:bodyPr/>
          <a:lstStyle/>
          <a:p>
            <a:r>
              <a:rPr lang="en-AU" kern="1200" dirty="0">
                <a:solidFill>
                  <a:schemeClr val="tx1"/>
                </a:solidFill>
              </a:rPr>
              <a:t>The Australian Curriculum: English has a central role in the development of literacy. </a:t>
            </a:r>
            <a:r>
              <a:rPr lang="en-US" dirty="0"/>
              <a:t> </a:t>
            </a:r>
          </a:p>
          <a:p>
            <a:endParaRPr lang="en-US" sz="1100" dirty="0"/>
          </a:p>
          <a:p>
            <a:r>
              <a:rPr lang="en-US" dirty="0"/>
              <a:t>In addition, all Australian Curriculum learning areas require students to apply and develop </a:t>
            </a:r>
            <a:br>
              <a:rPr lang="en-US" dirty="0"/>
            </a:br>
            <a:r>
              <a:rPr lang="en-US" dirty="0"/>
              <a:t>discipline-specific literacy knowledge and skills.</a:t>
            </a:r>
          </a:p>
          <a:p>
            <a:endParaRPr lang="en-US" dirty="0"/>
          </a:p>
          <a:p>
            <a:pPr marL="457200" indent="-457200">
              <a:buFont typeface="Arial" panose="020B0604020202020204" pitchFamily="34" charset="0"/>
              <a:buChar char="•"/>
            </a:pPr>
            <a:endParaRPr lang="en-US" dirty="0"/>
          </a:p>
          <a:p>
            <a:r>
              <a:rPr lang="en-US" b="1" dirty="0"/>
              <a:t> </a:t>
            </a:r>
          </a:p>
          <a:p>
            <a:pPr marL="457200" indent="-457200">
              <a:buFont typeface="Arial" panose="020B0604020202020204" pitchFamily="34" charset="0"/>
              <a:buChar char="•"/>
            </a:pPr>
            <a:endParaRPr lang="en-US" dirty="0"/>
          </a:p>
        </p:txBody>
      </p:sp>
      <p:sp>
        <p:nvSpPr>
          <p:cNvPr id="7" name="Title 4">
            <a:extLst>
              <a:ext uri="{FF2B5EF4-FFF2-40B4-BE49-F238E27FC236}">
                <a16:creationId xmlns:a16="http://schemas.microsoft.com/office/drawing/2014/main" id="{0AB997B3-CAE9-4B01-ADBF-136E4F08D583}"/>
              </a:ext>
            </a:extLst>
          </p:cNvPr>
          <p:cNvSpPr>
            <a:spLocks noGrp="1"/>
          </p:cNvSpPr>
          <p:nvPr>
            <p:ph type="title"/>
          </p:nvPr>
        </p:nvSpPr>
        <p:spPr/>
        <p:txBody>
          <a:bodyPr/>
          <a:lstStyle/>
          <a:p>
            <a:r>
              <a:rPr lang="en-US" dirty="0"/>
              <a:t>The Australian Curriculum</a:t>
            </a:r>
          </a:p>
        </p:txBody>
      </p:sp>
    </p:spTree>
    <p:custDataLst>
      <p:tags r:id="rId1"/>
    </p:custDataLst>
    <p:extLst>
      <p:ext uri="{BB962C8B-B14F-4D97-AF65-F5344CB8AC3E}">
        <p14:creationId xmlns:p14="http://schemas.microsoft.com/office/powerpoint/2010/main" val="114925243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4DA9C0-86DE-4617-B979-B78F4AF1CB84}"/>
              </a:ext>
            </a:extLst>
          </p:cNvPr>
          <p:cNvSpPr>
            <a:spLocks noGrp="1"/>
          </p:cNvSpPr>
          <p:nvPr>
            <p:ph type="title"/>
          </p:nvPr>
        </p:nvSpPr>
        <p:spPr/>
        <p:txBody>
          <a:bodyPr/>
          <a:lstStyle/>
          <a:p>
            <a:r>
              <a:rPr lang="en-US" dirty="0"/>
              <a:t>Relationship: Learning areas and resources</a:t>
            </a:r>
          </a:p>
        </p:txBody>
      </p:sp>
      <p:graphicFrame>
        <p:nvGraphicFramePr>
          <p:cNvPr id="8" name="Content Placeholder 7">
            <a:extLst>
              <a:ext uri="{FF2B5EF4-FFF2-40B4-BE49-F238E27FC236}">
                <a16:creationId xmlns:a16="http://schemas.microsoft.com/office/drawing/2014/main" id="{2C13C6E7-D6D9-4B1C-B72B-F93B537E223D}"/>
              </a:ext>
            </a:extLst>
          </p:cNvPr>
          <p:cNvGraphicFramePr>
            <a:graphicFrameLocks noGrp="1"/>
          </p:cNvGraphicFramePr>
          <p:nvPr>
            <p:ph sz="half" idx="2"/>
            <p:extLst>
              <p:ext uri="{D42A27DB-BD31-4B8C-83A1-F6EECF244321}">
                <p14:modId xmlns:p14="http://schemas.microsoft.com/office/powerpoint/2010/main" val="3105317500"/>
              </p:ext>
            </p:extLst>
          </p:nvPr>
        </p:nvGraphicFramePr>
        <p:xfrm>
          <a:off x="700881" y="1102519"/>
          <a:ext cx="7742238" cy="4703921"/>
        </p:xfrm>
        <a:graphic>
          <a:graphicData uri="http://schemas.openxmlformats.org/drawingml/2006/table">
            <a:tbl>
              <a:tblPr firstRow="1" bandRow="1">
                <a:tableStyleId>{5940675A-B579-460E-94D1-54222C63F5DA}</a:tableStyleId>
              </a:tblPr>
              <a:tblGrid>
                <a:gridCol w="3871119">
                  <a:extLst>
                    <a:ext uri="{9D8B030D-6E8A-4147-A177-3AD203B41FA5}">
                      <a16:colId xmlns:a16="http://schemas.microsoft.com/office/drawing/2014/main" val="609064495"/>
                    </a:ext>
                  </a:extLst>
                </a:gridCol>
                <a:gridCol w="3871119">
                  <a:extLst>
                    <a:ext uri="{9D8B030D-6E8A-4147-A177-3AD203B41FA5}">
                      <a16:colId xmlns:a16="http://schemas.microsoft.com/office/drawing/2014/main" val="2465805191"/>
                    </a:ext>
                  </a:extLst>
                </a:gridCol>
              </a:tblGrid>
              <a:tr h="2326481">
                <a:tc row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800" b="1" dirty="0">
                          <a:solidFill>
                            <a:schemeClr val="bg1"/>
                          </a:solidFill>
                        </a:rPr>
                        <a:t>Australian Curriculum</a:t>
                      </a:r>
                    </a:p>
                    <a:p>
                      <a:pPr marL="0" marR="0" lvl="0" indent="0" algn="ctr" defTabSz="914400" rtl="0" eaLnBrk="1" fontAlgn="auto" latinLnBrk="0" hangingPunct="1">
                        <a:lnSpc>
                          <a:spcPct val="100000"/>
                        </a:lnSpc>
                        <a:spcBef>
                          <a:spcPts val="0"/>
                        </a:spcBef>
                        <a:spcAft>
                          <a:spcPts val="0"/>
                        </a:spcAft>
                        <a:buClrTx/>
                        <a:buSzTx/>
                        <a:buFontTx/>
                        <a:buNone/>
                        <a:tabLst/>
                        <a:defRPr/>
                      </a:pPr>
                      <a:endParaRPr lang="en-US" sz="2800" dirty="0">
                        <a:solidFill>
                          <a:schemeClr val="bg1"/>
                        </a:solidFill>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US" sz="2800" dirty="0">
                          <a:solidFill>
                            <a:schemeClr val="bg1"/>
                          </a:solidFill>
                        </a:rPr>
                        <a:t>Learning area</a:t>
                      </a:r>
                    </a:p>
                    <a:p>
                      <a:pPr marL="0" marR="0" lvl="0" indent="0" algn="ctr" defTabSz="914400" rtl="0" eaLnBrk="1" fontAlgn="auto" latinLnBrk="0" hangingPunct="1">
                        <a:lnSpc>
                          <a:spcPct val="100000"/>
                        </a:lnSpc>
                        <a:spcBef>
                          <a:spcPts val="0"/>
                        </a:spcBef>
                        <a:spcAft>
                          <a:spcPts val="0"/>
                        </a:spcAft>
                        <a:buClrTx/>
                        <a:buSzTx/>
                        <a:buFontTx/>
                        <a:buNone/>
                        <a:tabLst/>
                        <a:defRPr/>
                      </a:pPr>
                      <a:endParaRPr lang="en-US" sz="2800" dirty="0">
                        <a:solidFill>
                          <a:schemeClr val="bg1"/>
                        </a:solidFill>
                      </a:endParaRPr>
                    </a:p>
                    <a:p>
                      <a:endParaRPr lang="en-US" sz="2800" dirty="0">
                        <a:solidFill>
                          <a:schemeClr val="bg1"/>
                        </a:solidFill>
                      </a:endParaRPr>
                    </a:p>
                  </a:txBody>
                  <a:tcPr anchor="ctr">
                    <a:solidFill>
                      <a:schemeClr val="accent2"/>
                    </a:solidFill>
                  </a:tcPr>
                </a:tc>
                <a:tc>
                  <a:txBody>
                    <a:bodyPr/>
                    <a:lstStyle/>
                    <a:p>
                      <a:pPr lvl="0" algn="ctr"/>
                      <a:r>
                        <a:rPr lang="en-US" sz="2800" b="1" dirty="0">
                          <a:solidFill>
                            <a:schemeClr val="bg1"/>
                          </a:solidFill>
                        </a:rPr>
                        <a:t>General capability: Literacy</a:t>
                      </a:r>
                    </a:p>
                    <a:p>
                      <a:pPr lvl="0" algn="ctr"/>
                      <a:endParaRPr lang="en-US" sz="2800" dirty="0">
                        <a:solidFill>
                          <a:schemeClr val="bg1"/>
                        </a:solidFill>
                      </a:endParaRPr>
                    </a:p>
                    <a:p>
                      <a:pPr lvl="0" algn="ctr">
                        <a:spcBef>
                          <a:spcPts val="1200"/>
                        </a:spcBef>
                      </a:pPr>
                      <a:r>
                        <a:rPr lang="en-US" sz="2800" dirty="0">
                          <a:solidFill>
                            <a:schemeClr val="bg1"/>
                          </a:solidFill>
                        </a:rPr>
                        <a:t>Literacy continuum</a:t>
                      </a:r>
                    </a:p>
                    <a:p>
                      <a:endParaRPr lang="en-US" sz="2800" dirty="0">
                        <a:solidFill>
                          <a:schemeClr val="bg1"/>
                        </a:solidFill>
                      </a:endParaRPr>
                    </a:p>
                  </a:txBody>
                  <a:tcPr anchor="ctr">
                    <a:solidFill>
                      <a:srgbClr val="5A9AD6"/>
                    </a:solidFill>
                  </a:tcPr>
                </a:tc>
                <a:extLst>
                  <a:ext uri="{0D108BD9-81ED-4DB2-BD59-A6C34878D82A}">
                    <a16:rowId xmlns:a16="http://schemas.microsoft.com/office/drawing/2014/main" val="4229023363"/>
                  </a:ext>
                </a:extLst>
              </a:tr>
              <a:tr h="2326481">
                <a:tc vMerge="1">
                  <a:txBody>
                    <a:bodyPr/>
                    <a:lstStyle/>
                    <a:p>
                      <a:endParaRPr lang="en-US"/>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800" dirty="0">
                          <a:solidFill>
                            <a:schemeClr val="bg1"/>
                          </a:solidFill>
                        </a:rPr>
                        <a:t>National Literacy Learning Progression</a:t>
                      </a:r>
                    </a:p>
                    <a:p>
                      <a:endParaRPr lang="en-US" sz="2800" dirty="0">
                        <a:solidFill>
                          <a:schemeClr val="bg1"/>
                        </a:solidFill>
                      </a:endParaRPr>
                    </a:p>
                  </a:txBody>
                  <a:tcPr anchor="ctr">
                    <a:solidFill>
                      <a:srgbClr val="91BCE4"/>
                    </a:solidFill>
                  </a:tcPr>
                </a:tc>
                <a:extLst>
                  <a:ext uri="{0D108BD9-81ED-4DB2-BD59-A6C34878D82A}">
                    <a16:rowId xmlns:a16="http://schemas.microsoft.com/office/drawing/2014/main" val="1993380853"/>
                  </a:ext>
                </a:extLst>
              </a:tr>
            </a:tbl>
          </a:graphicData>
        </a:graphic>
      </p:graphicFrame>
      <p:pic>
        <p:nvPicPr>
          <p:cNvPr id="3" name="Picture 2">
            <a:extLst>
              <a:ext uri="{FF2B5EF4-FFF2-40B4-BE49-F238E27FC236}">
                <a16:creationId xmlns:a16="http://schemas.microsoft.com/office/drawing/2014/main" id="{92B92CA0-EE1F-40F6-8CF6-94BAFCBB0AF6}"/>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6248400" y="2057400"/>
            <a:ext cx="386081" cy="457200"/>
          </a:xfrm>
          <a:prstGeom prst="rect">
            <a:avLst/>
          </a:prstGeom>
        </p:spPr>
      </p:pic>
    </p:spTree>
    <p:custDataLst>
      <p:tags r:id="rId1"/>
    </p:custDataLst>
    <p:extLst>
      <p:ext uri="{BB962C8B-B14F-4D97-AF65-F5344CB8AC3E}">
        <p14:creationId xmlns:p14="http://schemas.microsoft.com/office/powerpoint/2010/main" val="153995228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4B0265-0EE1-4242-A510-275D89CD1280}"/>
              </a:ext>
            </a:extLst>
          </p:cNvPr>
          <p:cNvSpPr>
            <a:spLocks noGrp="1"/>
          </p:cNvSpPr>
          <p:nvPr>
            <p:ph type="title"/>
          </p:nvPr>
        </p:nvSpPr>
        <p:spPr/>
        <p:txBody>
          <a:bodyPr/>
          <a:lstStyle/>
          <a:p>
            <a:r>
              <a:rPr lang="en-US" dirty="0"/>
              <a:t>Where to find the Literacy Learning Progression</a:t>
            </a:r>
            <a:endParaRPr lang="en-AU" dirty="0"/>
          </a:p>
        </p:txBody>
      </p:sp>
      <p:pic>
        <p:nvPicPr>
          <p:cNvPr id="5" name="Picture 4">
            <a:extLst>
              <a:ext uri="{FF2B5EF4-FFF2-40B4-BE49-F238E27FC236}">
                <a16:creationId xmlns:a16="http://schemas.microsoft.com/office/drawing/2014/main" id="{36FAB874-4199-4AFE-A5F2-910C1ACBAF2A}"/>
              </a:ext>
            </a:extLst>
          </p:cNvPr>
          <p:cNvPicPr>
            <a:picLocks noChangeAspect="1"/>
          </p:cNvPicPr>
          <p:nvPr/>
        </p:nvPicPr>
        <p:blipFill>
          <a:blip r:embed="rId4"/>
          <a:stretch>
            <a:fillRect/>
          </a:stretch>
        </p:blipFill>
        <p:spPr>
          <a:xfrm>
            <a:off x="0" y="1656856"/>
            <a:ext cx="9144000" cy="4058144"/>
          </a:xfrm>
          <a:prstGeom prst="rect">
            <a:avLst/>
          </a:prstGeom>
        </p:spPr>
      </p:pic>
    </p:spTree>
    <p:custDataLst>
      <p:tags r:id="rId1"/>
    </p:custDataLst>
    <p:extLst>
      <p:ext uri="{BB962C8B-B14F-4D97-AF65-F5344CB8AC3E}">
        <p14:creationId xmlns:p14="http://schemas.microsoft.com/office/powerpoint/2010/main" val="172433891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4B0265-0EE1-4242-A510-275D89CD1280}"/>
              </a:ext>
            </a:extLst>
          </p:cNvPr>
          <p:cNvSpPr>
            <a:spLocks noGrp="1"/>
          </p:cNvSpPr>
          <p:nvPr>
            <p:ph type="title"/>
          </p:nvPr>
        </p:nvSpPr>
        <p:spPr/>
        <p:txBody>
          <a:bodyPr/>
          <a:lstStyle/>
          <a:p>
            <a:r>
              <a:rPr lang="en-AU" kern="1200" dirty="0">
                <a:solidFill>
                  <a:schemeClr val="tx1"/>
                </a:solidFill>
              </a:rPr>
              <a:t>Version 3 of </a:t>
            </a:r>
            <a:r>
              <a:rPr lang="en-US" kern="1200" dirty="0">
                <a:solidFill>
                  <a:schemeClr val="tx1"/>
                </a:solidFill>
              </a:rPr>
              <a:t>National Literacy and Numeracy Learning</a:t>
            </a:r>
            <a:r>
              <a:rPr lang="en-AU" kern="1200" dirty="0">
                <a:solidFill>
                  <a:schemeClr val="tx1"/>
                </a:solidFill>
              </a:rPr>
              <a:t> Progressions</a:t>
            </a:r>
            <a:endParaRPr lang="en-AU" dirty="0"/>
          </a:p>
        </p:txBody>
      </p:sp>
      <p:pic>
        <p:nvPicPr>
          <p:cNvPr id="4" name="Picture 3">
            <a:extLst>
              <a:ext uri="{FF2B5EF4-FFF2-40B4-BE49-F238E27FC236}">
                <a16:creationId xmlns:a16="http://schemas.microsoft.com/office/drawing/2014/main" id="{6BEC774C-8DD4-4319-8C6A-2C5BD5CD2D08}"/>
              </a:ext>
            </a:extLst>
          </p:cNvPr>
          <p:cNvPicPr>
            <a:picLocks noChangeAspect="1"/>
          </p:cNvPicPr>
          <p:nvPr/>
        </p:nvPicPr>
        <p:blipFill>
          <a:blip r:embed="rId4"/>
          <a:stretch>
            <a:fillRect/>
          </a:stretch>
        </p:blipFill>
        <p:spPr>
          <a:xfrm>
            <a:off x="439831" y="1447800"/>
            <a:ext cx="8264338" cy="4988880"/>
          </a:xfrm>
          <a:prstGeom prst="rect">
            <a:avLst/>
          </a:prstGeom>
        </p:spPr>
      </p:pic>
    </p:spTree>
    <p:custDataLst>
      <p:tags r:id="rId1"/>
    </p:custDataLst>
    <p:extLst>
      <p:ext uri="{BB962C8B-B14F-4D97-AF65-F5344CB8AC3E}">
        <p14:creationId xmlns:p14="http://schemas.microsoft.com/office/powerpoint/2010/main" val="382448271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DD28A4A8-10D9-43C6-99D8-E538E90E2AFB}"/>
              </a:ext>
            </a:extLst>
          </p:cNvPr>
          <p:cNvSpPr>
            <a:spLocks noGrp="1"/>
          </p:cNvSpPr>
          <p:nvPr>
            <p:ph type="title"/>
          </p:nvPr>
        </p:nvSpPr>
        <p:spPr/>
        <p:txBody>
          <a:bodyPr/>
          <a:lstStyle/>
          <a:p>
            <a:r>
              <a:rPr lang="en-US" dirty="0"/>
              <a:t>National Literacy Learning Progression Version 3.0</a:t>
            </a:r>
            <a:endParaRPr lang="en-AU" dirty="0"/>
          </a:p>
        </p:txBody>
      </p:sp>
      <p:sp>
        <p:nvSpPr>
          <p:cNvPr id="8" name="Content Placeholder 7">
            <a:extLst>
              <a:ext uri="{FF2B5EF4-FFF2-40B4-BE49-F238E27FC236}">
                <a16:creationId xmlns:a16="http://schemas.microsoft.com/office/drawing/2014/main" id="{6D317FF9-C0C1-4ED0-8DA1-0B4E4DFE01F1}"/>
              </a:ext>
            </a:extLst>
          </p:cNvPr>
          <p:cNvSpPr>
            <a:spLocks noGrp="1"/>
          </p:cNvSpPr>
          <p:nvPr>
            <p:ph sz="half" idx="1"/>
          </p:nvPr>
        </p:nvSpPr>
        <p:spPr>
          <a:xfrm>
            <a:off x="323850" y="1510390"/>
            <a:ext cx="5882519" cy="4585610"/>
          </a:xfrm>
        </p:spPr>
        <p:txBody>
          <a:bodyPr/>
          <a:lstStyle/>
          <a:p>
            <a:r>
              <a:rPr lang="en-US" dirty="0"/>
              <a:t>Version 3 refinements include:</a:t>
            </a:r>
          </a:p>
          <a:p>
            <a:pPr marL="457200" indent="-457200">
              <a:buFont typeface="Arial" panose="020B0604020202020204" pitchFamily="34" charset="0"/>
              <a:buChar char="•"/>
            </a:pPr>
            <a:r>
              <a:rPr lang="en-US" dirty="0"/>
              <a:t>enhanced detail of sub-element definitions</a:t>
            </a:r>
          </a:p>
          <a:p>
            <a:pPr marL="457200" indent="-457200">
              <a:buFont typeface="Arial" panose="020B0604020202020204" pitchFamily="34" charset="0"/>
              <a:buChar char="•"/>
            </a:pPr>
            <a:r>
              <a:rPr lang="en-US" dirty="0"/>
              <a:t>systematic representation of skill development across levels</a:t>
            </a:r>
          </a:p>
          <a:p>
            <a:pPr marL="457200" indent="-457200">
              <a:buFont typeface="Arial" panose="020B0604020202020204" pitchFamily="34" charset="0"/>
              <a:buChar char="•"/>
            </a:pPr>
            <a:r>
              <a:rPr lang="en-US" dirty="0"/>
              <a:t>consistent terminology</a:t>
            </a:r>
          </a:p>
          <a:p>
            <a:pPr marL="457200" indent="-457200">
              <a:buFont typeface="Arial" panose="020B0604020202020204" pitchFamily="34" charset="0"/>
              <a:buChar char="•"/>
            </a:pPr>
            <a:r>
              <a:rPr lang="en-US" dirty="0"/>
              <a:t>consistent sequence of indicators across levels</a:t>
            </a:r>
          </a:p>
          <a:p>
            <a:pPr marL="457200" indent="-457200">
              <a:buFont typeface="Arial" panose="020B0604020202020204" pitchFamily="34" charset="0"/>
              <a:buChar char="•"/>
            </a:pPr>
            <a:r>
              <a:rPr lang="en-US" dirty="0"/>
              <a:t>greater clarity within indicators and examples</a:t>
            </a:r>
            <a:r>
              <a:rPr lang="en-AU" dirty="0"/>
              <a:t>.</a:t>
            </a:r>
            <a:endParaRPr lang="en-US" dirty="0"/>
          </a:p>
        </p:txBody>
      </p:sp>
      <p:pic>
        <p:nvPicPr>
          <p:cNvPr id="2" name="Picture 1">
            <a:extLst>
              <a:ext uri="{FF2B5EF4-FFF2-40B4-BE49-F238E27FC236}">
                <a16:creationId xmlns:a16="http://schemas.microsoft.com/office/drawing/2014/main" id="{33A9BFBB-777B-4B1D-87DC-DDC8A113FD4F}"/>
              </a:ext>
            </a:extLst>
          </p:cNvPr>
          <p:cNvPicPr>
            <a:picLocks noChangeAspect="1"/>
          </p:cNvPicPr>
          <p:nvPr/>
        </p:nvPicPr>
        <p:blipFill>
          <a:blip r:embed="rId3"/>
          <a:stretch>
            <a:fillRect/>
          </a:stretch>
        </p:blipFill>
        <p:spPr>
          <a:xfrm>
            <a:off x="6206369" y="2438400"/>
            <a:ext cx="2646849" cy="3733800"/>
          </a:xfrm>
          <a:prstGeom prst="rect">
            <a:avLst/>
          </a:prstGeom>
        </p:spPr>
      </p:pic>
    </p:spTree>
    <p:extLst>
      <p:ext uri="{BB962C8B-B14F-4D97-AF65-F5344CB8AC3E}">
        <p14:creationId xmlns:p14="http://schemas.microsoft.com/office/powerpoint/2010/main" val="343787037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27B89BD5-5130-48C7-801C-D32109BE8276}"/>
              </a:ext>
            </a:extLst>
          </p:cNvPr>
          <p:cNvSpPr>
            <a:spLocks noGrp="1"/>
          </p:cNvSpPr>
          <p:nvPr>
            <p:ph type="title"/>
          </p:nvPr>
        </p:nvSpPr>
        <p:spPr/>
        <p:txBody>
          <a:bodyPr/>
          <a:lstStyle/>
          <a:p>
            <a:r>
              <a:rPr lang="en-US" dirty="0"/>
              <a:t>Using the Literacy Learning Progression</a:t>
            </a:r>
            <a:br>
              <a:rPr lang="en-US" dirty="0"/>
            </a:br>
            <a:endParaRPr lang="en-US" dirty="0"/>
          </a:p>
        </p:txBody>
      </p:sp>
      <p:sp>
        <p:nvSpPr>
          <p:cNvPr id="6" name="Content Placeholder 5">
            <a:extLst>
              <a:ext uri="{FF2B5EF4-FFF2-40B4-BE49-F238E27FC236}">
                <a16:creationId xmlns:a16="http://schemas.microsoft.com/office/drawing/2014/main" id="{31FA6B46-EF01-4C45-88C3-FD4CE3836342}"/>
              </a:ext>
            </a:extLst>
          </p:cNvPr>
          <p:cNvSpPr>
            <a:spLocks noGrp="1"/>
          </p:cNvSpPr>
          <p:nvPr>
            <p:ph idx="1"/>
          </p:nvPr>
        </p:nvSpPr>
        <p:spPr/>
        <p:txBody>
          <a:bodyPr/>
          <a:lstStyle/>
          <a:p>
            <a:r>
              <a:rPr lang="en-US" dirty="0"/>
              <a:t>The progression is a tool to: </a:t>
            </a:r>
          </a:p>
          <a:p>
            <a:pPr marL="457200" indent="-457200">
              <a:buFont typeface="Arial" panose="020B0604020202020204" pitchFamily="34" charset="0"/>
              <a:buChar char="•"/>
            </a:pPr>
            <a:r>
              <a:rPr lang="en-US" dirty="0"/>
              <a:t>locate each student’s current level of literacy development on the learning progression</a:t>
            </a:r>
          </a:p>
          <a:p>
            <a:pPr marL="457200" indent="-457200">
              <a:buFont typeface="Arial" panose="020B0604020202020204" pitchFamily="34" charset="0"/>
              <a:buChar char="•"/>
            </a:pPr>
            <a:r>
              <a:rPr lang="en-US" dirty="0"/>
              <a:t>identify the next steps for literacy learning</a:t>
            </a:r>
          </a:p>
          <a:p>
            <a:pPr marL="457200" indent="-457200">
              <a:buFont typeface="Arial" panose="020B0604020202020204" pitchFamily="34" charset="0"/>
              <a:buChar char="•"/>
            </a:pPr>
            <a:r>
              <a:rPr lang="en-US" dirty="0"/>
              <a:t>develop a shared understanding of literacy development.</a:t>
            </a:r>
          </a:p>
          <a:p>
            <a:endParaRPr lang="en-US" dirty="0"/>
          </a:p>
        </p:txBody>
      </p:sp>
    </p:spTree>
    <p:custDataLst>
      <p:tags r:id="rId1"/>
    </p:custDataLst>
    <p:extLst>
      <p:ext uri="{BB962C8B-B14F-4D97-AF65-F5344CB8AC3E}">
        <p14:creationId xmlns:p14="http://schemas.microsoft.com/office/powerpoint/2010/main" val="120080916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AB3FE6-1BE1-4DAB-A9E1-E82F24FABB53}"/>
              </a:ext>
            </a:extLst>
          </p:cNvPr>
          <p:cNvSpPr>
            <a:spLocks noGrp="1"/>
          </p:cNvSpPr>
          <p:nvPr>
            <p:ph type="title"/>
          </p:nvPr>
        </p:nvSpPr>
        <p:spPr/>
        <p:txBody>
          <a:bodyPr/>
          <a:lstStyle/>
          <a:p>
            <a:r>
              <a:rPr lang="en-US" dirty="0"/>
              <a:t>Structure: Literacy Learning Progression</a:t>
            </a:r>
            <a:endParaRPr lang="en-AU" dirty="0"/>
          </a:p>
        </p:txBody>
      </p:sp>
      <p:pic>
        <p:nvPicPr>
          <p:cNvPr id="4" name="Picture 3">
            <a:extLst>
              <a:ext uri="{FF2B5EF4-FFF2-40B4-BE49-F238E27FC236}">
                <a16:creationId xmlns:a16="http://schemas.microsoft.com/office/drawing/2014/main" id="{817A9455-1CF0-4DCD-8088-836EDBA1599B}"/>
              </a:ext>
            </a:extLst>
          </p:cNvPr>
          <p:cNvPicPr>
            <a:picLocks noChangeAspect="1"/>
          </p:cNvPicPr>
          <p:nvPr/>
        </p:nvPicPr>
        <p:blipFill>
          <a:blip r:embed="rId4"/>
          <a:stretch>
            <a:fillRect/>
          </a:stretch>
        </p:blipFill>
        <p:spPr>
          <a:xfrm>
            <a:off x="1702594" y="1066800"/>
            <a:ext cx="5738812" cy="5220781"/>
          </a:xfrm>
          <a:prstGeom prst="rect">
            <a:avLst/>
          </a:prstGeom>
        </p:spPr>
      </p:pic>
      <p:sp>
        <p:nvSpPr>
          <p:cNvPr id="17" name="Title 1">
            <a:extLst>
              <a:ext uri="{FF2B5EF4-FFF2-40B4-BE49-F238E27FC236}">
                <a16:creationId xmlns:a16="http://schemas.microsoft.com/office/drawing/2014/main" id="{2BA59F9D-60E4-4548-B75E-BC0B5EB76109}"/>
              </a:ext>
            </a:extLst>
          </p:cNvPr>
          <p:cNvSpPr txBox="1">
            <a:spLocks/>
          </p:cNvSpPr>
          <p:nvPr/>
        </p:nvSpPr>
        <p:spPr bwMode="auto">
          <a:xfrm>
            <a:off x="145880" y="1447981"/>
            <a:ext cx="1991562" cy="5332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defTabSz="457200" rtl="0" eaLnBrk="0" fontAlgn="base" hangingPunct="0">
              <a:spcBef>
                <a:spcPct val="0"/>
              </a:spcBef>
              <a:spcAft>
                <a:spcPct val="0"/>
              </a:spcAft>
              <a:defRPr sz="4400">
                <a:solidFill>
                  <a:srgbClr val="005D93"/>
                </a:solidFill>
                <a:latin typeface="+mj-lt"/>
                <a:ea typeface="ＭＳ Ｐゴシック" charset="0"/>
                <a:cs typeface="+mj-cs"/>
              </a:defRPr>
            </a:lvl1pPr>
            <a:lvl2pPr algn="l" defTabSz="457200" rtl="0" eaLnBrk="0" fontAlgn="base" hangingPunct="0">
              <a:spcBef>
                <a:spcPct val="0"/>
              </a:spcBef>
              <a:spcAft>
                <a:spcPct val="0"/>
              </a:spcAft>
              <a:defRPr sz="4400">
                <a:solidFill>
                  <a:srgbClr val="005481"/>
                </a:solidFill>
                <a:latin typeface="Arial" charset="0"/>
                <a:ea typeface="ＭＳ Ｐゴシック" charset="0"/>
                <a:cs typeface="Arial" charset="0"/>
              </a:defRPr>
            </a:lvl2pPr>
            <a:lvl3pPr algn="l" defTabSz="457200" rtl="0" eaLnBrk="0" fontAlgn="base" hangingPunct="0">
              <a:spcBef>
                <a:spcPct val="0"/>
              </a:spcBef>
              <a:spcAft>
                <a:spcPct val="0"/>
              </a:spcAft>
              <a:defRPr sz="4400">
                <a:solidFill>
                  <a:srgbClr val="005481"/>
                </a:solidFill>
                <a:latin typeface="Arial" charset="0"/>
                <a:ea typeface="ＭＳ Ｐゴシック" charset="0"/>
                <a:cs typeface="Arial" charset="0"/>
              </a:defRPr>
            </a:lvl3pPr>
            <a:lvl4pPr algn="l" defTabSz="457200" rtl="0" eaLnBrk="0" fontAlgn="base" hangingPunct="0">
              <a:spcBef>
                <a:spcPct val="0"/>
              </a:spcBef>
              <a:spcAft>
                <a:spcPct val="0"/>
              </a:spcAft>
              <a:defRPr sz="4400">
                <a:solidFill>
                  <a:srgbClr val="005481"/>
                </a:solidFill>
                <a:latin typeface="Arial" charset="0"/>
                <a:ea typeface="ＭＳ Ｐゴシック" charset="0"/>
                <a:cs typeface="Arial" charset="0"/>
              </a:defRPr>
            </a:lvl4pPr>
            <a:lvl5pPr algn="l" defTabSz="457200" rtl="0" eaLnBrk="0" fontAlgn="base" hangingPunct="0">
              <a:spcBef>
                <a:spcPct val="0"/>
              </a:spcBef>
              <a:spcAft>
                <a:spcPct val="0"/>
              </a:spcAft>
              <a:defRPr sz="4400">
                <a:solidFill>
                  <a:srgbClr val="005481"/>
                </a:solidFill>
                <a:latin typeface="Arial" charset="0"/>
                <a:ea typeface="ＭＳ Ｐゴシック" charset="0"/>
                <a:cs typeface="Arial" charset="0"/>
              </a:defRPr>
            </a:lvl5pPr>
            <a:lvl6pPr marL="457200" algn="l" defTabSz="457200" rtl="0" eaLnBrk="1" fontAlgn="base" hangingPunct="1">
              <a:spcBef>
                <a:spcPct val="0"/>
              </a:spcBef>
              <a:spcAft>
                <a:spcPct val="0"/>
              </a:spcAft>
              <a:defRPr sz="4400">
                <a:solidFill>
                  <a:srgbClr val="005481"/>
                </a:solidFill>
                <a:latin typeface="Arial" charset="0"/>
                <a:ea typeface="Arial" charset="0"/>
                <a:cs typeface="Arial" charset="0"/>
              </a:defRPr>
            </a:lvl6pPr>
            <a:lvl7pPr marL="914400" algn="l" defTabSz="457200" rtl="0" eaLnBrk="1" fontAlgn="base" hangingPunct="1">
              <a:spcBef>
                <a:spcPct val="0"/>
              </a:spcBef>
              <a:spcAft>
                <a:spcPct val="0"/>
              </a:spcAft>
              <a:defRPr sz="4400">
                <a:solidFill>
                  <a:srgbClr val="005481"/>
                </a:solidFill>
                <a:latin typeface="Arial" charset="0"/>
                <a:ea typeface="Arial" charset="0"/>
                <a:cs typeface="Arial" charset="0"/>
              </a:defRPr>
            </a:lvl7pPr>
            <a:lvl8pPr marL="1371600" algn="l" defTabSz="457200" rtl="0" eaLnBrk="1" fontAlgn="base" hangingPunct="1">
              <a:spcBef>
                <a:spcPct val="0"/>
              </a:spcBef>
              <a:spcAft>
                <a:spcPct val="0"/>
              </a:spcAft>
              <a:defRPr sz="4400">
                <a:solidFill>
                  <a:srgbClr val="005481"/>
                </a:solidFill>
                <a:latin typeface="Arial" charset="0"/>
                <a:ea typeface="Arial" charset="0"/>
                <a:cs typeface="Arial" charset="0"/>
              </a:defRPr>
            </a:lvl8pPr>
            <a:lvl9pPr marL="1828800" algn="l" defTabSz="457200" rtl="0" eaLnBrk="1" fontAlgn="base" hangingPunct="1">
              <a:spcBef>
                <a:spcPct val="0"/>
              </a:spcBef>
              <a:spcAft>
                <a:spcPct val="0"/>
              </a:spcAft>
              <a:defRPr sz="4400">
                <a:solidFill>
                  <a:srgbClr val="005481"/>
                </a:solidFill>
                <a:latin typeface="Arial" charset="0"/>
                <a:ea typeface="Arial" charset="0"/>
                <a:cs typeface="Arial" charset="0"/>
              </a:defRPr>
            </a:lvl9pPr>
          </a:lstStyle>
          <a:p>
            <a:pPr marL="0" marR="0" lvl="0" indent="0" algn="l" defTabSz="457200" rtl="0" eaLnBrk="0" fontAlgn="base" latinLnBrk="0" hangingPunct="0">
              <a:lnSpc>
                <a:spcPct val="100000"/>
              </a:lnSpc>
              <a:spcBef>
                <a:spcPct val="0"/>
              </a:spcBef>
              <a:spcAft>
                <a:spcPct val="0"/>
              </a:spcAft>
              <a:buClrTx/>
              <a:buSzTx/>
              <a:buFontTx/>
              <a:buNone/>
              <a:tabLst/>
              <a:defRPr/>
            </a:pPr>
            <a:r>
              <a:rPr kumimoji="0" lang="en-AU" sz="3200" b="1" i="0" u="none" strike="noStrike" kern="0" cap="none" spc="0" normalizeH="0" baseline="0" noProof="0" dirty="0">
                <a:ln>
                  <a:noFill/>
                </a:ln>
                <a:solidFill>
                  <a:srgbClr val="005D93"/>
                </a:solidFill>
                <a:effectLst/>
                <a:uLnTx/>
                <a:uFillTx/>
                <a:latin typeface="Arial"/>
                <a:ea typeface="ＭＳ Ｐゴシック" charset="0"/>
                <a:cs typeface="Arial"/>
              </a:rPr>
              <a:t>Elements</a:t>
            </a:r>
          </a:p>
        </p:txBody>
      </p:sp>
      <p:sp>
        <p:nvSpPr>
          <p:cNvPr id="18" name="Title 1">
            <a:extLst>
              <a:ext uri="{FF2B5EF4-FFF2-40B4-BE49-F238E27FC236}">
                <a16:creationId xmlns:a16="http://schemas.microsoft.com/office/drawing/2014/main" id="{4C76C44D-6C79-4243-830E-1CEB8E97FD3B}"/>
              </a:ext>
            </a:extLst>
          </p:cNvPr>
          <p:cNvSpPr txBox="1">
            <a:spLocks/>
          </p:cNvSpPr>
          <p:nvPr/>
        </p:nvSpPr>
        <p:spPr bwMode="auto">
          <a:xfrm>
            <a:off x="36286" y="5470930"/>
            <a:ext cx="2882518" cy="5332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defTabSz="457200" rtl="0" eaLnBrk="0" fontAlgn="base" hangingPunct="0">
              <a:spcBef>
                <a:spcPct val="0"/>
              </a:spcBef>
              <a:spcAft>
                <a:spcPct val="0"/>
              </a:spcAft>
              <a:defRPr sz="4400">
                <a:solidFill>
                  <a:srgbClr val="005D93"/>
                </a:solidFill>
                <a:latin typeface="+mj-lt"/>
                <a:ea typeface="ＭＳ Ｐゴシック" charset="0"/>
                <a:cs typeface="+mj-cs"/>
              </a:defRPr>
            </a:lvl1pPr>
            <a:lvl2pPr algn="l" defTabSz="457200" rtl="0" eaLnBrk="0" fontAlgn="base" hangingPunct="0">
              <a:spcBef>
                <a:spcPct val="0"/>
              </a:spcBef>
              <a:spcAft>
                <a:spcPct val="0"/>
              </a:spcAft>
              <a:defRPr sz="4400">
                <a:solidFill>
                  <a:srgbClr val="005481"/>
                </a:solidFill>
                <a:latin typeface="Arial" charset="0"/>
                <a:ea typeface="ＭＳ Ｐゴシック" charset="0"/>
                <a:cs typeface="Arial" charset="0"/>
              </a:defRPr>
            </a:lvl2pPr>
            <a:lvl3pPr algn="l" defTabSz="457200" rtl="0" eaLnBrk="0" fontAlgn="base" hangingPunct="0">
              <a:spcBef>
                <a:spcPct val="0"/>
              </a:spcBef>
              <a:spcAft>
                <a:spcPct val="0"/>
              </a:spcAft>
              <a:defRPr sz="4400">
                <a:solidFill>
                  <a:srgbClr val="005481"/>
                </a:solidFill>
                <a:latin typeface="Arial" charset="0"/>
                <a:ea typeface="ＭＳ Ｐゴシック" charset="0"/>
                <a:cs typeface="Arial" charset="0"/>
              </a:defRPr>
            </a:lvl3pPr>
            <a:lvl4pPr algn="l" defTabSz="457200" rtl="0" eaLnBrk="0" fontAlgn="base" hangingPunct="0">
              <a:spcBef>
                <a:spcPct val="0"/>
              </a:spcBef>
              <a:spcAft>
                <a:spcPct val="0"/>
              </a:spcAft>
              <a:defRPr sz="4400">
                <a:solidFill>
                  <a:srgbClr val="005481"/>
                </a:solidFill>
                <a:latin typeface="Arial" charset="0"/>
                <a:ea typeface="ＭＳ Ｐゴシック" charset="0"/>
                <a:cs typeface="Arial" charset="0"/>
              </a:defRPr>
            </a:lvl4pPr>
            <a:lvl5pPr algn="l" defTabSz="457200" rtl="0" eaLnBrk="0" fontAlgn="base" hangingPunct="0">
              <a:spcBef>
                <a:spcPct val="0"/>
              </a:spcBef>
              <a:spcAft>
                <a:spcPct val="0"/>
              </a:spcAft>
              <a:defRPr sz="4400">
                <a:solidFill>
                  <a:srgbClr val="005481"/>
                </a:solidFill>
                <a:latin typeface="Arial" charset="0"/>
                <a:ea typeface="ＭＳ Ｐゴシック" charset="0"/>
                <a:cs typeface="Arial" charset="0"/>
              </a:defRPr>
            </a:lvl5pPr>
            <a:lvl6pPr marL="457200" algn="l" defTabSz="457200" rtl="0" eaLnBrk="1" fontAlgn="base" hangingPunct="1">
              <a:spcBef>
                <a:spcPct val="0"/>
              </a:spcBef>
              <a:spcAft>
                <a:spcPct val="0"/>
              </a:spcAft>
              <a:defRPr sz="4400">
                <a:solidFill>
                  <a:srgbClr val="005481"/>
                </a:solidFill>
                <a:latin typeface="Arial" charset="0"/>
                <a:ea typeface="Arial" charset="0"/>
                <a:cs typeface="Arial" charset="0"/>
              </a:defRPr>
            </a:lvl6pPr>
            <a:lvl7pPr marL="914400" algn="l" defTabSz="457200" rtl="0" eaLnBrk="1" fontAlgn="base" hangingPunct="1">
              <a:spcBef>
                <a:spcPct val="0"/>
              </a:spcBef>
              <a:spcAft>
                <a:spcPct val="0"/>
              </a:spcAft>
              <a:defRPr sz="4400">
                <a:solidFill>
                  <a:srgbClr val="005481"/>
                </a:solidFill>
                <a:latin typeface="Arial" charset="0"/>
                <a:ea typeface="Arial" charset="0"/>
                <a:cs typeface="Arial" charset="0"/>
              </a:defRPr>
            </a:lvl7pPr>
            <a:lvl8pPr marL="1371600" algn="l" defTabSz="457200" rtl="0" eaLnBrk="1" fontAlgn="base" hangingPunct="1">
              <a:spcBef>
                <a:spcPct val="0"/>
              </a:spcBef>
              <a:spcAft>
                <a:spcPct val="0"/>
              </a:spcAft>
              <a:defRPr sz="4400">
                <a:solidFill>
                  <a:srgbClr val="005481"/>
                </a:solidFill>
                <a:latin typeface="Arial" charset="0"/>
                <a:ea typeface="Arial" charset="0"/>
                <a:cs typeface="Arial" charset="0"/>
              </a:defRPr>
            </a:lvl8pPr>
            <a:lvl9pPr marL="1828800" algn="l" defTabSz="457200" rtl="0" eaLnBrk="1" fontAlgn="base" hangingPunct="1">
              <a:spcBef>
                <a:spcPct val="0"/>
              </a:spcBef>
              <a:spcAft>
                <a:spcPct val="0"/>
              </a:spcAft>
              <a:defRPr sz="4400">
                <a:solidFill>
                  <a:srgbClr val="005481"/>
                </a:solidFill>
                <a:latin typeface="Arial" charset="0"/>
                <a:ea typeface="Arial" charset="0"/>
                <a:cs typeface="Arial" charset="0"/>
              </a:defRPr>
            </a:lvl9pPr>
          </a:lstStyle>
          <a:p>
            <a:pPr marL="0" marR="0" lvl="0" indent="0" algn="l" defTabSz="457200" rtl="0" eaLnBrk="0" fontAlgn="base" latinLnBrk="0" hangingPunct="0">
              <a:lnSpc>
                <a:spcPct val="100000"/>
              </a:lnSpc>
              <a:spcBef>
                <a:spcPct val="0"/>
              </a:spcBef>
              <a:spcAft>
                <a:spcPct val="0"/>
              </a:spcAft>
              <a:buClrTx/>
              <a:buSzTx/>
              <a:buFontTx/>
              <a:buNone/>
              <a:tabLst/>
              <a:defRPr/>
            </a:pPr>
            <a:r>
              <a:rPr kumimoji="0" lang="en-AU" sz="3200" b="1" i="0" u="none" strike="noStrike" kern="0" cap="none" spc="0" normalizeH="0" baseline="0" noProof="0" dirty="0">
                <a:ln>
                  <a:noFill/>
                </a:ln>
                <a:solidFill>
                  <a:srgbClr val="005D93"/>
                </a:solidFill>
                <a:effectLst/>
                <a:uLnTx/>
                <a:uFillTx/>
                <a:latin typeface="Arial"/>
                <a:ea typeface="ＭＳ Ｐゴシック" charset="0"/>
                <a:cs typeface="Arial"/>
              </a:rPr>
              <a:t>Sub-elements</a:t>
            </a:r>
          </a:p>
        </p:txBody>
      </p:sp>
      <p:cxnSp>
        <p:nvCxnSpPr>
          <p:cNvPr id="19" name="Straight Arrow Connector 18">
            <a:extLst>
              <a:ext uri="{FF2B5EF4-FFF2-40B4-BE49-F238E27FC236}">
                <a16:creationId xmlns:a16="http://schemas.microsoft.com/office/drawing/2014/main" id="{AE459F09-6D08-42E5-8D1A-77EF3FCF0E94}"/>
              </a:ext>
            </a:extLst>
          </p:cNvPr>
          <p:cNvCxnSpPr>
            <a:cxnSpLocks/>
          </p:cNvCxnSpPr>
          <p:nvPr/>
        </p:nvCxnSpPr>
        <p:spPr>
          <a:xfrm>
            <a:off x="2148483" y="1714590"/>
            <a:ext cx="670917" cy="190410"/>
          </a:xfrm>
          <a:prstGeom prst="straightConnector1">
            <a:avLst/>
          </a:prstGeom>
          <a:ln w="28575">
            <a:solidFill>
              <a:schemeClr val="tx1"/>
            </a:solidFill>
            <a:headEnd type="none" w="med" len="med"/>
            <a:tailEnd type="arrow" w="med" len="med"/>
          </a:ln>
        </p:spPr>
        <p:style>
          <a:lnRef idx="1">
            <a:schemeClr val="accent6"/>
          </a:lnRef>
          <a:fillRef idx="0">
            <a:schemeClr val="accent6"/>
          </a:fillRef>
          <a:effectRef idx="0">
            <a:schemeClr val="accent6"/>
          </a:effectRef>
          <a:fontRef idx="minor">
            <a:schemeClr val="tx1"/>
          </a:fontRef>
        </p:style>
      </p:cxnSp>
      <p:cxnSp>
        <p:nvCxnSpPr>
          <p:cNvPr id="20" name="Straight Arrow Connector 19">
            <a:extLst>
              <a:ext uri="{FF2B5EF4-FFF2-40B4-BE49-F238E27FC236}">
                <a16:creationId xmlns:a16="http://schemas.microsoft.com/office/drawing/2014/main" id="{7BA578B5-11B7-4E4F-8D65-B383F5C67C80}"/>
              </a:ext>
            </a:extLst>
          </p:cNvPr>
          <p:cNvCxnSpPr>
            <a:cxnSpLocks/>
          </p:cNvCxnSpPr>
          <p:nvPr/>
        </p:nvCxnSpPr>
        <p:spPr>
          <a:xfrm flipH="1" flipV="1">
            <a:off x="5638800" y="3657600"/>
            <a:ext cx="1828800" cy="1249654"/>
          </a:xfrm>
          <a:prstGeom prst="straightConnector1">
            <a:avLst/>
          </a:prstGeom>
          <a:ln w="28575">
            <a:solidFill>
              <a:schemeClr val="tx1"/>
            </a:solidFill>
            <a:headEnd type="none" w="med" len="med"/>
            <a:tailEnd type="arrow" w="med" len="med"/>
          </a:ln>
        </p:spPr>
        <p:style>
          <a:lnRef idx="1">
            <a:schemeClr val="accent6"/>
          </a:lnRef>
          <a:fillRef idx="0">
            <a:schemeClr val="accent6"/>
          </a:fillRef>
          <a:effectRef idx="0">
            <a:schemeClr val="accent6"/>
          </a:effectRef>
          <a:fontRef idx="minor">
            <a:schemeClr val="tx1"/>
          </a:fontRef>
        </p:style>
      </p:cxnSp>
      <p:sp>
        <p:nvSpPr>
          <p:cNvPr id="21" name="Title 1">
            <a:extLst>
              <a:ext uri="{FF2B5EF4-FFF2-40B4-BE49-F238E27FC236}">
                <a16:creationId xmlns:a16="http://schemas.microsoft.com/office/drawing/2014/main" id="{5649C30E-C713-4A1E-9F86-DABB9A045615}"/>
              </a:ext>
            </a:extLst>
          </p:cNvPr>
          <p:cNvSpPr txBox="1">
            <a:spLocks/>
          </p:cNvSpPr>
          <p:nvPr/>
        </p:nvSpPr>
        <p:spPr bwMode="auto">
          <a:xfrm>
            <a:off x="7195818" y="4822020"/>
            <a:ext cx="1633936" cy="5332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defTabSz="457200" rtl="0" eaLnBrk="0" fontAlgn="base" hangingPunct="0">
              <a:spcBef>
                <a:spcPct val="0"/>
              </a:spcBef>
              <a:spcAft>
                <a:spcPct val="0"/>
              </a:spcAft>
              <a:defRPr sz="4400">
                <a:solidFill>
                  <a:srgbClr val="005D93"/>
                </a:solidFill>
                <a:latin typeface="+mj-lt"/>
                <a:ea typeface="ＭＳ Ｐゴシック" charset="0"/>
                <a:cs typeface="+mj-cs"/>
              </a:defRPr>
            </a:lvl1pPr>
            <a:lvl2pPr algn="l" defTabSz="457200" rtl="0" eaLnBrk="0" fontAlgn="base" hangingPunct="0">
              <a:spcBef>
                <a:spcPct val="0"/>
              </a:spcBef>
              <a:spcAft>
                <a:spcPct val="0"/>
              </a:spcAft>
              <a:defRPr sz="4400">
                <a:solidFill>
                  <a:srgbClr val="005481"/>
                </a:solidFill>
                <a:latin typeface="Arial" charset="0"/>
                <a:ea typeface="ＭＳ Ｐゴシック" charset="0"/>
                <a:cs typeface="Arial" charset="0"/>
              </a:defRPr>
            </a:lvl2pPr>
            <a:lvl3pPr algn="l" defTabSz="457200" rtl="0" eaLnBrk="0" fontAlgn="base" hangingPunct="0">
              <a:spcBef>
                <a:spcPct val="0"/>
              </a:spcBef>
              <a:spcAft>
                <a:spcPct val="0"/>
              </a:spcAft>
              <a:defRPr sz="4400">
                <a:solidFill>
                  <a:srgbClr val="005481"/>
                </a:solidFill>
                <a:latin typeface="Arial" charset="0"/>
                <a:ea typeface="ＭＳ Ｐゴシック" charset="0"/>
                <a:cs typeface="Arial" charset="0"/>
              </a:defRPr>
            </a:lvl3pPr>
            <a:lvl4pPr algn="l" defTabSz="457200" rtl="0" eaLnBrk="0" fontAlgn="base" hangingPunct="0">
              <a:spcBef>
                <a:spcPct val="0"/>
              </a:spcBef>
              <a:spcAft>
                <a:spcPct val="0"/>
              </a:spcAft>
              <a:defRPr sz="4400">
                <a:solidFill>
                  <a:srgbClr val="005481"/>
                </a:solidFill>
                <a:latin typeface="Arial" charset="0"/>
                <a:ea typeface="ＭＳ Ｐゴシック" charset="0"/>
                <a:cs typeface="Arial" charset="0"/>
              </a:defRPr>
            </a:lvl4pPr>
            <a:lvl5pPr algn="l" defTabSz="457200" rtl="0" eaLnBrk="0" fontAlgn="base" hangingPunct="0">
              <a:spcBef>
                <a:spcPct val="0"/>
              </a:spcBef>
              <a:spcAft>
                <a:spcPct val="0"/>
              </a:spcAft>
              <a:defRPr sz="4400">
                <a:solidFill>
                  <a:srgbClr val="005481"/>
                </a:solidFill>
                <a:latin typeface="Arial" charset="0"/>
                <a:ea typeface="ＭＳ Ｐゴシック" charset="0"/>
                <a:cs typeface="Arial" charset="0"/>
              </a:defRPr>
            </a:lvl5pPr>
            <a:lvl6pPr marL="457200" algn="l" defTabSz="457200" rtl="0" eaLnBrk="1" fontAlgn="base" hangingPunct="1">
              <a:spcBef>
                <a:spcPct val="0"/>
              </a:spcBef>
              <a:spcAft>
                <a:spcPct val="0"/>
              </a:spcAft>
              <a:defRPr sz="4400">
                <a:solidFill>
                  <a:srgbClr val="005481"/>
                </a:solidFill>
                <a:latin typeface="Arial" charset="0"/>
                <a:ea typeface="Arial" charset="0"/>
                <a:cs typeface="Arial" charset="0"/>
              </a:defRPr>
            </a:lvl6pPr>
            <a:lvl7pPr marL="914400" algn="l" defTabSz="457200" rtl="0" eaLnBrk="1" fontAlgn="base" hangingPunct="1">
              <a:spcBef>
                <a:spcPct val="0"/>
              </a:spcBef>
              <a:spcAft>
                <a:spcPct val="0"/>
              </a:spcAft>
              <a:defRPr sz="4400">
                <a:solidFill>
                  <a:srgbClr val="005481"/>
                </a:solidFill>
                <a:latin typeface="Arial" charset="0"/>
                <a:ea typeface="Arial" charset="0"/>
                <a:cs typeface="Arial" charset="0"/>
              </a:defRPr>
            </a:lvl7pPr>
            <a:lvl8pPr marL="1371600" algn="l" defTabSz="457200" rtl="0" eaLnBrk="1" fontAlgn="base" hangingPunct="1">
              <a:spcBef>
                <a:spcPct val="0"/>
              </a:spcBef>
              <a:spcAft>
                <a:spcPct val="0"/>
              </a:spcAft>
              <a:defRPr sz="4400">
                <a:solidFill>
                  <a:srgbClr val="005481"/>
                </a:solidFill>
                <a:latin typeface="Arial" charset="0"/>
                <a:ea typeface="Arial" charset="0"/>
                <a:cs typeface="Arial" charset="0"/>
              </a:defRPr>
            </a:lvl8pPr>
            <a:lvl9pPr marL="1828800" algn="l" defTabSz="457200" rtl="0" eaLnBrk="1" fontAlgn="base" hangingPunct="1">
              <a:spcBef>
                <a:spcPct val="0"/>
              </a:spcBef>
              <a:spcAft>
                <a:spcPct val="0"/>
              </a:spcAft>
              <a:defRPr sz="4400">
                <a:solidFill>
                  <a:srgbClr val="005481"/>
                </a:solidFill>
                <a:latin typeface="Arial" charset="0"/>
                <a:ea typeface="Arial" charset="0"/>
                <a:cs typeface="Arial" charset="0"/>
              </a:defRPr>
            </a:lvl9pPr>
          </a:lstStyle>
          <a:p>
            <a:pPr marL="0" marR="0" lvl="0" indent="0" algn="l" defTabSz="457200" rtl="0" eaLnBrk="0" fontAlgn="base" latinLnBrk="0" hangingPunct="0">
              <a:lnSpc>
                <a:spcPct val="100000"/>
              </a:lnSpc>
              <a:spcBef>
                <a:spcPct val="0"/>
              </a:spcBef>
              <a:spcAft>
                <a:spcPct val="0"/>
              </a:spcAft>
              <a:buClrTx/>
              <a:buSzTx/>
              <a:buFontTx/>
              <a:buNone/>
              <a:tabLst/>
              <a:defRPr/>
            </a:pPr>
            <a:r>
              <a:rPr kumimoji="0" lang="en-AU" sz="3200" b="1" i="0" u="none" strike="noStrike" kern="0" cap="none" spc="0" normalizeH="0" baseline="0" noProof="0" dirty="0">
                <a:ln>
                  <a:noFill/>
                </a:ln>
                <a:solidFill>
                  <a:srgbClr val="005D93"/>
                </a:solidFill>
                <a:effectLst/>
                <a:uLnTx/>
                <a:uFillTx/>
                <a:latin typeface="Arial"/>
                <a:ea typeface="ＭＳ Ｐゴシック" charset="0"/>
                <a:cs typeface="Arial"/>
              </a:rPr>
              <a:t>Levels</a:t>
            </a:r>
          </a:p>
        </p:txBody>
      </p:sp>
      <p:cxnSp>
        <p:nvCxnSpPr>
          <p:cNvPr id="22" name="Straight Arrow Connector 21">
            <a:extLst>
              <a:ext uri="{FF2B5EF4-FFF2-40B4-BE49-F238E27FC236}">
                <a16:creationId xmlns:a16="http://schemas.microsoft.com/office/drawing/2014/main" id="{C8AF8B88-A955-4C08-8426-C417FA73CFBF}"/>
              </a:ext>
            </a:extLst>
          </p:cNvPr>
          <p:cNvCxnSpPr>
            <a:cxnSpLocks/>
          </p:cNvCxnSpPr>
          <p:nvPr/>
        </p:nvCxnSpPr>
        <p:spPr>
          <a:xfrm flipV="1">
            <a:off x="2148483" y="4907254"/>
            <a:ext cx="670917" cy="644548"/>
          </a:xfrm>
          <a:prstGeom prst="straightConnector1">
            <a:avLst/>
          </a:prstGeom>
          <a:ln w="28575">
            <a:solidFill>
              <a:schemeClr val="tx1"/>
            </a:solidFill>
            <a:headEnd type="none" w="med" len="med"/>
            <a:tailEnd type="arrow" w="med" len="med"/>
          </a:ln>
        </p:spPr>
        <p:style>
          <a:lnRef idx="1">
            <a:schemeClr val="accent6"/>
          </a:lnRef>
          <a:fillRef idx="0">
            <a:schemeClr val="accent6"/>
          </a:fillRef>
          <a:effectRef idx="0">
            <a:schemeClr val="accent6"/>
          </a:effectRef>
          <a:fontRef idx="minor">
            <a:schemeClr val="tx1"/>
          </a:fontRef>
        </p:style>
      </p:cxnSp>
      <p:sp>
        <p:nvSpPr>
          <p:cNvPr id="3" name="TextBox 2">
            <a:extLst>
              <a:ext uri="{FF2B5EF4-FFF2-40B4-BE49-F238E27FC236}">
                <a16:creationId xmlns:a16="http://schemas.microsoft.com/office/drawing/2014/main" id="{5D450408-DAFC-4523-8955-1CE6826FE879}"/>
              </a:ext>
            </a:extLst>
          </p:cNvPr>
          <p:cNvSpPr txBox="1"/>
          <p:nvPr/>
        </p:nvSpPr>
        <p:spPr>
          <a:xfrm>
            <a:off x="6858000" y="5791200"/>
            <a:ext cx="2249714" cy="430887"/>
          </a:xfrm>
          <a:prstGeom prst="rect">
            <a:avLst/>
          </a:prstGeom>
          <a:noFill/>
        </p:spPr>
        <p:txBody>
          <a:bodyPr wrap="square" rtlCol="0">
            <a:spAutoFit/>
          </a:bodyPr>
          <a:lstStyle/>
          <a:p>
            <a:r>
              <a:rPr lang="en-AU" sz="1100" dirty="0"/>
              <a:t>Credit: National Literacy Learning Progression</a:t>
            </a:r>
          </a:p>
        </p:txBody>
      </p:sp>
    </p:spTree>
    <p:custDataLst>
      <p:tags r:id="rId1"/>
    </p:custDataLst>
    <p:extLst>
      <p:ext uri="{BB962C8B-B14F-4D97-AF65-F5344CB8AC3E}">
        <p14:creationId xmlns:p14="http://schemas.microsoft.com/office/powerpoint/2010/main" val="384629901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EB3788EB-CB02-4483-8A5A-15721B21933F}"/>
              </a:ext>
            </a:extLst>
          </p:cNvPr>
          <p:cNvSpPr>
            <a:spLocks noGrp="1"/>
          </p:cNvSpPr>
          <p:nvPr>
            <p:ph type="title"/>
          </p:nvPr>
        </p:nvSpPr>
        <p:spPr/>
        <p:txBody>
          <a:bodyPr/>
          <a:lstStyle/>
          <a:p>
            <a:r>
              <a:rPr lang="en-AU" dirty="0"/>
              <a:t>Literacy elements and sub-elements</a:t>
            </a:r>
            <a:endParaRPr lang="en-US" dirty="0"/>
          </a:p>
        </p:txBody>
      </p:sp>
      <p:sp>
        <p:nvSpPr>
          <p:cNvPr id="4" name="Slide Number Placeholder 3"/>
          <p:cNvSpPr>
            <a:spLocks noGrp="1"/>
          </p:cNvSpPr>
          <p:nvPr>
            <p:ph type="sldNum" sz="quarter" idx="10"/>
          </p:nvPr>
        </p:nvSpPr>
        <p:spPr/>
        <p:txBody>
          <a:bodyPr/>
          <a:lstStyle/>
          <a:p>
            <a:pPr marL="0" marR="0" lvl="0" indent="0" algn="l" defTabSz="457200" rtl="0" eaLnBrk="1" fontAlgn="base" latinLnBrk="0" hangingPunct="1">
              <a:lnSpc>
                <a:spcPct val="100000"/>
              </a:lnSpc>
              <a:spcBef>
                <a:spcPct val="0"/>
              </a:spcBef>
              <a:spcAft>
                <a:spcPct val="0"/>
              </a:spcAft>
              <a:buClrTx/>
              <a:buSzTx/>
              <a:buFontTx/>
              <a:buNone/>
              <a:tabLst/>
              <a:defRPr/>
            </a:pPr>
            <a:fld id="{AB80C5D6-B7CC-47CA-9093-0242F7B675F0}" type="slidenum">
              <a:rPr kumimoji="0" lang="en-US" altLang="en-US" sz="1200" b="0" i="0" u="none" strike="noStrike" kern="1200" cap="none" spc="0" normalizeH="0" baseline="0" noProof="0" smtClean="0">
                <a:ln>
                  <a:noFill/>
                </a:ln>
                <a:solidFill>
                  <a:srgbClr val="FFFFFF"/>
                </a:solidFill>
                <a:effectLst/>
                <a:uLnTx/>
                <a:uFillTx/>
                <a:latin typeface="Arial" charset="0"/>
                <a:cs typeface="Arial" charset="0"/>
              </a:rPr>
              <a:pPr marL="0" marR="0" lvl="0" indent="0" algn="l" defTabSz="457200" rtl="0" eaLnBrk="1" fontAlgn="base" latinLnBrk="0" hangingPunct="1">
                <a:lnSpc>
                  <a:spcPct val="100000"/>
                </a:lnSpc>
                <a:spcBef>
                  <a:spcPct val="0"/>
                </a:spcBef>
                <a:spcAft>
                  <a:spcPct val="0"/>
                </a:spcAft>
                <a:buClrTx/>
                <a:buSzTx/>
                <a:buFontTx/>
                <a:buNone/>
                <a:tabLst/>
                <a:defRPr/>
              </a:pPr>
              <a:t>9</a:t>
            </a:fld>
            <a:endParaRPr kumimoji="0" lang="en-US" altLang="en-US" sz="1200" b="0" i="0" u="none" strike="noStrike" kern="1200" cap="none" spc="0" normalizeH="0" baseline="0" noProof="0" dirty="0">
              <a:ln>
                <a:noFill/>
              </a:ln>
              <a:solidFill>
                <a:srgbClr val="FFFFFF"/>
              </a:solidFill>
              <a:effectLst/>
              <a:uLnTx/>
              <a:uFillTx/>
              <a:latin typeface="Arial" charset="0"/>
              <a:cs typeface="Arial" charset="0"/>
            </a:endParaRPr>
          </a:p>
        </p:txBody>
      </p:sp>
      <p:graphicFrame>
        <p:nvGraphicFramePr>
          <p:cNvPr id="9" name="Content Placeholder 3">
            <a:extLst>
              <a:ext uri="{FF2B5EF4-FFF2-40B4-BE49-F238E27FC236}">
                <a16:creationId xmlns:a16="http://schemas.microsoft.com/office/drawing/2014/main" id="{48499A06-865D-4773-BE82-9D1F05EC6453}"/>
              </a:ext>
            </a:extLst>
          </p:cNvPr>
          <p:cNvGraphicFramePr>
            <a:graphicFrameLocks/>
          </p:cNvGraphicFramePr>
          <p:nvPr>
            <p:extLst>
              <p:ext uri="{D42A27DB-BD31-4B8C-83A1-F6EECF244321}">
                <p14:modId xmlns:p14="http://schemas.microsoft.com/office/powerpoint/2010/main" val="2492727952"/>
              </p:ext>
            </p:extLst>
          </p:nvPr>
        </p:nvGraphicFramePr>
        <p:xfrm>
          <a:off x="323850" y="914400"/>
          <a:ext cx="8667750" cy="5090160"/>
        </p:xfrm>
        <a:graphic>
          <a:graphicData uri="http://schemas.openxmlformats.org/drawingml/2006/table">
            <a:tbl>
              <a:tblPr firstRow="1" bandRow="1">
                <a:tableStyleId>{17292A2E-F333-43FB-9621-5CBBE7FDCDCB}</a:tableStyleId>
              </a:tblPr>
              <a:tblGrid>
                <a:gridCol w="3287767">
                  <a:extLst>
                    <a:ext uri="{9D8B030D-6E8A-4147-A177-3AD203B41FA5}">
                      <a16:colId xmlns:a16="http://schemas.microsoft.com/office/drawing/2014/main" val="20000"/>
                    </a:ext>
                  </a:extLst>
                </a:gridCol>
                <a:gridCol w="5379983">
                  <a:extLst>
                    <a:ext uri="{9D8B030D-6E8A-4147-A177-3AD203B41FA5}">
                      <a16:colId xmlns:a16="http://schemas.microsoft.com/office/drawing/2014/main" val="20001"/>
                    </a:ext>
                  </a:extLst>
                </a:gridCol>
              </a:tblGrid>
              <a:tr h="0">
                <a:tc>
                  <a:txBody>
                    <a:bodyPr/>
                    <a:lstStyle/>
                    <a:p>
                      <a:r>
                        <a:rPr lang="en-AU" sz="2400" dirty="0"/>
                        <a:t>Element</a:t>
                      </a:r>
                    </a:p>
                  </a:txBody>
                  <a:tcPr marL="90542" marR="90542" marT="45701" marB="45701">
                    <a:lnL w="12700" cap="flat" cmpd="sng" algn="ctr">
                      <a:solidFill>
                        <a:srgbClr val="B5B5B5"/>
                      </a:solidFill>
                      <a:prstDash val="solid"/>
                      <a:round/>
                      <a:headEnd type="none" w="med" len="med"/>
                      <a:tailEnd type="none" w="med" len="med"/>
                    </a:lnL>
                    <a:lnR w="12700" cap="flat" cmpd="sng" algn="ctr">
                      <a:solidFill>
                        <a:srgbClr val="B5B5B5"/>
                      </a:solidFill>
                      <a:prstDash val="solid"/>
                      <a:round/>
                      <a:headEnd type="none" w="med" len="med"/>
                      <a:tailEnd type="none" w="med" len="med"/>
                    </a:lnR>
                    <a:lnT w="12700" cap="flat" cmpd="sng" algn="ctr">
                      <a:solidFill>
                        <a:srgbClr val="B5B5B5"/>
                      </a:solidFill>
                      <a:prstDash val="solid"/>
                      <a:round/>
                      <a:headEnd type="none" w="med" len="med"/>
                      <a:tailEnd type="none" w="med" len="med"/>
                    </a:lnT>
                    <a:lnB w="19050" cap="flat" cmpd="sng" algn="ctr">
                      <a:solidFill>
                        <a:schemeClr val="accent1"/>
                      </a:solidFill>
                      <a:prstDash val="solid"/>
                      <a:round/>
                      <a:headEnd type="none" w="med" len="med"/>
                      <a:tailEnd type="none" w="med" len="med"/>
                    </a:lnB>
                    <a:solidFill>
                      <a:srgbClr val="797979"/>
                    </a:solidFill>
                  </a:tcPr>
                </a:tc>
                <a:tc>
                  <a:txBody>
                    <a:bodyPr/>
                    <a:lstStyle/>
                    <a:p>
                      <a:r>
                        <a:rPr lang="en-AU" sz="2400" dirty="0"/>
                        <a:t>Sub-element</a:t>
                      </a:r>
                    </a:p>
                  </a:txBody>
                  <a:tcPr marL="90542" marR="90542" marT="45701" marB="45701">
                    <a:lnL w="12700" cap="flat" cmpd="sng" algn="ctr">
                      <a:solidFill>
                        <a:srgbClr val="B5B5B5"/>
                      </a:solidFill>
                      <a:prstDash val="solid"/>
                      <a:round/>
                      <a:headEnd type="none" w="med" len="med"/>
                      <a:tailEnd type="none" w="med" len="med"/>
                    </a:lnL>
                    <a:lnR w="12700" cap="flat" cmpd="sng" algn="ctr">
                      <a:solidFill>
                        <a:srgbClr val="B5B5B5"/>
                      </a:solidFill>
                      <a:prstDash val="solid"/>
                      <a:round/>
                      <a:headEnd type="none" w="med" len="med"/>
                      <a:tailEnd type="none" w="med" len="med"/>
                    </a:lnR>
                    <a:lnT w="12700" cap="flat" cmpd="sng" algn="ctr">
                      <a:solidFill>
                        <a:srgbClr val="B5B5B5"/>
                      </a:solidFill>
                      <a:prstDash val="solid"/>
                      <a:round/>
                      <a:headEnd type="none" w="med" len="med"/>
                      <a:tailEnd type="none" w="med" len="med"/>
                    </a:lnT>
                    <a:lnB w="19050" cap="flat" cmpd="sng" algn="ctr">
                      <a:solidFill>
                        <a:schemeClr val="accent1"/>
                      </a:solidFill>
                      <a:prstDash val="solid"/>
                      <a:round/>
                      <a:headEnd type="none" w="med" len="med"/>
                      <a:tailEnd type="none" w="med" len="med"/>
                    </a:lnB>
                    <a:solidFill>
                      <a:srgbClr val="797979"/>
                    </a:solidFill>
                  </a:tcPr>
                </a:tc>
                <a:extLst>
                  <a:ext uri="{0D108BD9-81ED-4DB2-BD59-A6C34878D82A}">
                    <a16:rowId xmlns:a16="http://schemas.microsoft.com/office/drawing/2014/main" val="10000"/>
                  </a:ext>
                </a:extLst>
              </a:tr>
              <a:tr h="120399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AU" sz="2000" b="0" i="0" u="none" strike="noStrike" kern="1200" cap="none" spc="0" normalizeH="0" baseline="0" noProof="0" dirty="0">
                          <a:ln>
                            <a:noFill/>
                          </a:ln>
                          <a:solidFill>
                            <a:srgbClr val="000000"/>
                          </a:solidFill>
                          <a:effectLst/>
                          <a:uLnTx/>
                          <a:uFillTx/>
                          <a:latin typeface="Arial"/>
                          <a:ea typeface="+mn-ea"/>
                          <a:cs typeface="+mn-cs"/>
                        </a:rPr>
                        <a:t>Speaking and listening</a:t>
                      </a:r>
                    </a:p>
                  </a:txBody>
                  <a:tcPr marL="90542" marR="90542" marT="45701" marB="45701">
                    <a:lnL w="12700" cap="flat" cmpd="sng" algn="ctr">
                      <a:solidFill>
                        <a:srgbClr val="B5B5B5"/>
                      </a:solidFill>
                      <a:prstDash val="solid"/>
                      <a:round/>
                      <a:headEnd type="none" w="med" len="med"/>
                      <a:tailEnd type="none" w="med" len="med"/>
                    </a:lnL>
                    <a:lnR w="12700" cap="flat" cmpd="sng" algn="ctr">
                      <a:solidFill>
                        <a:srgbClr val="B5B5B5"/>
                      </a:solidFill>
                      <a:prstDash val="solid"/>
                      <a:round/>
                      <a:headEnd type="none" w="med" len="med"/>
                      <a:tailEnd type="none" w="med" len="med"/>
                    </a:lnR>
                    <a:lnT w="19050" cap="flat" cmpd="sng" algn="ctr">
                      <a:solidFill>
                        <a:schemeClr val="accent1"/>
                      </a:solidFill>
                      <a:prstDash val="solid"/>
                      <a:round/>
                      <a:headEnd type="none" w="med" len="med"/>
                      <a:tailEnd type="none" w="med" len="med"/>
                    </a:lnT>
                    <a:lnB w="12700" cap="flat" cmpd="sng" algn="ctr">
                      <a:solidFill>
                        <a:srgbClr val="B5B5B5"/>
                      </a:solidFill>
                      <a:prstDash val="solid"/>
                      <a:round/>
                      <a:headEnd type="none" w="med" len="med"/>
                      <a:tailEnd type="none" w="med" len="med"/>
                    </a:lnB>
                  </a:tcPr>
                </a:tc>
                <a:tc>
                  <a:txBody>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AU" sz="2000" b="1" i="0" u="none" strike="noStrike" kern="1200" cap="none" spc="0" normalizeH="0" baseline="0" noProof="0" dirty="0">
                          <a:ln>
                            <a:noFill/>
                          </a:ln>
                          <a:solidFill>
                            <a:srgbClr val="000000"/>
                          </a:solidFill>
                          <a:effectLst/>
                          <a:uLnTx/>
                          <a:uFillTx/>
                          <a:latin typeface="Arial"/>
                          <a:ea typeface="+mn-ea"/>
                          <a:cs typeface="+mn-cs"/>
                        </a:rPr>
                        <a:t>Listening</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AU" sz="2000" b="1" i="0" u="none" strike="noStrike" kern="1200" cap="none" spc="0" normalizeH="0" baseline="0" noProof="0" dirty="0">
                          <a:ln>
                            <a:noFill/>
                          </a:ln>
                          <a:solidFill>
                            <a:srgbClr val="000000"/>
                          </a:solidFill>
                          <a:effectLst/>
                          <a:uLnTx/>
                          <a:uFillTx/>
                          <a:latin typeface="Arial"/>
                          <a:ea typeface="+mn-ea"/>
                          <a:cs typeface="+mn-cs"/>
                        </a:rPr>
                        <a:t>Interacting</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AU" sz="2000" b="1" i="0" u="none" strike="noStrike" kern="1200" cap="none" spc="0" normalizeH="0" baseline="0" noProof="0" dirty="0">
                          <a:ln>
                            <a:noFill/>
                          </a:ln>
                          <a:solidFill>
                            <a:srgbClr val="000000"/>
                          </a:solidFill>
                          <a:effectLst/>
                          <a:uLnTx/>
                          <a:uFillTx/>
                          <a:latin typeface="Arial"/>
                          <a:ea typeface="+mn-ea"/>
                          <a:cs typeface="+mn-cs"/>
                        </a:rPr>
                        <a:t>Speaking</a:t>
                      </a:r>
                    </a:p>
                  </a:txBody>
                  <a:tcPr marL="90542" marR="90542" marT="45701" marB="45701">
                    <a:lnL w="12700" cap="flat" cmpd="sng" algn="ctr">
                      <a:solidFill>
                        <a:srgbClr val="B5B5B5"/>
                      </a:solidFill>
                      <a:prstDash val="solid"/>
                      <a:round/>
                      <a:headEnd type="none" w="med" len="med"/>
                      <a:tailEnd type="none" w="med" len="med"/>
                    </a:lnL>
                    <a:lnR w="12700" cap="flat" cmpd="sng" algn="ctr">
                      <a:solidFill>
                        <a:srgbClr val="B5B5B5"/>
                      </a:solidFill>
                      <a:prstDash val="solid"/>
                      <a:round/>
                      <a:headEnd type="none" w="med" len="med"/>
                      <a:tailEnd type="none" w="med" len="med"/>
                    </a:lnR>
                    <a:lnT w="19050" cap="flat" cmpd="sng" algn="ctr">
                      <a:solidFill>
                        <a:schemeClr val="accent1"/>
                      </a:solidFill>
                      <a:prstDash val="solid"/>
                      <a:round/>
                      <a:headEnd type="none" w="med" len="med"/>
                      <a:tailEnd type="none" w="med" len="med"/>
                    </a:lnT>
                    <a:lnB w="12700" cap="flat" cmpd="sng" algn="ctr">
                      <a:solidFill>
                        <a:srgbClr val="B5B5B5"/>
                      </a:solidFill>
                      <a:prstDash val="solid"/>
                      <a:round/>
                      <a:headEnd type="none" w="med" len="med"/>
                      <a:tailEnd type="none" w="med" len="med"/>
                    </a:lnB>
                  </a:tcPr>
                </a:tc>
                <a:extLst>
                  <a:ext uri="{0D108BD9-81ED-4DB2-BD59-A6C34878D82A}">
                    <a16:rowId xmlns:a16="http://schemas.microsoft.com/office/drawing/2014/main" val="10001"/>
                  </a:ext>
                </a:extLst>
              </a:tr>
              <a:tr h="1524000">
                <a:tc>
                  <a:txBody>
                    <a:bodyPr/>
                    <a:lstStyle/>
                    <a:p>
                      <a:r>
                        <a:rPr lang="en-AU" sz="2000" dirty="0">
                          <a:solidFill>
                            <a:schemeClr val="tx2"/>
                          </a:solidFill>
                        </a:rPr>
                        <a:t>Reading and viewing</a:t>
                      </a:r>
                    </a:p>
                  </a:txBody>
                  <a:tcPr marL="90542" marR="90542" marT="45701" marB="45701">
                    <a:lnL w="12700" cap="flat" cmpd="sng" algn="ctr">
                      <a:solidFill>
                        <a:srgbClr val="B5B5B5"/>
                      </a:solidFill>
                      <a:prstDash val="solid"/>
                      <a:round/>
                      <a:headEnd type="none" w="med" len="med"/>
                      <a:tailEnd type="none" w="med" len="med"/>
                    </a:lnL>
                    <a:lnR w="12700" cap="flat" cmpd="sng" algn="ctr">
                      <a:solidFill>
                        <a:srgbClr val="B5B5B5"/>
                      </a:solidFill>
                      <a:prstDash val="solid"/>
                      <a:round/>
                      <a:headEnd type="none" w="med" len="med"/>
                      <a:tailEnd type="none" w="med" len="med"/>
                    </a:lnR>
                    <a:lnT w="12700" cap="flat" cmpd="sng" algn="ctr">
                      <a:solidFill>
                        <a:srgbClr val="B5B5B5"/>
                      </a:solidFill>
                      <a:prstDash val="solid"/>
                      <a:round/>
                      <a:headEnd type="none" w="med" len="med"/>
                      <a:tailEnd type="none" w="med" len="med"/>
                    </a:lnT>
                    <a:lnB w="12700" cap="flat" cmpd="sng" algn="ctr">
                      <a:solidFill>
                        <a:srgbClr val="B5B5B5"/>
                      </a:solidFill>
                      <a:prstDash val="solid"/>
                      <a:round/>
                      <a:headEnd type="none" w="med" len="med"/>
                      <a:tailEnd type="none" w="med" len="med"/>
                    </a:lnB>
                  </a:tcPr>
                </a:tc>
                <a:tc>
                  <a:txBody>
                    <a:bodyPr/>
                    <a:lstStyle/>
                    <a:p>
                      <a:pPr marL="285750" indent="-285750">
                        <a:buFont typeface="Arial" panose="020B0604020202020204" pitchFamily="34" charset="0"/>
                        <a:buChar char="•"/>
                      </a:pPr>
                      <a:r>
                        <a:rPr lang="en-AU" sz="2000" b="1" dirty="0">
                          <a:solidFill>
                            <a:schemeClr val="tx2"/>
                          </a:solidFill>
                        </a:rPr>
                        <a:t>Understanding texts</a:t>
                      </a:r>
                    </a:p>
                    <a:p>
                      <a:pPr marL="285750" indent="-285750">
                        <a:buFont typeface="Arial" panose="020B0604020202020204" pitchFamily="34" charset="0"/>
                        <a:buChar char="•"/>
                      </a:pPr>
                      <a:r>
                        <a:rPr lang="en-AU" sz="2000" dirty="0">
                          <a:solidFill>
                            <a:schemeClr val="tx2"/>
                          </a:solidFill>
                        </a:rPr>
                        <a:t>Phonological awareness</a:t>
                      </a:r>
                    </a:p>
                    <a:p>
                      <a:pPr marL="285750" indent="-285750">
                        <a:buFont typeface="Arial" panose="020B0604020202020204" pitchFamily="34" charset="0"/>
                        <a:buChar char="•"/>
                      </a:pPr>
                      <a:r>
                        <a:rPr lang="en-AU" sz="2000" dirty="0">
                          <a:solidFill>
                            <a:schemeClr val="tx2"/>
                          </a:solidFill>
                        </a:rPr>
                        <a:t>Phonic knowledge and word recognition</a:t>
                      </a:r>
                    </a:p>
                    <a:p>
                      <a:pPr marL="285750" indent="-285750">
                        <a:buFont typeface="Arial" panose="020B0604020202020204" pitchFamily="34" charset="0"/>
                        <a:buChar char="•"/>
                      </a:pPr>
                      <a:r>
                        <a:rPr lang="en-AU" sz="2000" dirty="0">
                          <a:solidFill>
                            <a:schemeClr val="tx2"/>
                          </a:solidFill>
                        </a:rPr>
                        <a:t>Fluency</a:t>
                      </a:r>
                    </a:p>
                  </a:txBody>
                  <a:tcPr marL="90542" marR="90542" marT="45701" marB="45701">
                    <a:lnL w="12700" cap="flat" cmpd="sng" algn="ctr">
                      <a:solidFill>
                        <a:srgbClr val="B5B5B5"/>
                      </a:solidFill>
                      <a:prstDash val="solid"/>
                      <a:round/>
                      <a:headEnd type="none" w="med" len="med"/>
                      <a:tailEnd type="none" w="med" len="med"/>
                    </a:lnL>
                    <a:lnR w="12700" cap="flat" cmpd="sng" algn="ctr">
                      <a:solidFill>
                        <a:srgbClr val="B5B5B5"/>
                      </a:solidFill>
                      <a:prstDash val="solid"/>
                      <a:round/>
                      <a:headEnd type="none" w="med" len="med"/>
                      <a:tailEnd type="none" w="med" len="med"/>
                    </a:lnR>
                    <a:lnT w="12700" cap="flat" cmpd="sng" algn="ctr">
                      <a:solidFill>
                        <a:srgbClr val="B5B5B5"/>
                      </a:solidFill>
                      <a:prstDash val="solid"/>
                      <a:round/>
                      <a:headEnd type="none" w="med" len="med"/>
                      <a:tailEnd type="none" w="med" len="med"/>
                    </a:lnT>
                    <a:lnB w="12700" cap="flat" cmpd="sng" algn="ctr">
                      <a:solidFill>
                        <a:srgbClr val="B5B5B5"/>
                      </a:solidFill>
                      <a:prstDash val="solid"/>
                      <a:round/>
                      <a:headEnd type="none" w="med" len="med"/>
                      <a:tailEnd type="none" w="med" len="med"/>
                    </a:lnB>
                  </a:tcPr>
                </a:tc>
                <a:extLst>
                  <a:ext uri="{0D108BD9-81ED-4DB2-BD59-A6C34878D82A}">
                    <a16:rowId xmlns:a16="http://schemas.microsoft.com/office/drawing/2014/main" val="10002"/>
                  </a:ext>
                </a:extLst>
              </a:tr>
              <a:tr h="1905000">
                <a:tc>
                  <a:txBody>
                    <a:bodyPr/>
                    <a:lstStyle/>
                    <a:p>
                      <a:r>
                        <a:rPr lang="en-AU" sz="2000" dirty="0">
                          <a:solidFill>
                            <a:schemeClr val="tx2"/>
                          </a:solidFill>
                        </a:rPr>
                        <a:t>Writing</a:t>
                      </a:r>
                    </a:p>
                  </a:txBody>
                  <a:tcPr marL="90542" marR="90542" marT="45701" marB="45701">
                    <a:lnL w="12700" cap="flat" cmpd="sng" algn="ctr">
                      <a:solidFill>
                        <a:srgbClr val="B5B5B5"/>
                      </a:solidFill>
                      <a:prstDash val="solid"/>
                      <a:round/>
                      <a:headEnd type="none" w="med" len="med"/>
                      <a:tailEnd type="none" w="med" len="med"/>
                    </a:lnL>
                    <a:lnR w="12700" cap="flat" cmpd="sng" algn="ctr">
                      <a:solidFill>
                        <a:srgbClr val="B5B5B5"/>
                      </a:solidFill>
                      <a:prstDash val="solid"/>
                      <a:round/>
                      <a:headEnd type="none" w="med" len="med"/>
                      <a:tailEnd type="none" w="med" len="med"/>
                    </a:lnR>
                    <a:lnT w="12700" cap="flat" cmpd="sng" algn="ctr">
                      <a:solidFill>
                        <a:srgbClr val="B5B5B5"/>
                      </a:solidFill>
                      <a:prstDash val="solid"/>
                      <a:round/>
                      <a:headEnd type="none" w="med" len="med"/>
                      <a:tailEnd type="none" w="med" len="med"/>
                    </a:lnT>
                    <a:lnB w="12700" cap="flat" cmpd="sng" algn="ctr">
                      <a:solidFill>
                        <a:srgbClr val="B5B5B5"/>
                      </a:solidFill>
                      <a:prstDash val="solid"/>
                      <a:round/>
                      <a:headEnd type="none" w="med" len="med"/>
                      <a:tailEnd type="none" w="med" len="med"/>
                    </a:lnB>
                  </a:tcPr>
                </a:tc>
                <a:tc>
                  <a:txBody>
                    <a:bodyPr/>
                    <a:lstStyle/>
                    <a:p>
                      <a:pPr marL="285750" indent="-285750">
                        <a:buFont typeface="Arial" panose="020B0604020202020204" pitchFamily="34" charset="0"/>
                        <a:buChar char="•"/>
                      </a:pPr>
                      <a:r>
                        <a:rPr lang="en-AU" sz="2000" b="1" dirty="0">
                          <a:solidFill>
                            <a:schemeClr val="tx2"/>
                          </a:solidFill>
                        </a:rPr>
                        <a:t>Creating texts</a:t>
                      </a:r>
                    </a:p>
                    <a:p>
                      <a:pPr marL="285750" indent="-285750">
                        <a:buFont typeface="Arial" panose="020B0604020202020204" pitchFamily="34" charset="0"/>
                        <a:buChar char="•"/>
                      </a:pPr>
                      <a:r>
                        <a:rPr lang="en-AU" sz="2000" dirty="0">
                          <a:solidFill>
                            <a:schemeClr val="tx2"/>
                          </a:solidFill>
                        </a:rPr>
                        <a:t>Handwriting and keyboarding</a:t>
                      </a:r>
                    </a:p>
                    <a:p>
                      <a:pPr marL="285750" indent="-285750">
                        <a:buFont typeface="Arial" panose="020B0604020202020204" pitchFamily="34" charset="0"/>
                        <a:buChar char="•"/>
                      </a:pPr>
                      <a:r>
                        <a:rPr lang="en-AU" sz="2000" dirty="0">
                          <a:solidFill>
                            <a:schemeClr val="tx2"/>
                          </a:solidFill>
                        </a:rPr>
                        <a:t>Spelling</a:t>
                      </a:r>
                    </a:p>
                    <a:p>
                      <a:pPr marL="285750" indent="-285750">
                        <a:buFont typeface="Arial" panose="020B0604020202020204" pitchFamily="34" charset="0"/>
                        <a:buChar char="•"/>
                      </a:pPr>
                      <a:r>
                        <a:rPr lang="en-AU" sz="2000" dirty="0">
                          <a:solidFill>
                            <a:schemeClr val="tx2"/>
                          </a:solidFill>
                        </a:rPr>
                        <a:t>Punctuation</a:t>
                      </a:r>
                    </a:p>
                    <a:p>
                      <a:pPr marL="285750" indent="-285750">
                        <a:buFont typeface="Arial" panose="020B0604020202020204" pitchFamily="34" charset="0"/>
                        <a:buChar char="•"/>
                      </a:pPr>
                      <a:r>
                        <a:rPr lang="en-AU" sz="2000" dirty="0">
                          <a:solidFill>
                            <a:schemeClr val="tx2"/>
                          </a:solidFill>
                        </a:rPr>
                        <a:t>Grammar</a:t>
                      </a:r>
                    </a:p>
                  </a:txBody>
                  <a:tcPr marL="90542" marR="90542" marT="45701" marB="45701">
                    <a:lnL w="12700" cap="flat" cmpd="sng" algn="ctr">
                      <a:solidFill>
                        <a:srgbClr val="B5B5B5"/>
                      </a:solidFill>
                      <a:prstDash val="solid"/>
                      <a:round/>
                      <a:headEnd type="none" w="med" len="med"/>
                      <a:tailEnd type="none" w="med" len="med"/>
                    </a:lnL>
                    <a:lnR w="12700" cap="flat" cmpd="sng" algn="ctr">
                      <a:solidFill>
                        <a:srgbClr val="B5B5B5"/>
                      </a:solidFill>
                      <a:prstDash val="solid"/>
                      <a:round/>
                      <a:headEnd type="none" w="med" len="med"/>
                      <a:tailEnd type="none" w="med" len="med"/>
                    </a:lnR>
                    <a:lnT w="12700" cap="flat" cmpd="sng" algn="ctr">
                      <a:solidFill>
                        <a:srgbClr val="B5B5B5"/>
                      </a:solidFill>
                      <a:prstDash val="solid"/>
                      <a:round/>
                      <a:headEnd type="none" w="med" len="med"/>
                      <a:tailEnd type="none" w="med" len="med"/>
                    </a:lnT>
                    <a:lnB w="12700" cap="flat" cmpd="sng" algn="ctr">
                      <a:solidFill>
                        <a:srgbClr val="B5B5B5"/>
                      </a:solidFill>
                      <a:prstDash val="solid"/>
                      <a:round/>
                      <a:headEnd type="none" w="med" len="med"/>
                      <a:tailEnd type="none" w="med" len="med"/>
                    </a:lnB>
                  </a:tcPr>
                </a:tc>
                <a:extLst>
                  <a:ext uri="{0D108BD9-81ED-4DB2-BD59-A6C34878D82A}">
                    <a16:rowId xmlns:a16="http://schemas.microsoft.com/office/drawing/2014/main" val="10003"/>
                  </a:ext>
                </a:extLst>
              </a:tr>
            </a:tbl>
          </a:graphicData>
        </a:graphic>
      </p:graphicFrame>
    </p:spTree>
    <p:custDataLst>
      <p:tags r:id="rId1"/>
    </p:custDataLst>
    <p:extLst>
      <p:ext uri="{BB962C8B-B14F-4D97-AF65-F5344CB8AC3E}">
        <p14:creationId xmlns:p14="http://schemas.microsoft.com/office/powerpoint/2010/main" val="3214961154"/>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DESIGN_ID_BASIC PAGE_INDIVIDUAL" val="qJDvFsSi"/>
  <p:tag name="ARTICULATE_DESIGN_ID_1_BASIC PAGE_INDIVIDUAL" val="WSmpMfDX"/>
  <p:tag name="ARTICULATE_DESIGN_ID_SPIDERWEB" val="jpAcXuae"/>
  <p:tag name="ARTICULATE_DESIGN_ID_PICTURE BOOK" val="22eKTRWj"/>
  <p:tag name="ARTICULATE_DESIGN_ID_TABLETS" val="UbelI7bh"/>
  <p:tag name="ARTICULATE_DESIGN_ID_SCIENCE" val="ZVyE5ZBf"/>
  <p:tag name="ARTICULATE_DESIGN_ID_TEACHERS" val="5NaDAi95"/>
  <p:tag name="ARTICULATE_DESIGN_ID_YOUNG COOKS" val="JapPRzbN"/>
  <p:tag name="ARTICULATE_DESIGN_ID_LAPTOPS" val="7KfAlaXs"/>
  <p:tag name="ARTICULATE_DESIGN_ID_CLASSROOM" val="HvCBUe3f"/>
  <p:tag name="ARTICULATE_DESIGN_ID_TABLETS 2" val="1xi9Ro9C"/>
  <p:tag name="ARTICULATE_DESIGN_ID_INDIGENOUS GIRLS" val="4G0FlTj9"/>
  <p:tag name="ARTICULATE_DESIGN_ID_STETHESCOPES" val="Z9XT7kIn"/>
  <p:tag name="ARTICULATE_DESIGN_ID_KINDERGARTEN" val="4jcs3Z0D"/>
  <p:tag name="ARTICULATE_DESIGN_ID_CLASSROOM 2" val="zivaWqcX"/>
  <p:tag name="ARTICULATE_DESIGN_ID_ART" val="Lwyp3ycx"/>
  <p:tag name="ARTICULATE_PROJECT_OPEN" val="0"/>
  <p:tag name="ARTICULATE_SLIDE_COUNT" val="35"/>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Basic page_individual">
  <a:themeElements>
    <a:clrScheme name="QCAA colour palette">
      <a:dk1>
        <a:srgbClr val="000000"/>
      </a:dk1>
      <a:lt1>
        <a:srgbClr val="FFFFFF"/>
      </a:lt1>
      <a:dk2>
        <a:srgbClr val="000000"/>
      </a:dk2>
      <a:lt2>
        <a:srgbClr val="B5B5B5"/>
      </a:lt2>
      <a:accent1>
        <a:srgbClr val="D52B1E"/>
      </a:accent1>
      <a:accent2>
        <a:srgbClr val="21578A"/>
      </a:accent2>
      <a:accent3>
        <a:srgbClr val="8995B7"/>
      </a:accent3>
      <a:accent4>
        <a:srgbClr val="E17000"/>
      </a:accent4>
      <a:accent5>
        <a:srgbClr val="738639"/>
      </a:accent5>
      <a:accent6>
        <a:srgbClr val="865F7F"/>
      </a:accent6>
      <a:hlink>
        <a:srgbClr val="0000FF"/>
      </a:hlink>
      <a:folHlink>
        <a:srgbClr val="800080"/>
      </a:folHlink>
    </a:clrScheme>
    <a:fontScheme name="Basic page_individua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50000"/>
          </a:spcBef>
          <a:spcAft>
            <a:spcPct val="0"/>
          </a:spcAft>
          <a:buClrTx/>
          <a:buSzTx/>
          <a:buFontTx/>
          <a:buNone/>
          <a:tabLst/>
          <a:defRPr kumimoji="0" lang="en-AU"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50000"/>
          </a:spcBef>
          <a:spcAft>
            <a:spcPct val="0"/>
          </a:spcAft>
          <a:buClrTx/>
          <a:buSzTx/>
          <a:buFontTx/>
          <a:buNone/>
          <a:tabLst/>
          <a:defRPr kumimoji="0" lang="en-AU" sz="1800" b="0" i="0" u="none" strike="noStrike" cap="none" normalizeH="0" baseline="0" smtClean="0">
            <a:ln>
              <a:noFill/>
            </a:ln>
            <a:solidFill>
              <a:schemeClr val="tx1"/>
            </a:solidFill>
            <a:effectLst/>
            <a:latin typeface="Arial" charset="0"/>
          </a:defRPr>
        </a:defPPr>
      </a:lstStyle>
    </a:lnDef>
  </a:objectDefaults>
  <a:extraClrSchemeLst>
    <a:extraClrScheme>
      <a:clrScheme name="Basic page_individual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asic page_individual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asic page_individual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asic page_individual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asic page_individual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asic page_individual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asic page_individual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asic page_individual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asic page_individual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asic page_individual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asic page_individual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asic page_individual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K-6 CAC" id="{BF104562-9930-4021-86D8-E369268016E1}" vid="{A3FEDEBF-BDA2-4021-ACED-20064C0A5870}"/>
    </a:ext>
  </a:extLst>
</a:theme>
</file>

<file path=ppt/theme/theme2.xml><?xml version="1.0" encoding="utf-8"?>
<a:theme xmlns:a="http://schemas.openxmlformats.org/drawingml/2006/main" name="1_Tablets 2">
  <a:themeElements>
    <a:clrScheme name="QCAA test palette">
      <a:dk1>
        <a:srgbClr val="FFFFFF"/>
      </a:dk1>
      <a:lt1>
        <a:srgbClr val="FFFFFF"/>
      </a:lt1>
      <a:dk2>
        <a:srgbClr val="000000"/>
      </a:dk2>
      <a:lt2>
        <a:srgbClr val="A5A5A5"/>
      </a:lt2>
      <a:accent1>
        <a:srgbClr val="D52B1E"/>
      </a:accent1>
      <a:accent2>
        <a:srgbClr val="21578A"/>
      </a:accent2>
      <a:accent3>
        <a:srgbClr val="E17000"/>
      </a:accent3>
      <a:accent4>
        <a:srgbClr val="738639"/>
      </a:accent4>
      <a:accent5>
        <a:srgbClr val="865F7F"/>
      </a:accent5>
      <a:accent6>
        <a:srgbClr val="2D2D8A"/>
      </a:accent6>
      <a:hlink>
        <a:srgbClr val="0066FF"/>
      </a:hlink>
      <a:folHlink>
        <a:srgbClr val="336699"/>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LongProperties xmlns="http://schemas.microsoft.com/office/2006/metadata/long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4.xml><?xml version="1.0" encoding="utf-8"?>
<ct:contentTypeSchema xmlns:ct="http://schemas.microsoft.com/office/2006/metadata/contentType" xmlns:ma="http://schemas.microsoft.com/office/2006/metadata/properties/metaAttributes" ct:_="" ma:_="" ma:contentTypeName="Document" ma:contentTypeID="0x010100A772F4B91747F14985DF414FECE11F20" ma:contentTypeVersion="1" ma:contentTypeDescription="Create a new document." ma:contentTypeScope="" ma:versionID="17c7f16f64850fedb962282be8f1c5dd">
  <xsd:schema xmlns:xsd="http://www.w3.org/2001/XMLSchema" xmlns:xs="http://www.w3.org/2001/XMLSchema" xmlns:p="http://schemas.microsoft.com/office/2006/metadata/properties" targetNamespace="http://schemas.microsoft.com/office/2006/metadata/properties" ma:root="true" ma:fieldsID="1b05d82d297216baf5b26c55225140df">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A5DEBD03-5E9C-40A0-804B-944DDB9E62A1}">
  <ds:schemaRefs>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http://purl.org/dc/elements/1.1/"/>
    <ds:schemaRef ds:uri="http://schemas.microsoft.com/office/2006/metadata/properties"/>
    <ds:schemaRef ds:uri="http://www.w3.org/XML/1998/namespace"/>
    <ds:schemaRef ds:uri="http://purl.org/dc/dcmitype/"/>
  </ds:schemaRefs>
</ds:datastoreItem>
</file>

<file path=customXml/itemProps2.xml><?xml version="1.0" encoding="utf-8"?>
<ds:datastoreItem xmlns:ds="http://schemas.openxmlformats.org/officeDocument/2006/customXml" ds:itemID="{30EB03FA-64B5-490B-A173-1B58C836D18A}">
  <ds:schemaRefs>
    <ds:schemaRef ds:uri="http://schemas.microsoft.com/office/2006/metadata/longProperties"/>
  </ds:schemaRefs>
</ds:datastoreItem>
</file>

<file path=customXml/itemProps3.xml><?xml version="1.0" encoding="utf-8"?>
<ds:datastoreItem xmlns:ds="http://schemas.openxmlformats.org/officeDocument/2006/customXml" ds:itemID="{8E3A8AC4-414B-4AD5-A315-29792D52C4EF}">
  <ds:schemaRefs>
    <ds:schemaRef ds:uri="http://schemas.microsoft.com/sharepoint/v3/contenttype/forms"/>
  </ds:schemaRefs>
</ds:datastoreItem>
</file>

<file path=customXml/itemProps4.xml><?xml version="1.0" encoding="utf-8"?>
<ds:datastoreItem xmlns:ds="http://schemas.openxmlformats.org/officeDocument/2006/customXml" ds:itemID="{1E5195BB-168B-4AAF-B2A1-DB75012A993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emplate>K-6 CAC</Template>
  <TotalTime>3990</TotalTime>
  <Words>1224</Words>
  <Application>Microsoft Office PowerPoint</Application>
  <PresentationFormat>On-screen Show (4:3)</PresentationFormat>
  <Paragraphs>163</Paragraphs>
  <Slides>13</Slides>
  <Notes>13</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13</vt:i4>
      </vt:variant>
    </vt:vector>
  </HeadingPairs>
  <TitlesOfParts>
    <vt:vector size="19" baseType="lpstr">
      <vt:lpstr>ＭＳ Ｐゴシック</vt:lpstr>
      <vt:lpstr>Arial</vt:lpstr>
      <vt:lpstr>Calibri</vt:lpstr>
      <vt:lpstr>Wingdings</vt:lpstr>
      <vt:lpstr>Basic page_individual</vt:lpstr>
      <vt:lpstr>1_Tablets 2</vt:lpstr>
      <vt:lpstr>National Literacy Learning Progression </vt:lpstr>
      <vt:lpstr>The Australian Curriculum</vt:lpstr>
      <vt:lpstr>Relationship: Learning areas and resources</vt:lpstr>
      <vt:lpstr>Where to find the Literacy Learning Progression</vt:lpstr>
      <vt:lpstr>Version 3 of National Literacy and Numeracy Learning Progressions</vt:lpstr>
      <vt:lpstr>National Literacy Learning Progression Version 3.0</vt:lpstr>
      <vt:lpstr>Using the Literacy Learning Progression </vt:lpstr>
      <vt:lpstr>Structure: Literacy Learning Progression</vt:lpstr>
      <vt:lpstr>Literacy elements and sub-elements</vt:lpstr>
      <vt:lpstr>Example</vt:lpstr>
      <vt:lpstr>Using the Literacy Learning Progression</vt:lpstr>
      <vt:lpstr>Where to now?</vt:lpstr>
      <vt:lpstr>Acknowledgments</vt:lpstr>
    </vt:vector>
  </TitlesOfParts>
  <Company>Queensland Curriculum and Assessment Authority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National Literacy Learning Progression</dc:title>
  <dc:creator>Queensland Curriculum and Assessment Authority</dc:creator>
  <cp:lastModifiedBy>Joy Constantino</cp:lastModifiedBy>
  <cp:revision>407</cp:revision>
  <cp:lastPrinted>2020-09-01T23:55:03Z</cp:lastPrinted>
  <dcterms:created xsi:type="dcterms:W3CDTF">2017-10-23T00:47:12Z</dcterms:created>
  <dcterms:modified xsi:type="dcterms:W3CDTF">2020-11-19T05:48:40Z</dcterms:modified>
  <cp:category>190698</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Order">
    <vt:lpwstr>27700.0000000000</vt:lpwstr>
  </property>
  <property fmtid="{D5CDD505-2E9C-101B-9397-08002B2CF9AE}" pid="3" name="Category">
    <vt:lpwstr>Presentations</vt:lpwstr>
  </property>
  <property fmtid="{D5CDD505-2E9C-101B-9397-08002B2CF9AE}" pid="4" name="PublishingExpirationDate">
    <vt:lpwstr/>
  </property>
  <property fmtid="{D5CDD505-2E9C-101B-9397-08002B2CF9AE}" pid="5" name="PublishingStartDate">
    <vt:lpwstr/>
  </property>
  <property fmtid="{D5CDD505-2E9C-101B-9397-08002B2CF9AE}" pid="6" name="ContentTypeId">
    <vt:lpwstr>0x010100A772F4B91747F14985DF414FECE11F20</vt:lpwstr>
  </property>
  <property fmtid="{D5CDD505-2E9C-101B-9397-08002B2CF9AE}" pid="7" name="ArticulateGUID">
    <vt:lpwstr>8A2D0D2B-B700-4858-AE0F-8732DCBD2C02</vt:lpwstr>
  </property>
  <property fmtid="{D5CDD505-2E9C-101B-9397-08002B2CF9AE}" pid="8" name="ArticulatePath">
    <vt:lpwstr>QKLG_Focus_group_TWB_V5</vt:lpwstr>
  </property>
</Properties>
</file>