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1" r:id="rId5"/>
    <p:sldMasterId id="2147484022" r:id="rId6"/>
  </p:sldMasterIdLst>
  <p:notesMasterIdLst>
    <p:notesMasterId r:id="rId27"/>
  </p:notesMasterIdLst>
  <p:handoutMasterIdLst>
    <p:handoutMasterId r:id="rId28"/>
  </p:handoutMasterIdLst>
  <p:sldIdLst>
    <p:sldId id="533" r:id="rId7"/>
    <p:sldId id="483" r:id="rId8"/>
    <p:sldId id="512" r:id="rId9"/>
    <p:sldId id="530" r:id="rId10"/>
    <p:sldId id="491" r:id="rId11"/>
    <p:sldId id="515" r:id="rId12"/>
    <p:sldId id="537" r:id="rId13"/>
    <p:sldId id="445" r:id="rId14"/>
    <p:sldId id="480" r:id="rId15"/>
    <p:sldId id="478" r:id="rId16"/>
    <p:sldId id="493" r:id="rId17"/>
    <p:sldId id="535" r:id="rId18"/>
    <p:sldId id="449" r:id="rId19"/>
    <p:sldId id="496" r:id="rId20"/>
    <p:sldId id="453" r:id="rId21"/>
    <p:sldId id="502" r:id="rId22"/>
    <p:sldId id="422" r:id="rId23"/>
    <p:sldId id="424" r:id="rId24"/>
    <p:sldId id="437" r:id="rId25"/>
    <p:sldId id="539" r:id="rId26"/>
  </p:sldIdLst>
  <p:sldSz cx="9144000" cy="6858000" type="screen4x3"/>
  <p:notesSz cx="6807200" cy="9939338"/>
  <p:custDataLst>
    <p:tags r:id="rId29"/>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57">
          <p15:clr>
            <a:srgbClr val="A4A3A4"/>
          </p15:clr>
        </p15:guide>
        <p15:guide id="5" orient="horz" pos="845">
          <p15:clr>
            <a:srgbClr val="A4A3A4"/>
          </p15:clr>
        </p15:guide>
        <p15:guide id="6" pos="113">
          <p15:clr>
            <a:srgbClr val="A4A3A4"/>
          </p15:clr>
        </p15:guide>
        <p15:guide id="7" pos="5556">
          <p15:clr>
            <a:srgbClr val="A4A3A4"/>
          </p15:clr>
        </p15:guide>
        <p15:guide id="8" pos="20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aden Appleyard" initials="BA" lastIdx="2" clrIdx="6">
    <p:extLst>
      <p:ext uri="{19B8F6BF-5375-455C-9EA6-DF929625EA0E}">
        <p15:presenceInfo xmlns:p15="http://schemas.microsoft.com/office/powerpoint/2012/main" userId="S-1-5-21-2406935999-1983212525-3895035740-14777" providerId="AD"/>
      </p:ext>
    </p:extLst>
  </p:cmAuthor>
  <p:cmAuthor id="1" name="Maria Misson" initials="MM" lastIdx="5" clrIdx="0">
    <p:extLst/>
  </p:cmAuthor>
  <p:cmAuthor id="2" name="Robyn Whiting" initials="RW" lastIdx="1" clrIdx="1">
    <p:extLst/>
  </p:cmAuthor>
  <p:cmAuthor id="3" name="Virginia Ayliffe" initials="VA" lastIdx="3" clrIdx="2">
    <p:extLst/>
  </p:cmAuthor>
  <p:cmAuthor id="4" name="Helena Bond" initials="HB" lastIdx="1" clrIdx="3">
    <p:extLst/>
  </p:cmAuthor>
  <p:cmAuthor id="5" name="Brenda Kettle" initials="BK" lastIdx="16" clrIdx="4">
    <p:extLst>
      <p:ext uri="{19B8F6BF-5375-455C-9EA6-DF929625EA0E}">
        <p15:presenceInfo xmlns:p15="http://schemas.microsoft.com/office/powerpoint/2012/main" userId="S-1-5-21-2406935999-1983212525-3895035740-11155" providerId="AD"/>
      </p:ext>
    </p:extLst>
  </p:cmAuthor>
  <p:cmAuthor id="6" name="Justin Coughlan" initials="JC" lastIdx="2" clrIdx="5">
    <p:extLst>
      <p:ext uri="{19B8F6BF-5375-455C-9EA6-DF929625EA0E}">
        <p15:presenceInfo xmlns:p15="http://schemas.microsoft.com/office/powerpoint/2012/main" userId="S-1-5-21-2406935999-1983212525-3895035740-137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333333"/>
    <a:srgbClr val="ED7A23"/>
    <a:srgbClr val="21578A"/>
    <a:srgbClr val="663399"/>
    <a:srgbClr val="99CC33"/>
    <a:srgbClr val="B5B5B5"/>
    <a:srgbClr val="797979"/>
    <a:srgbClr val="9DA6C3"/>
    <a:srgbClr val="B2B8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2690" autoAdjust="0"/>
  </p:normalViewPr>
  <p:slideViewPr>
    <p:cSldViewPr>
      <p:cViewPr varScale="1">
        <p:scale>
          <a:sx n="94" d="100"/>
          <a:sy n="94" d="100"/>
        </p:scale>
        <p:origin x="1428" y="96"/>
      </p:cViewPr>
      <p:guideLst>
        <p:guide orient="horz" pos="413"/>
        <p:guide orient="horz" pos="4128"/>
        <p:guide orient="horz" pos="3158"/>
        <p:guide orient="horz" pos="3457"/>
        <p:guide orient="horz" pos="845"/>
        <p:guide pos="113"/>
        <p:guide pos="5556"/>
        <p:guide pos="204"/>
      </p:guideLst>
    </p:cSldViewPr>
  </p:slideViewPr>
  <p:outlineViewPr>
    <p:cViewPr>
      <p:scale>
        <a:sx n="33" d="100"/>
        <a:sy n="33" d="100"/>
      </p:scale>
      <p:origin x="0" y="-1836"/>
    </p:cViewPr>
  </p:outlineViewPr>
  <p:notesTextViewPr>
    <p:cViewPr>
      <p:scale>
        <a:sx n="3" d="2"/>
        <a:sy n="3" d="2"/>
      </p:scale>
      <p:origin x="0" y="0"/>
    </p:cViewPr>
  </p:notesTextViewPr>
  <p:sorterViewPr>
    <p:cViewPr>
      <p:scale>
        <a:sx n="97" d="100"/>
        <a:sy n="97" d="100"/>
      </p:scale>
      <p:origin x="0" y="0"/>
    </p:cViewPr>
  </p:sorterViewPr>
  <p:notesViewPr>
    <p:cSldViewPr>
      <p:cViewPr varScale="1">
        <p:scale>
          <a:sx n="80" d="100"/>
          <a:sy n="80" d="100"/>
        </p:scale>
        <p:origin x="3156" y="108"/>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34" tIns="45717" rIns="91434" bIns="45717" rtlCol="0"/>
          <a:lstStyle>
            <a:lvl1pPr algn="l">
              <a:defRPr sz="1200"/>
            </a:lvl1pPr>
          </a:lstStyle>
          <a:p>
            <a:endParaRPr lang="en-AU" dirty="0"/>
          </a:p>
        </p:txBody>
      </p:sp>
      <p:sp>
        <p:nvSpPr>
          <p:cNvPr id="3" name="Date Placeholder 2"/>
          <p:cNvSpPr>
            <a:spLocks noGrp="1"/>
          </p:cNvSpPr>
          <p:nvPr>
            <p:ph type="dt" sz="quarter" idx="1"/>
          </p:nvPr>
        </p:nvSpPr>
        <p:spPr>
          <a:xfrm>
            <a:off x="3855839" y="1"/>
            <a:ext cx="2949787" cy="496967"/>
          </a:xfrm>
          <a:prstGeom prst="rect">
            <a:avLst/>
          </a:prstGeom>
        </p:spPr>
        <p:txBody>
          <a:bodyPr vert="horz" lIns="91434" tIns="45717" rIns="91434" bIns="45717" rtlCol="0"/>
          <a:lstStyle>
            <a:lvl1pPr algn="r">
              <a:defRPr sz="1200"/>
            </a:lvl1pPr>
          </a:lstStyle>
          <a:p>
            <a:fld id="{73D76A07-3D3D-4A68-AAD0-85CA8B587E22}" type="datetimeFigureOut">
              <a:rPr lang="en-AU" smtClean="0"/>
              <a:t>19/11/2020</a:t>
            </a:fld>
            <a:endParaRPr lang="en-AU" dirty="0"/>
          </a:p>
        </p:txBody>
      </p:sp>
      <p:sp>
        <p:nvSpPr>
          <p:cNvPr id="4" name="Footer Placeholder 3"/>
          <p:cNvSpPr>
            <a:spLocks noGrp="1"/>
          </p:cNvSpPr>
          <p:nvPr>
            <p:ph type="ftr" sz="quarter" idx="2"/>
          </p:nvPr>
        </p:nvSpPr>
        <p:spPr>
          <a:xfrm>
            <a:off x="1" y="9440647"/>
            <a:ext cx="2949787" cy="496967"/>
          </a:xfrm>
          <a:prstGeom prst="rect">
            <a:avLst/>
          </a:prstGeom>
        </p:spPr>
        <p:txBody>
          <a:bodyPr vert="horz" lIns="91434" tIns="45717" rIns="91434" bIns="45717"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9" y="9440647"/>
            <a:ext cx="2949787" cy="496967"/>
          </a:xfrm>
          <a:prstGeom prst="rect">
            <a:avLst/>
          </a:prstGeom>
        </p:spPr>
        <p:txBody>
          <a:bodyPr vert="horz" lIns="91434" tIns="45717" rIns="91434" bIns="45717" rtlCol="0" anchor="b"/>
          <a:lstStyle>
            <a:lvl1pPr algn="r">
              <a:defRPr sz="1200"/>
            </a:lvl1pPr>
          </a:lstStyle>
          <a:p>
            <a:fld id="{CD879660-3FBB-4DBB-87CB-9B72B2B6FFD8}" type="slidenum">
              <a:rPr lang="en-AU" smtClean="0"/>
              <a:t>‹#›</a:t>
            </a:fld>
            <a:endParaRPr lang="en-AU" dirty="0"/>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34" tIns="45717" rIns="91434" bIns="45717" rtlCol="0"/>
          <a:lstStyle>
            <a:lvl1pPr algn="l">
              <a:defRPr sz="1200">
                <a:latin typeface="Arial" charset="0"/>
              </a:defRPr>
            </a:lvl1pPr>
          </a:lstStyle>
          <a:p>
            <a:pPr>
              <a:defRPr/>
            </a:pPr>
            <a:endParaRPr lang="en-AU" dirty="0"/>
          </a:p>
        </p:txBody>
      </p:sp>
      <p:sp>
        <p:nvSpPr>
          <p:cNvPr id="3" name="Date Placeholder 2"/>
          <p:cNvSpPr>
            <a:spLocks noGrp="1"/>
          </p:cNvSpPr>
          <p:nvPr>
            <p:ph type="dt" idx="1"/>
          </p:nvPr>
        </p:nvSpPr>
        <p:spPr>
          <a:xfrm>
            <a:off x="3855839" y="1"/>
            <a:ext cx="2949787" cy="496967"/>
          </a:xfrm>
          <a:prstGeom prst="rect">
            <a:avLst/>
          </a:prstGeom>
        </p:spPr>
        <p:txBody>
          <a:bodyPr vert="horz" lIns="91434" tIns="45717" rIns="91434" bIns="45717" rtlCol="0"/>
          <a:lstStyle>
            <a:lvl1pPr algn="r">
              <a:defRPr sz="1200">
                <a:latin typeface="Arial" charset="0"/>
              </a:defRPr>
            </a:lvl1pPr>
          </a:lstStyle>
          <a:p>
            <a:pPr>
              <a:defRPr/>
            </a:pPr>
            <a:fld id="{5D80A888-D75A-4166-AD9D-7C4F06AF2060}" type="datetimeFigureOut">
              <a:rPr lang="en-AU"/>
              <a:pPr>
                <a:defRPr/>
              </a:pPr>
              <a:t>19/11/2020</a:t>
            </a:fld>
            <a:endParaRPr lang="en-AU"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4" tIns="45717" rIns="91434" bIns="45717" rtlCol="0" anchor="ctr"/>
          <a:lstStyle/>
          <a:p>
            <a:pPr lvl="0"/>
            <a:endParaRPr lang="en-AU" noProof="0"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34" tIns="45717" rIns="91434" bIns="4571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1" y="9440647"/>
            <a:ext cx="2949787" cy="496967"/>
          </a:xfrm>
          <a:prstGeom prst="rect">
            <a:avLst/>
          </a:prstGeom>
        </p:spPr>
        <p:txBody>
          <a:bodyPr vert="horz" lIns="91434" tIns="45717" rIns="91434" bIns="45717" rtlCol="0" anchor="b"/>
          <a:lstStyle>
            <a:lvl1pPr algn="l">
              <a:defRPr sz="1200">
                <a:latin typeface="Arial" charset="0"/>
              </a:defRPr>
            </a:lvl1pPr>
          </a:lstStyle>
          <a:p>
            <a:pPr>
              <a:defRPr/>
            </a:pPr>
            <a:endParaRPr lang="en-AU" dirty="0"/>
          </a:p>
        </p:txBody>
      </p:sp>
      <p:sp>
        <p:nvSpPr>
          <p:cNvPr id="7" name="Slide Number Placeholder 6"/>
          <p:cNvSpPr>
            <a:spLocks noGrp="1"/>
          </p:cNvSpPr>
          <p:nvPr>
            <p:ph type="sldNum" sz="quarter" idx="5"/>
          </p:nvPr>
        </p:nvSpPr>
        <p:spPr>
          <a:xfrm>
            <a:off x="3855839" y="9440647"/>
            <a:ext cx="2949787" cy="496967"/>
          </a:xfrm>
          <a:prstGeom prst="rect">
            <a:avLst/>
          </a:prstGeom>
        </p:spPr>
        <p:txBody>
          <a:bodyPr vert="horz" lIns="91434" tIns="45717" rIns="91434" bIns="45717" rtlCol="0" anchor="b"/>
          <a:lstStyle>
            <a:lvl1pPr algn="r">
              <a:defRPr sz="1200">
                <a:latin typeface="Arial" charset="0"/>
              </a:defRPr>
            </a:lvl1pPr>
          </a:lstStyle>
          <a:p>
            <a:pPr>
              <a:defRPr/>
            </a:pPr>
            <a:fld id="{7DC8D554-20BD-45E3-8F8F-C854CD9EEC52}" type="slidenum">
              <a:rPr lang="en-AU"/>
              <a:pPr>
                <a:defRPr/>
              </a:pPr>
              <a:t>‹#›</a:t>
            </a:fld>
            <a:endParaRPr lang="en-AU" dirty="0"/>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ustraliancurriculum.edu.au/resources/national-literacy-and-numeracy-learning-progressi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ustraliancurriculum.edu.au/f-10-curriculum/structur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ustraliancurriculum.edu.au/f-10-curriculum/general-capabilities/literac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ustraliancurriculum.edu.au/f-10-curriculum/general-capabilities/numerac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ustraliancurriculum.edu.au/resour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ustraliancurriculum.edu.au/resources/national-literacy-and-numeracy-learning-progressio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ustraliancurriculum.edu.au/resources/national-literacy-and-numeracy-learning-progressions/version-3-of-national-literacy-and-numeracy-learning-progress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This presentation offers an overview of the Australian Curriculum: National Literacy and Numeracy Learning Progressions. It should be used in conjunction with the presentations on the National Literacy Learning Progression and the National Numeracy Learning Progression.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These presentations can be used in your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as the basis for professional learning about the National Literacy and Numeracy Learning Progressions.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Website: </a:t>
            </a:r>
            <a:r>
              <a:rPr lang="en-US" dirty="0">
                <a:hlinkClick r:id="rId3"/>
              </a:rPr>
              <a:t>www.australiancurriculum.edu.au/resources/national-literacy-and-numeracy-learning-progressions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dirty="0"/>
          </a:p>
        </p:txBody>
      </p:sp>
    </p:spTree>
    <p:extLst>
      <p:ext uri="{BB962C8B-B14F-4D97-AF65-F5344CB8AC3E}">
        <p14:creationId xmlns:p14="http://schemas.microsoft.com/office/powerpoint/2010/main" val="2006386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The learning progressions are a resource, so they do not replace the curriculum or describe what to teach. They are used to support implementation of the curriculum learning areas.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10</a:t>
            </a:fld>
            <a:endParaRPr lang="en-AU" dirty="0"/>
          </a:p>
        </p:txBody>
      </p:sp>
    </p:spTree>
    <p:extLst>
      <p:ext uri="{BB962C8B-B14F-4D97-AF65-F5344CB8AC3E}">
        <p14:creationId xmlns:p14="http://schemas.microsoft.com/office/powerpoint/2010/main" val="3425107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11</a:t>
            </a:fld>
            <a:endParaRPr lang="en-AU" dirty="0"/>
          </a:p>
        </p:txBody>
      </p:sp>
    </p:spTree>
    <p:extLst>
      <p:ext uri="{BB962C8B-B14F-4D97-AF65-F5344CB8AC3E}">
        <p14:creationId xmlns:p14="http://schemas.microsoft.com/office/powerpoint/2010/main" val="1480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common structural and organisational features in the Literacy and Numeracy Learning Progressions.</a:t>
            </a:r>
          </a:p>
          <a:p>
            <a:pPr marL="171450" indent="-171450">
              <a:buFont typeface="Arial" panose="020B0604020202020204" pitchFamily="34" charset="0"/>
              <a:buChar char="•"/>
            </a:pPr>
            <a:r>
              <a:rPr lang="en-US" dirty="0"/>
              <a:t>The largest structural unit is an element.  </a:t>
            </a:r>
          </a:p>
          <a:p>
            <a:pPr marL="171450" indent="-171450">
              <a:buFont typeface="Arial" panose="020B0604020202020204" pitchFamily="34" charset="0"/>
              <a:buChar char="•"/>
            </a:pPr>
            <a:r>
              <a:rPr lang="en-US" dirty="0"/>
              <a:t>Each element is further divided into sub-elements. </a:t>
            </a:r>
          </a:p>
          <a:p>
            <a:pPr marL="171450" indent="-171450">
              <a:buFont typeface="Arial" panose="020B0604020202020204" pitchFamily="34" charset="0"/>
              <a:buChar char="•"/>
            </a:pPr>
            <a:r>
              <a:rPr lang="en-US" dirty="0"/>
              <a:t>Indicators describe each sub-element, and are grouped together to form developmental levels. </a:t>
            </a:r>
          </a:p>
          <a:p>
            <a:endParaRPr lang="en-US" sz="800"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D7B416-5784-4422-A111-C0E08690228B}"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17892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Literacy has three elements: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Speaking and listening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Reading and viewing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Writing.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Numeracy has three elements: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Number sense and algebra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Measurement and geometry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Statistics and probability.</a:t>
            </a:r>
            <a:endParaRPr lang="en-AU"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D7B416-5784-4422-A111-C0E08690228B}"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86032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There are five holistic sub-elements of literacy development and these are supported by seven other sub-elements. These are the evidence-based aspects of literacy.</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Numeracy has 14 sub-elements, which are important aspects of numeracy capability. </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D7B416-5784-4422-A111-C0E08690228B}"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48386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The sub-elements are populated by indicators.</a:t>
            </a: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D7B416-5784-4422-A111-C0E08690228B}"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562166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D7B416-5784-4422-A111-C0E08690228B}"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810271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17</a:t>
            </a:fld>
            <a:endParaRPr lang="en-AU" dirty="0"/>
          </a:p>
        </p:txBody>
      </p:sp>
    </p:spTree>
    <p:extLst>
      <p:ext uri="{BB962C8B-B14F-4D97-AF65-F5344CB8AC3E}">
        <p14:creationId xmlns:p14="http://schemas.microsoft.com/office/powerpoint/2010/main" val="1594633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summary, the Literacy and Numeracy Learning Progressions support learners by recognising that: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students’ progress at different rates through the levels and across the elements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students demonstrate literacy skills in different ways at the initial levels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some students use augmentative and alternative communication strategies to demonstrate literacy and numeracy skills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students are starting from different points in their literacy and numeracy learning development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teachers need to differentiate for students at all stages of schooling.</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18</a:t>
            </a:fld>
            <a:endParaRPr lang="en-AU" dirty="0"/>
          </a:p>
        </p:txBody>
      </p:sp>
    </p:spTree>
    <p:extLst>
      <p:ext uri="{BB962C8B-B14F-4D97-AF65-F5344CB8AC3E}">
        <p14:creationId xmlns:p14="http://schemas.microsoft.com/office/powerpoint/2010/main" val="2828437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19</a:t>
            </a:fld>
            <a:endParaRPr lang="en-AU" dirty="0"/>
          </a:p>
        </p:txBody>
      </p:sp>
    </p:spTree>
    <p:extLst>
      <p:ext uri="{BB962C8B-B14F-4D97-AF65-F5344CB8AC3E}">
        <p14:creationId xmlns:p14="http://schemas.microsoft.com/office/powerpoint/2010/main" val="418021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AU" sz="1200" kern="1200" dirty="0">
                <a:solidFill>
                  <a:schemeClr val="tx1"/>
                </a:solidFill>
                <a:effectLst/>
                <a:latin typeface="+mn-lt"/>
                <a:ea typeface="+mn-ea"/>
                <a:cs typeface="+mn-cs"/>
              </a:rPr>
              <a:t>Clip source: </a:t>
            </a:r>
            <a:r>
              <a:rPr lang="en-US" sz="1200" dirty="0">
                <a:hlinkClick r:id="rId3"/>
              </a:rPr>
              <a:t>www.australiancurriculum.edu.au/f-10-curriculum/structure</a:t>
            </a:r>
            <a:endParaRPr lang="en-US" sz="1200" dirty="0"/>
          </a:p>
          <a:p>
            <a:pPr>
              <a:lnSpc>
                <a:spcPct val="100000"/>
              </a:lnSpc>
            </a:pPr>
            <a:endParaRPr lang="en-US" sz="800" kern="1200" dirty="0">
              <a:solidFill>
                <a:schemeClr val="tx1"/>
              </a:solidFill>
              <a:effectLst/>
              <a:latin typeface="+mn-lt"/>
              <a:ea typeface="+mn-ea"/>
              <a:cs typeface="+mn-cs"/>
            </a:endParaRPr>
          </a:p>
          <a:p>
            <a:pPr>
              <a:lnSpc>
                <a:spcPct val="100000"/>
              </a:lnSpc>
            </a:pPr>
            <a:r>
              <a:rPr lang="en-US" sz="1200" dirty="0"/>
              <a:t>The Australian Curriculum is the focus for planning, teaching, learning and assessment in Queensland. </a:t>
            </a:r>
            <a:r>
              <a:rPr lang="en-AU" sz="1200" kern="1200" dirty="0">
                <a:solidFill>
                  <a:schemeClr val="tx1"/>
                </a:solidFill>
                <a:effectLst/>
                <a:latin typeface="+mn-lt"/>
                <a:ea typeface="+mn-ea"/>
                <a:cs typeface="+mn-cs"/>
              </a:rPr>
              <a:t>This image represents the three-dimensional nature of the Australian Curriculum and the value of the interrelationships between the knowledge, skills and understanding in the eight learning areas, the seven general capabilities and the three cross-curriculum priorities. These support students to learn and create, be active and be informed. </a:t>
            </a:r>
            <a:endParaRPr lang="en-US" sz="1200" dirty="0"/>
          </a:p>
          <a:p>
            <a:pPr>
              <a:lnSpc>
                <a:spcPct val="100000"/>
              </a:lnSpc>
            </a:pPr>
            <a:endParaRPr lang="en-AU" sz="800" kern="1200" dirty="0">
              <a:solidFill>
                <a:schemeClr val="tx1"/>
              </a:solidFill>
              <a:effectLst/>
              <a:latin typeface="+mn-lt"/>
              <a:ea typeface="+mn-ea"/>
              <a:cs typeface="+mn-cs"/>
            </a:endParaRPr>
          </a:p>
          <a:p>
            <a:pPr>
              <a:lnSpc>
                <a:spcPct val="100000"/>
              </a:lnSpc>
            </a:pPr>
            <a:r>
              <a:rPr lang="en-AU" sz="1200" kern="1200" dirty="0">
                <a:solidFill>
                  <a:schemeClr val="tx1"/>
                </a:solidFill>
                <a:effectLst/>
                <a:latin typeface="+mn-lt"/>
                <a:ea typeface="+mn-ea"/>
                <a:cs typeface="+mn-cs"/>
              </a:rPr>
              <a:t>The eight learning areas (English, Mathematics, Science, Humanities and Social Sciences, The Arts, Health and Physical Education, Languages, and Technologies) provide the content and achievement standards from Foundation (or Prep) to Year 10. </a:t>
            </a:r>
            <a:endParaRPr lang="en-AU" sz="1200" b="1" kern="1200" dirty="0">
              <a:solidFill>
                <a:schemeClr val="tx1"/>
              </a:solidFill>
              <a:effectLst/>
              <a:highlight>
                <a:srgbClr val="FFFF00"/>
              </a:highlight>
              <a:latin typeface="+mn-lt"/>
              <a:ea typeface="+mn-ea"/>
              <a:cs typeface="+mn-cs"/>
            </a:endParaRPr>
          </a:p>
          <a:p>
            <a:pPr>
              <a:lnSpc>
                <a:spcPct val="100000"/>
              </a:lnSpc>
            </a:pPr>
            <a:endParaRPr lang="en-AU"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There are seven general capabilities addressed through the content of the learning areas, which are divided into two groups:</a:t>
            </a:r>
            <a:endParaRPr lang="en-US" sz="1200" kern="1200" dirty="0">
              <a:solidFill>
                <a:schemeClr val="tx1"/>
              </a:solidFill>
              <a:effectLst/>
              <a:latin typeface="+mn-lt"/>
              <a:ea typeface="+mn-ea"/>
              <a:cs typeface="+mn-cs"/>
            </a:endParaRPr>
          </a:p>
          <a:p>
            <a:pPr marL="171450" lvl="0" indent="-171450">
              <a:lnSpc>
                <a:spcPct val="100000"/>
              </a:lnSpc>
              <a:buFont typeface="Arial" panose="020B0604020202020204" pitchFamily="34" charset="0"/>
              <a:buChar char="•"/>
            </a:pPr>
            <a:r>
              <a:rPr lang="en-AU" sz="1200" kern="1200" dirty="0">
                <a:solidFill>
                  <a:schemeClr val="tx1"/>
                </a:solidFill>
                <a:effectLst/>
                <a:latin typeface="+mn-lt"/>
                <a:ea typeface="+mn-ea"/>
                <a:cs typeface="+mn-cs"/>
              </a:rPr>
              <a:t>capabilities that support students to be successful learners — including literacy, numeracy, information and communication technology capability, and critical and creative thinking</a:t>
            </a:r>
            <a:endParaRPr lang="en-US" sz="1200" kern="1200" dirty="0">
              <a:solidFill>
                <a:schemeClr val="tx1"/>
              </a:solidFill>
              <a:effectLst/>
              <a:latin typeface="+mn-lt"/>
              <a:ea typeface="+mn-ea"/>
              <a:cs typeface="+mn-cs"/>
            </a:endParaRPr>
          </a:p>
          <a:p>
            <a:pPr marL="171450" indent="-171450">
              <a:lnSpc>
                <a:spcPct val="100000"/>
              </a:lnSpc>
              <a:buFont typeface="Arial" panose="020B0604020202020204" pitchFamily="34" charset="0"/>
              <a:buChar char="•"/>
            </a:pPr>
            <a:r>
              <a:rPr lang="en-AU" sz="1200" kern="1200" dirty="0">
                <a:solidFill>
                  <a:schemeClr val="tx1"/>
                </a:solidFill>
                <a:effectLst/>
                <a:latin typeface="+mn-lt"/>
                <a:ea typeface="+mn-ea"/>
                <a:cs typeface="+mn-cs"/>
              </a:rPr>
              <a:t>capabilities that develop ways of being, behaving and learning to live with others — including personal and social capability, ethical understanding, and intercultural understanding.</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a:t>
            </a:fld>
            <a:endParaRPr lang="en-AU" dirty="0"/>
          </a:p>
        </p:txBody>
      </p:sp>
    </p:spTree>
    <p:extLst>
      <p:ext uri="{BB962C8B-B14F-4D97-AF65-F5344CB8AC3E}">
        <p14:creationId xmlns:p14="http://schemas.microsoft.com/office/powerpoint/2010/main" val="1894239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220638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Literacy is explicit and foregrounded in the English curriculum more than in other learning areas. In addition, all Australian Curriculum learning areas require the application and development of discipline-specific literacy skills.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‘Literacy encompasses the knowledge and skills students need to access, understand, analyse and evaluate information, make meaning, express thoughts and emotions, present ideas and opinions, interact with others and participate in activities at school and in their lives beyond school. Success in any learning area depends on being able to use the significant, identifiable and distinctive literacy that is important for learning and representative of the content of that learning area.’ </a:t>
            </a:r>
            <a:r>
              <a:rPr lang="en-US" dirty="0">
                <a:hlinkClick r:id="rId3"/>
              </a:rPr>
              <a:t>www.australiancurriculum.edu.au/f-10-curriculum/general-capabilities/literacy</a:t>
            </a: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a:t>
            </a:fld>
            <a:endParaRPr lang="en-AU" dirty="0"/>
          </a:p>
        </p:txBody>
      </p:sp>
    </p:spTree>
    <p:extLst>
      <p:ext uri="{BB962C8B-B14F-4D97-AF65-F5344CB8AC3E}">
        <p14:creationId xmlns:p14="http://schemas.microsoft.com/office/powerpoint/2010/main" val="7192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Numeracy is explicit and foregrounded in the Mathematics curriculum more than in other learning areas. The Mathematics curriculum provides opportunities to apply mathematical understanding and skills in context, in other learning areas and in real-world contexts. In addition, all Australian Curriculum learning areas require the application and development of discipline-specific numeracy skills.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‘In the Australian Curriculum, students become numerate as they develop the knowledge and skills to use mathematics confidently across other learning areas at school and in their lives more broadly. Numeracy encompasses the knowledge, skills, behaviours and dispositions that students need to use mathematics in a wide range of situations. It involves students recognising and understanding the role of mathematics in the world and having the dispositions and capacities to use mathematical knowledge and skills purposefully.’ </a:t>
            </a:r>
            <a:r>
              <a:rPr lang="en-US" dirty="0">
                <a:hlinkClick r:id="rId3"/>
              </a:rPr>
              <a:t>www.australiancurriculum.edu.au/f-10-curriculum/general-capabilities/numeracy</a:t>
            </a:r>
            <a:endParaRPr lang="en-AU"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a:t>
            </a:fld>
            <a:endParaRPr lang="en-AU" dirty="0"/>
          </a:p>
        </p:txBody>
      </p:sp>
    </p:spTree>
    <p:extLst>
      <p:ext uri="{BB962C8B-B14F-4D97-AF65-F5344CB8AC3E}">
        <p14:creationId xmlns:p14="http://schemas.microsoft.com/office/powerpoint/2010/main" val="295618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On the Australian Curriculum website, under the ‘Resources/publication’ tab, there is a link to the National Literacy and Numeracy Learning Progressions.</a:t>
            </a:r>
          </a:p>
          <a:p>
            <a:endParaRPr lang="en-AU" sz="8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Clip source:</a:t>
            </a:r>
            <a:r>
              <a:rPr lang="en-AU" sz="1200" kern="1200" dirty="0">
                <a:solidFill>
                  <a:schemeClr val="tx1"/>
                </a:solidFill>
                <a:effectLst/>
                <a:latin typeface="+mn-lt"/>
                <a:ea typeface="+mn-ea"/>
                <a:cs typeface="+mn-cs"/>
              </a:rPr>
              <a:t> </a:t>
            </a:r>
            <a:r>
              <a:rPr lang="en-US" dirty="0">
                <a:hlinkClick r:id="rId3"/>
              </a:rPr>
              <a:t>www.australiancurriculum.edu.au/resources</a:t>
            </a:r>
            <a:endParaRPr lang="en-US" dirty="0"/>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a:t>
            </a:fld>
            <a:endParaRPr lang="en-AU" dirty="0"/>
          </a:p>
        </p:txBody>
      </p:sp>
    </p:spTree>
    <p:extLst>
      <p:ext uri="{BB962C8B-B14F-4D97-AF65-F5344CB8AC3E}">
        <p14:creationId xmlns:p14="http://schemas.microsoft.com/office/powerpoint/2010/main" val="260326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Clip source: </a:t>
            </a:r>
            <a:r>
              <a:rPr lang="en-US" dirty="0">
                <a:hlinkClick r:id="rId3"/>
              </a:rPr>
              <a:t>https://australiancurriculum.edu.au/resources/national-literacy-and-numeracy-learning-progressions</a:t>
            </a:r>
            <a:endParaRPr lang="en-AU" sz="1200" b="1"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On the National Literacy and Numeracy Learning Progressions page, you will find links to both Version 2 and the newly refined Version 3 of the progressions. This allows interested schools and jurisdictions to access Version 3 and also provides a transition time for those currently using Version 2 of the progressions.</a:t>
            </a:r>
          </a:p>
          <a:p>
            <a:endParaRPr lang="en-AU"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6</a:t>
            </a:fld>
            <a:endParaRPr lang="en-AU" dirty="0"/>
          </a:p>
        </p:txBody>
      </p:sp>
    </p:spTree>
    <p:extLst>
      <p:ext uri="{BB962C8B-B14F-4D97-AF65-F5344CB8AC3E}">
        <p14:creationId xmlns:p14="http://schemas.microsoft.com/office/powerpoint/2010/main" val="94370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kern="1200" dirty="0">
                <a:solidFill>
                  <a:schemeClr val="tx1"/>
                </a:solidFill>
                <a:effectLst/>
                <a:latin typeface="+mn-lt"/>
                <a:ea typeface="+mn-ea"/>
                <a:cs typeface="+mn-cs"/>
              </a:rPr>
              <a:t>Clip source: </a:t>
            </a:r>
            <a:r>
              <a:rPr lang="en-AU" sz="1200" u="none" strike="noStrike" kern="1200" dirty="0">
                <a:solidFill>
                  <a:schemeClr val="tx1"/>
                </a:solidFill>
                <a:effectLst/>
                <a:latin typeface="+mn-lt"/>
                <a:ea typeface="+mn-ea"/>
                <a:cs typeface="+mn-cs"/>
                <a:hlinkClick r:id="rId3"/>
              </a:rPr>
              <a:t>www.australiancurriculum.edu.au/resources/national-literacy-and-numeracy-learning-progressions/version-3-of-national-literacy-and-numeracy-learning-progressions</a:t>
            </a:r>
            <a:endParaRPr lang="en-AU" sz="1200" kern="1200" dirty="0">
              <a:solidFill>
                <a:schemeClr val="tx1"/>
              </a:solidFill>
              <a:effectLst/>
              <a:latin typeface="+mn-lt"/>
              <a:ea typeface="+mn-ea"/>
              <a:cs typeface="+mn-cs"/>
            </a:endParaRPr>
          </a:p>
          <a:p>
            <a:endParaRPr lang="en-US" dirty="0"/>
          </a:p>
          <a:p>
            <a:r>
              <a:rPr lang="en-US" sz="1200" b="0" i="0" kern="1200" dirty="0">
                <a:solidFill>
                  <a:schemeClr val="tx1"/>
                </a:solidFill>
                <a:effectLst/>
                <a:latin typeface="+mn-lt"/>
                <a:ea typeface="+mn-ea"/>
                <a:cs typeface="+mn-cs"/>
              </a:rPr>
              <a:t>Version 3 of the </a:t>
            </a:r>
            <a:r>
              <a:rPr lang="en-AU" sz="1200" kern="1200" dirty="0">
                <a:solidFill>
                  <a:schemeClr val="tx1"/>
                </a:solidFill>
                <a:effectLst/>
                <a:latin typeface="+mn-lt"/>
                <a:ea typeface="+mn-ea"/>
                <a:cs typeface="+mn-cs"/>
              </a:rPr>
              <a:t>National Literacy and Numeracy Learning Progressions</a:t>
            </a:r>
            <a:r>
              <a:rPr lang="en-US" sz="1200" b="0" i="0" kern="1200" dirty="0">
                <a:solidFill>
                  <a:schemeClr val="tx1"/>
                </a:solidFill>
                <a:effectLst/>
                <a:latin typeface="+mn-lt"/>
                <a:ea typeface="+mn-ea"/>
                <a:cs typeface="+mn-cs"/>
              </a:rPr>
              <a:t> was </a:t>
            </a:r>
            <a:r>
              <a:rPr lang="en-US" sz="1200" b="0" i="0" kern="1200" dirty="0" err="1">
                <a:solidFill>
                  <a:schemeClr val="tx1"/>
                </a:solidFill>
                <a:effectLst/>
                <a:latin typeface="+mn-lt"/>
                <a:ea typeface="+mn-ea"/>
                <a:cs typeface="+mn-cs"/>
              </a:rPr>
              <a:t>finalised</a:t>
            </a:r>
            <a:r>
              <a:rPr lang="en-US" sz="1200" b="0" i="0" kern="1200" dirty="0">
                <a:solidFill>
                  <a:schemeClr val="tx1"/>
                </a:solidFill>
                <a:effectLst/>
                <a:latin typeface="+mn-lt"/>
                <a:ea typeface="+mn-ea"/>
                <a:cs typeface="+mn-cs"/>
              </a:rPr>
              <a:t> at the start of 2020 and is the basis of this presentation. The progressions are currently available on the Australian Curriculum site as PDFs. Once the Australian Curriculum review is </a:t>
            </a:r>
            <a:r>
              <a:rPr lang="en-US" sz="1200" b="0" i="0" kern="1200" dirty="0" err="1">
                <a:solidFill>
                  <a:schemeClr val="tx1"/>
                </a:solidFill>
                <a:effectLst/>
                <a:latin typeface="+mn-lt"/>
                <a:ea typeface="+mn-ea"/>
                <a:cs typeface="+mn-cs"/>
              </a:rPr>
              <a:t>finalised</a:t>
            </a:r>
            <a:r>
              <a:rPr lang="en-US" sz="1200" b="0" i="0" kern="1200" dirty="0">
                <a:solidFill>
                  <a:schemeClr val="tx1"/>
                </a:solidFill>
                <a:effectLst/>
                <a:latin typeface="+mn-lt"/>
                <a:ea typeface="+mn-ea"/>
                <a:cs typeface="+mn-cs"/>
              </a:rPr>
              <a:t>, Version 3 of the progressions is planned to be incorporated into the website upgrade.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frequently asked questions document is also available for additional information.</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7</a:t>
            </a:fld>
            <a:endParaRPr lang="en-AU" dirty="0"/>
          </a:p>
        </p:txBody>
      </p:sp>
    </p:spTree>
    <p:extLst>
      <p:ext uri="{BB962C8B-B14F-4D97-AF65-F5344CB8AC3E}">
        <p14:creationId xmlns:p14="http://schemas.microsoft.com/office/powerpoint/2010/main" val="222413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Education Council identified literacy and numeracy as areas for national action </a:t>
            </a:r>
            <a:r>
              <a:rPr lang="en-AU" sz="1200" kern="1200" dirty="0">
                <a:solidFill>
                  <a:schemeClr val="tx1"/>
                </a:solidFill>
                <a:effectLst/>
                <a:latin typeface="+mn-lt"/>
                <a:ea typeface="+mn-ea"/>
                <a:cs typeface="+mn-cs"/>
              </a:rPr>
              <a:t>owing to their fundamental importance in a student’s learning and engagement in society. To enact this, the national literacy and numeracy continua were extended </a:t>
            </a:r>
            <a:r>
              <a:rPr lang="en-US" dirty="0"/>
              <a:t>to … ‘</a:t>
            </a:r>
            <a:r>
              <a:rPr lang="en-US" i="0" dirty="0"/>
              <a:t>assist teachers to identify and address individual student needs according to the expected skills and growth in student learning at key progress points’</a:t>
            </a:r>
            <a:r>
              <a:rPr lang="en-US" i="1" dirty="0"/>
              <a:t> </a:t>
            </a:r>
            <a:r>
              <a:rPr lang="en-US" sz="1200" dirty="0">
                <a:solidFill>
                  <a:schemeClr val="tx2"/>
                </a:solidFill>
                <a:latin typeface="+mn-lt"/>
              </a:rPr>
              <a:t>(Education Council 2015)</a:t>
            </a:r>
            <a:r>
              <a:rPr lang="en-US" dirty="0"/>
              <a:t>.</a:t>
            </a:r>
          </a:p>
          <a:p>
            <a:endParaRPr lang="en-AU"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8</a:t>
            </a:fld>
            <a:endParaRPr lang="en-AU" dirty="0"/>
          </a:p>
        </p:txBody>
      </p:sp>
    </p:spTree>
    <p:extLst>
      <p:ext uri="{BB962C8B-B14F-4D97-AF65-F5344CB8AC3E}">
        <p14:creationId xmlns:p14="http://schemas.microsoft.com/office/powerpoint/2010/main" val="289653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National Literacy and Numeracy Learning Progressions </a:t>
            </a:r>
            <a:r>
              <a:rPr lang="en-AU" sz="1200" kern="1200" dirty="0">
                <a:solidFill>
                  <a:schemeClr val="tx1"/>
                </a:solidFill>
                <a:effectLst/>
                <a:latin typeface="+mn-lt"/>
                <a:ea typeface="+mn-ea"/>
                <a:cs typeface="+mn-cs"/>
              </a:rPr>
              <a:t>provide a detailed map of how students progress in particular aspects of literacy and numeracy development.</a:t>
            </a: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They support teachers as they identify what a student knows, does, says or produces, and what steps to take next.</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9</a:t>
            </a:fld>
            <a:endParaRPr lang="en-AU" dirty="0"/>
          </a:p>
        </p:txBody>
      </p:sp>
    </p:spTree>
    <p:extLst>
      <p:ext uri="{BB962C8B-B14F-4D97-AF65-F5344CB8AC3E}">
        <p14:creationId xmlns:p14="http://schemas.microsoft.com/office/powerpoint/2010/main" val="253510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19941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cxnSp>
        <p:nvCxnSpPr>
          <p:cNvPr id="4" name="Straight Connector 3">
            <a:extLst>
              <a:ext uri="{FF2B5EF4-FFF2-40B4-BE49-F238E27FC236}">
                <a16:creationId xmlns:a16="http://schemas.microsoft.com/office/drawing/2014/main" id="{73A9BBA1-57D3-402B-B550-499DB58858C5}"/>
              </a:ext>
            </a:extLst>
          </p:cNvPr>
          <p:cNvCxnSpPr/>
          <p:nvPr userDrawn="1"/>
        </p:nvCxnSpPr>
        <p:spPr bwMode="auto">
          <a:xfrm>
            <a:off x="0" y="25200"/>
            <a:ext cx="9144000"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979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23850" y="986400"/>
            <a:ext cx="4165600" cy="5199410"/>
          </a:xfrm>
        </p:spPr>
        <p:txBody>
          <a:bodyPr/>
          <a:lstStyle>
            <a:lvl1pPr>
              <a:defRPr sz="2800">
                <a:solidFill>
                  <a:schemeClr val="tx2"/>
                </a:solidFill>
              </a:defRPr>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1850" y="986400"/>
            <a:ext cx="4167188" cy="5199410"/>
          </a:xfrm>
        </p:spPr>
        <p:txBody>
          <a:bodyPr/>
          <a:lstStyle>
            <a:lvl1pPr>
              <a:defRPr sz="2800"/>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1295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8" name="Picture 5"/>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3"/>
            <a:extLst>
              <a:ext uri="{FF2B5EF4-FFF2-40B4-BE49-F238E27FC236}">
                <a16:creationId xmlns:a16="http://schemas.microsoft.com/office/drawing/2014/main" id="{F8DEF63C-6A26-4D07-90C6-3D74887674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Tree>
    <p:extLst>
      <p:ext uri="{BB962C8B-B14F-4D97-AF65-F5344CB8AC3E}">
        <p14:creationId xmlns:p14="http://schemas.microsoft.com/office/powerpoint/2010/main" val="477644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19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pic>
        <p:nvPicPr>
          <p:cNvPr id="6" name="Picture 5">
            <a:extLst>
              <a:ext uri="{FF2B5EF4-FFF2-40B4-BE49-F238E27FC236}">
                <a16:creationId xmlns:a16="http://schemas.microsoft.com/office/drawing/2014/main" id="{F1F55CD0-A872-4C68-ACD5-740073D2E38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0" y="6048757"/>
            <a:ext cx="9144000" cy="80924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9D66D915-D92A-4B03-B1F6-02FB5E0B1B58}"/>
              </a:ext>
            </a:extLst>
          </p:cNvPr>
          <p:cNvCxnSpPr/>
          <p:nvPr userDrawn="1"/>
        </p:nvCxnSpPr>
        <p:spPr bwMode="auto">
          <a:xfrm>
            <a:off x="0" y="25200"/>
            <a:ext cx="9144000" cy="0"/>
          </a:xfrm>
          <a:prstGeom prst="line">
            <a:avLst/>
          </a:prstGeom>
          <a:noFill/>
          <a:ln w="53340" cap="flat" cmpd="sng" algn="ctr">
            <a:solidFill>
              <a:srgbClr val="D52B1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821" r:id="rId1"/>
    <p:sldLayoutId id="2147483823" r:id="rId2"/>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4023983745"/>
      </p:ext>
    </p:extLst>
  </p:cSld>
  <p:clrMap bg1="lt1" tx1="dk1" bg2="lt2" tx2="dk2" accent1="accent1" accent2="accent2" accent3="accent3" accent4="accent4" accent5="accent5" accent6="accent6" hlink="hlink" folHlink="folHlink"/>
  <p:sldLayoutIdLst>
    <p:sldLayoutId id="2147484023"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hyperlink" Target="https://australiancurriculum.edu.au/resources/national-literacy-and-numeracy-learning-progression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www.australiancurriculum.edu.au/copyright-and-terms-of-use" TargetMode="External"/><Relationship Id="rId3" Type="http://schemas.openxmlformats.org/officeDocument/2006/relationships/hyperlink" Target="https://www.qcaa.qld.edu.au/copyright"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www.qcaa.qld.edu.au/copyright" TargetMode="External"/><Relationship Id="rId5" Type="http://schemas.openxmlformats.org/officeDocument/2006/relationships/hyperlink" Target="https://creativecommons.org/licenses/by/4.0"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443" y="4273029"/>
            <a:ext cx="8603779" cy="1728341"/>
          </a:xfrm>
        </p:spPr>
        <p:txBody>
          <a:bodyPr>
            <a:normAutofit fontScale="90000"/>
          </a:bodyPr>
          <a:lstStyle/>
          <a:p>
            <a:r>
              <a:rPr lang="en-US" dirty="0"/>
              <a:t>National Literacy and Numeracy Learning Progressions: Overview</a:t>
            </a:r>
            <a:br>
              <a:rPr lang="en-AU" dirty="0"/>
            </a:br>
            <a:endParaRPr lang="en-AU" dirty="0"/>
          </a:p>
        </p:txBody>
      </p:sp>
      <p:sp>
        <p:nvSpPr>
          <p:cNvPr id="3" name="TextBox 2">
            <a:extLst>
              <a:ext uri="{FF2B5EF4-FFF2-40B4-BE49-F238E27FC236}">
                <a16:creationId xmlns:a16="http://schemas.microsoft.com/office/drawing/2014/main" id="{631B9721-4016-4FDC-8CBB-47C7539921CB}"/>
              </a:ext>
            </a:extLst>
          </p:cNvPr>
          <p:cNvSpPr txBox="1"/>
          <p:nvPr/>
        </p:nvSpPr>
        <p:spPr>
          <a:xfrm rot="10800000">
            <a:off x="8659333" y="5543985"/>
            <a:ext cx="307777" cy="457200"/>
          </a:xfrm>
          <a:prstGeom prst="rect">
            <a:avLst/>
          </a:prstGeom>
          <a:noFill/>
        </p:spPr>
        <p:txBody>
          <a:bodyPr vert="vert" wrap="square" rtlCol="0">
            <a:spAutoFit/>
          </a:bodyPr>
          <a:lstStyle/>
          <a:p>
            <a:r>
              <a:rPr lang="en-AU" sz="800" dirty="0">
                <a:solidFill>
                  <a:schemeClr val="bg1">
                    <a:lumMod val="85000"/>
                  </a:schemeClr>
                </a:solidFill>
              </a:rPr>
              <a:t>201023</a:t>
            </a:r>
          </a:p>
        </p:txBody>
      </p:sp>
    </p:spTree>
    <p:custDataLst>
      <p:tags r:id="rId1"/>
    </p:custDataLst>
    <p:extLst>
      <p:ext uri="{BB962C8B-B14F-4D97-AF65-F5344CB8AC3E}">
        <p14:creationId xmlns:p14="http://schemas.microsoft.com/office/powerpoint/2010/main" val="4266489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298DBE-C073-41D4-94FF-8B66C18A7F8D}"/>
              </a:ext>
            </a:extLst>
          </p:cNvPr>
          <p:cNvSpPr>
            <a:spLocks noGrp="1"/>
          </p:cNvSpPr>
          <p:nvPr>
            <p:ph type="title"/>
          </p:nvPr>
        </p:nvSpPr>
        <p:spPr/>
        <p:txBody>
          <a:bodyPr/>
          <a:lstStyle/>
          <a:p>
            <a:r>
              <a:rPr lang="en-AU" dirty="0"/>
              <a:t>Progressions are a resource</a:t>
            </a:r>
            <a:br>
              <a:rPr lang="en-AU" dirty="0"/>
            </a:br>
            <a:br>
              <a:rPr lang="en-AU" dirty="0"/>
            </a:br>
            <a:endParaRPr lang="en-US" dirty="0"/>
          </a:p>
        </p:txBody>
      </p:sp>
      <p:sp>
        <p:nvSpPr>
          <p:cNvPr id="6" name="Content Placeholder 5">
            <a:extLst>
              <a:ext uri="{FF2B5EF4-FFF2-40B4-BE49-F238E27FC236}">
                <a16:creationId xmlns:a16="http://schemas.microsoft.com/office/drawing/2014/main" id="{6A5B237F-F703-41DA-98B3-697928EC4942}"/>
              </a:ext>
            </a:extLst>
          </p:cNvPr>
          <p:cNvSpPr>
            <a:spLocks noGrp="1"/>
          </p:cNvSpPr>
          <p:nvPr>
            <p:ph idx="1"/>
          </p:nvPr>
        </p:nvSpPr>
        <p:spPr>
          <a:xfrm>
            <a:off x="323850" y="1738990"/>
            <a:ext cx="8485188" cy="4814210"/>
          </a:xfrm>
        </p:spPr>
        <p:txBody>
          <a:bodyPr/>
          <a:lstStyle/>
          <a:p>
            <a:r>
              <a:rPr lang="en-AU" dirty="0"/>
              <a:t>The National Literacy and Numeracy Learning Progressions:</a:t>
            </a:r>
            <a:endParaRPr lang="en-AU" b="1" dirty="0"/>
          </a:p>
          <a:p>
            <a:pPr marL="457200" indent="-457200">
              <a:buFont typeface="Arial" panose="020B0604020202020204" pitchFamily="34" charset="0"/>
              <a:buChar char="•"/>
            </a:pPr>
            <a:r>
              <a:rPr lang="en-AU" b="1" dirty="0"/>
              <a:t>do not </a:t>
            </a:r>
            <a:r>
              <a:rPr lang="en-AU" dirty="0"/>
              <a:t>replace </a:t>
            </a:r>
            <a:r>
              <a:rPr lang="en-US" dirty="0"/>
              <a:t>the curriculum</a:t>
            </a:r>
          </a:p>
          <a:p>
            <a:pPr marL="457200" indent="-457200">
              <a:buFont typeface="Arial" panose="020B0604020202020204" pitchFamily="34" charset="0"/>
              <a:buChar char="•"/>
            </a:pPr>
            <a:r>
              <a:rPr lang="en-US" b="1" dirty="0"/>
              <a:t>do not </a:t>
            </a:r>
            <a:r>
              <a:rPr lang="en-US" dirty="0"/>
              <a:t>describe what to teach.</a:t>
            </a:r>
          </a:p>
          <a:p>
            <a:pPr marL="457200" indent="-45720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168819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B89BD5-5130-48C7-801C-D32109BE8276}"/>
              </a:ext>
            </a:extLst>
          </p:cNvPr>
          <p:cNvSpPr>
            <a:spLocks noGrp="1"/>
          </p:cNvSpPr>
          <p:nvPr>
            <p:ph type="title"/>
          </p:nvPr>
        </p:nvSpPr>
        <p:spPr/>
        <p:txBody>
          <a:bodyPr/>
          <a:lstStyle/>
          <a:p>
            <a:r>
              <a:rPr lang="en-US" dirty="0"/>
              <a:t>Using the progressions</a:t>
            </a:r>
            <a:br>
              <a:rPr lang="en-US" dirty="0"/>
            </a:br>
            <a:endParaRPr lang="en-US" dirty="0"/>
          </a:p>
        </p:txBody>
      </p:sp>
      <p:sp>
        <p:nvSpPr>
          <p:cNvPr id="6" name="Content Placeholder 5">
            <a:extLst>
              <a:ext uri="{FF2B5EF4-FFF2-40B4-BE49-F238E27FC236}">
                <a16:creationId xmlns:a16="http://schemas.microsoft.com/office/drawing/2014/main" id="{31FA6B46-EF01-4C45-88C3-FD4CE3836342}"/>
              </a:ext>
            </a:extLst>
          </p:cNvPr>
          <p:cNvSpPr>
            <a:spLocks noGrp="1"/>
          </p:cNvSpPr>
          <p:nvPr>
            <p:ph idx="1"/>
          </p:nvPr>
        </p:nvSpPr>
        <p:spPr/>
        <p:txBody>
          <a:bodyPr/>
          <a:lstStyle/>
          <a:p>
            <a:r>
              <a:rPr lang="en-US" dirty="0"/>
              <a:t>The progressions provide a tool to: </a:t>
            </a:r>
          </a:p>
          <a:p>
            <a:pPr marL="457200" indent="-457200">
              <a:buFont typeface="Arial" panose="020B0604020202020204" pitchFamily="34" charset="0"/>
              <a:buChar char="•"/>
            </a:pPr>
            <a:r>
              <a:rPr lang="en-US" dirty="0"/>
              <a:t>locate each student’s current level of literacy and numeracy development on the learning progression</a:t>
            </a:r>
          </a:p>
          <a:p>
            <a:pPr marL="457200" indent="-457200">
              <a:buFont typeface="Arial" panose="020B0604020202020204" pitchFamily="34" charset="0"/>
              <a:buChar char="•"/>
            </a:pPr>
            <a:r>
              <a:rPr lang="en-US" dirty="0"/>
              <a:t>identify the next steps for literacy and numeracy learning</a:t>
            </a:r>
          </a:p>
          <a:p>
            <a:pPr marL="457200" indent="-457200">
              <a:buFont typeface="Arial" panose="020B0604020202020204" pitchFamily="34" charset="0"/>
              <a:buChar char="•"/>
            </a:pPr>
            <a:r>
              <a:rPr lang="en-US" dirty="0"/>
              <a:t>develop a shared understanding of literacy and numeracy development.</a:t>
            </a:r>
          </a:p>
          <a:p>
            <a:endParaRPr lang="en-US" dirty="0"/>
          </a:p>
        </p:txBody>
      </p:sp>
    </p:spTree>
    <p:custDataLst>
      <p:tags r:id="rId1"/>
    </p:custDataLst>
    <p:extLst>
      <p:ext uri="{BB962C8B-B14F-4D97-AF65-F5344CB8AC3E}">
        <p14:creationId xmlns:p14="http://schemas.microsoft.com/office/powerpoint/2010/main" val="1200809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Structure of the progressions</a:t>
            </a:r>
          </a:p>
        </p:txBody>
      </p:sp>
      <p:sp>
        <p:nvSpPr>
          <p:cNvPr id="4" name="Slide Number Placeholder 3"/>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B80C5D6-B7CC-47CA-9093-0242F7B675F0}" type="slidenum">
              <a:rPr kumimoji="0" lang="en-US" alt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FFFFFF"/>
              </a:solidFill>
              <a:effectLst/>
              <a:uLnTx/>
              <a:uFillTx/>
              <a:latin typeface="Arial" charset="0"/>
              <a:cs typeface="Arial" charset="0"/>
            </a:endParaRPr>
          </a:p>
        </p:txBody>
      </p:sp>
      <p:sp>
        <p:nvSpPr>
          <p:cNvPr id="7" name="Chevron 6">
            <a:extLst>
              <a:ext uri="{FF2B5EF4-FFF2-40B4-BE49-F238E27FC236}">
                <a16:creationId xmlns:a16="http://schemas.microsoft.com/office/drawing/2014/main" id="{689F09C2-5DE5-C540-85B0-21BB2852C5F6}"/>
              </a:ext>
            </a:extLst>
          </p:cNvPr>
          <p:cNvSpPr/>
          <p:nvPr/>
        </p:nvSpPr>
        <p:spPr>
          <a:xfrm>
            <a:off x="2057400" y="2543288"/>
            <a:ext cx="3240000" cy="900000"/>
          </a:xfrm>
          <a:prstGeom prst="chevron">
            <a:avLst/>
          </a:prstGeom>
          <a:solidFill>
            <a:srgbClr val="ED7A23"/>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AU" sz="3200" b="1" i="0" u="none" strike="noStrike" kern="1200" cap="none" spc="0" normalizeH="0" baseline="0" noProof="0" dirty="0">
                <a:ln>
                  <a:noFill/>
                </a:ln>
                <a:solidFill>
                  <a:srgbClr val="FFFFFF"/>
                </a:solidFill>
                <a:effectLst/>
                <a:uLnTx/>
                <a:uFillTx/>
                <a:latin typeface="Arial"/>
                <a:cs typeface="Arial"/>
              </a:rPr>
              <a:t>Sub-elements</a:t>
            </a:r>
          </a:p>
        </p:txBody>
      </p:sp>
      <p:sp>
        <p:nvSpPr>
          <p:cNvPr id="8" name="Chevron 7">
            <a:extLst>
              <a:ext uri="{FF2B5EF4-FFF2-40B4-BE49-F238E27FC236}">
                <a16:creationId xmlns:a16="http://schemas.microsoft.com/office/drawing/2014/main" id="{8CE61279-57B3-944D-B8BC-3BBC8AF79939}"/>
              </a:ext>
            </a:extLst>
          </p:cNvPr>
          <p:cNvSpPr/>
          <p:nvPr/>
        </p:nvSpPr>
        <p:spPr>
          <a:xfrm>
            <a:off x="5569264" y="5368647"/>
            <a:ext cx="3240000" cy="900000"/>
          </a:xfrm>
          <a:prstGeom prst="chevron">
            <a:avLst/>
          </a:prstGeom>
          <a:solidFill>
            <a:srgbClr val="663399"/>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eaLnBrk="0" hangingPunct="0">
              <a:spcBef>
                <a:spcPct val="0"/>
              </a:spcBef>
            </a:pPr>
            <a:r>
              <a:rPr lang="en-AU" sz="3200" b="1" dirty="0">
                <a:solidFill>
                  <a:srgbClr val="FFFFFF"/>
                </a:solidFill>
                <a:latin typeface="Arial"/>
                <a:cs typeface="Arial"/>
              </a:rPr>
              <a:t>Levels</a:t>
            </a:r>
          </a:p>
        </p:txBody>
      </p:sp>
      <p:sp>
        <p:nvSpPr>
          <p:cNvPr id="9" name="Chevron 8">
            <a:extLst>
              <a:ext uri="{FF2B5EF4-FFF2-40B4-BE49-F238E27FC236}">
                <a16:creationId xmlns:a16="http://schemas.microsoft.com/office/drawing/2014/main" id="{0E24BF28-B506-C547-99A5-2274E21A8866}"/>
              </a:ext>
            </a:extLst>
          </p:cNvPr>
          <p:cNvSpPr/>
          <p:nvPr/>
        </p:nvSpPr>
        <p:spPr>
          <a:xfrm>
            <a:off x="524005" y="1276576"/>
            <a:ext cx="3276600" cy="900000"/>
          </a:xfrm>
          <a:prstGeom prst="chevron">
            <a:avLst/>
          </a:prstGeom>
          <a:solidFill>
            <a:srgbClr val="21578A"/>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eaLnBrk="0" hangingPunct="0">
              <a:spcBef>
                <a:spcPct val="0"/>
              </a:spcBef>
              <a:defRPr/>
            </a:pPr>
            <a:r>
              <a:rPr lang="en-AU" sz="3200" b="1" dirty="0">
                <a:solidFill>
                  <a:srgbClr val="FFFFFF"/>
                </a:solidFill>
                <a:latin typeface="Arial"/>
                <a:cs typeface="Arial"/>
              </a:rPr>
              <a:t>Elements</a:t>
            </a:r>
          </a:p>
        </p:txBody>
      </p:sp>
      <p:sp>
        <p:nvSpPr>
          <p:cNvPr id="10" name="Chevron 9">
            <a:extLst>
              <a:ext uri="{FF2B5EF4-FFF2-40B4-BE49-F238E27FC236}">
                <a16:creationId xmlns:a16="http://schemas.microsoft.com/office/drawing/2014/main" id="{7AD5E6EB-D688-3544-9187-754B49920FAC}"/>
              </a:ext>
            </a:extLst>
          </p:cNvPr>
          <p:cNvSpPr/>
          <p:nvPr/>
        </p:nvSpPr>
        <p:spPr>
          <a:xfrm>
            <a:off x="4038600" y="3962400"/>
            <a:ext cx="3240000" cy="900000"/>
          </a:xfrm>
          <a:prstGeom prst="chevron">
            <a:avLst/>
          </a:prstGeom>
          <a:solidFill>
            <a:srgbClr val="99CC33"/>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AU" sz="3200" b="1" dirty="0">
                <a:solidFill>
                  <a:srgbClr val="FFFFFF"/>
                </a:solidFill>
                <a:latin typeface="Arial"/>
                <a:cs typeface="Arial"/>
              </a:rPr>
              <a:t>Indicators</a:t>
            </a:r>
          </a:p>
        </p:txBody>
      </p:sp>
      <p:pic>
        <p:nvPicPr>
          <p:cNvPr id="1026" name="Picture 2" descr="2I6dsAl">
            <a:extLst>
              <a:ext uri="{FF2B5EF4-FFF2-40B4-BE49-F238E27FC236}">
                <a16:creationId xmlns:a16="http://schemas.microsoft.com/office/drawing/2014/main" id="{CC70CCCF-EF6A-46D9-9236-03189D544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2I6dsAl">
            <a:extLst>
              <a:ext uri="{FF2B5EF4-FFF2-40B4-BE49-F238E27FC236}">
                <a16:creationId xmlns:a16="http://schemas.microsoft.com/office/drawing/2014/main" id="{F8937693-9938-45A7-867D-99D979D44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I6dsAl">
            <a:extLst>
              <a:ext uri="{FF2B5EF4-FFF2-40B4-BE49-F238E27FC236}">
                <a16:creationId xmlns:a16="http://schemas.microsoft.com/office/drawing/2014/main" id="{60008781-ED12-4ADD-B6B1-9D33CD7115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2I6dsAl">
            <a:extLst>
              <a:ext uri="{FF2B5EF4-FFF2-40B4-BE49-F238E27FC236}">
                <a16:creationId xmlns:a16="http://schemas.microsoft.com/office/drawing/2014/main" id="{567E0061-1299-481E-B758-916AE21C6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I6dsAl">
            <a:extLst>
              <a:ext uri="{FF2B5EF4-FFF2-40B4-BE49-F238E27FC236}">
                <a16:creationId xmlns:a16="http://schemas.microsoft.com/office/drawing/2014/main" id="{DAB55616-FCAC-4370-AA6C-9A3F8743B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571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2I6dsAl">
            <a:extLst>
              <a:ext uri="{FF2B5EF4-FFF2-40B4-BE49-F238E27FC236}">
                <a16:creationId xmlns:a16="http://schemas.microsoft.com/office/drawing/2014/main" id="{FDE77C66-3195-4638-BA7C-FEECD77CE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I6dsAl">
            <a:extLst>
              <a:ext uri="{FF2B5EF4-FFF2-40B4-BE49-F238E27FC236}">
                <a16:creationId xmlns:a16="http://schemas.microsoft.com/office/drawing/2014/main" id="{B7B6C04F-4D53-4EA4-8BD4-EC2AA7409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2I6dsAl">
            <a:extLst>
              <a:ext uri="{FF2B5EF4-FFF2-40B4-BE49-F238E27FC236}">
                <a16:creationId xmlns:a16="http://schemas.microsoft.com/office/drawing/2014/main" id="{8CD8D816-F086-40A9-8C4E-CD532D5396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I6dsAl">
            <a:extLst>
              <a:ext uri="{FF2B5EF4-FFF2-40B4-BE49-F238E27FC236}">
                <a16:creationId xmlns:a16="http://schemas.microsoft.com/office/drawing/2014/main" id="{5BBAC942-29D0-4C53-B4C1-4D92C72E7B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2I6dsAl">
            <a:extLst>
              <a:ext uri="{FF2B5EF4-FFF2-40B4-BE49-F238E27FC236}">
                <a16:creationId xmlns:a16="http://schemas.microsoft.com/office/drawing/2014/main" id="{9D85103B-3DBB-41FC-BAEF-B5F8F0BEFA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 cy="285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2I6dsAl">
            <a:extLst>
              <a:ext uri="{FF2B5EF4-FFF2-40B4-BE49-F238E27FC236}">
                <a16:creationId xmlns:a16="http://schemas.microsoft.com/office/drawing/2014/main" id="{71B44E2A-FE7E-47AE-9C52-6374677D8B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2I6dsAl">
            <a:extLst>
              <a:ext uri="{FF2B5EF4-FFF2-40B4-BE49-F238E27FC236}">
                <a16:creationId xmlns:a16="http://schemas.microsoft.com/office/drawing/2014/main" id="{4E326411-93D6-4762-B3AB-7A864E769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I6dsAl">
            <a:extLst>
              <a:ext uri="{FF2B5EF4-FFF2-40B4-BE49-F238E27FC236}">
                <a16:creationId xmlns:a16="http://schemas.microsoft.com/office/drawing/2014/main" id="{33D2140D-A041-4531-940D-C24AE331B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02992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9E645F-A929-4CBF-B7C3-6007669B45E4}"/>
              </a:ext>
            </a:extLst>
          </p:cNvPr>
          <p:cNvSpPr>
            <a:spLocks noGrp="1"/>
          </p:cNvSpPr>
          <p:nvPr>
            <p:ph type="title"/>
          </p:nvPr>
        </p:nvSpPr>
        <p:spPr/>
        <p:txBody>
          <a:bodyPr/>
          <a:lstStyle/>
          <a:p>
            <a:r>
              <a:rPr lang="en-AU" dirty="0"/>
              <a:t>Elements</a:t>
            </a:r>
            <a:endParaRPr lang="en-US" dirty="0"/>
          </a:p>
        </p:txBody>
      </p:sp>
      <p:sp>
        <p:nvSpPr>
          <p:cNvPr id="3" name="Content Placeholder 2">
            <a:extLst>
              <a:ext uri="{FF2B5EF4-FFF2-40B4-BE49-F238E27FC236}">
                <a16:creationId xmlns:a16="http://schemas.microsoft.com/office/drawing/2014/main" id="{3BDB74D8-9AC3-40C6-A70F-D91C1045B4CB}"/>
              </a:ext>
            </a:extLst>
          </p:cNvPr>
          <p:cNvSpPr>
            <a:spLocks noGrp="1"/>
          </p:cNvSpPr>
          <p:nvPr>
            <p:ph idx="1"/>
          </p:nvPr>
        </p:nvSpPr>
        <p:spPr/>
        <p:txBody>
          <a:bodyPr/>
          <a:lstStyle/>
          <a:p>
            <a:endParaRPr lang="en-US" dirty="0"/>
          </a:p>
          <a:p>
            <a:r>
              <a:rPr lang="en-US" dirty="0"/>
              <a:t>The </a:t>
            </a:r>
            <a:r>
              <a:rPr lang="en-US" b="1" dirty="0"/>
              <a:t>elements</a:t>
            </a:r>
            <a:r>
              <a:rPr lang="en-US" dirty="0"/>
              <a:t> in the progressions are the largest structural unit of literacy and numeracy development. </a:t>
            </a:r>
          </a:p>
          <a:p>
            <a:endParaRPr lang="en-US" dirty="0"/>
          </a:p>
          <a:p>
            <a:r>
              <a:rPr lang="en-US" dirty="0"/>
              <a:t>For literacy, the elements align to the modes of language use.  </a:t>
            </a:r>
          </a:p>
          <a:p>
            <a:endParaRPr lang="en-US" dirty="0"/>
          </a:p>
          <a:p>
            <a:r>
              <a:rPr lang="en-US" dirty="0"/>
              <a:t>For numeracy, the elements reflect aspects of numeracy development.</a:t>
            </a:r>
          </a:p>
          <a:p>
            <a:endParaRPr lang="en-US" dirty="0"/>
          </a:p>
          <a:p>
            <a:endParaRPr lang="en-US" dirty="0"/>
          </a:p>
          <a:p>
            <a:endParaRPr lang="en-AU" dirty="0"/>
          </a:p>
        </p:txBody>
      </p:sp>
      <p:sp>
        <p:nvSpPr>
          <p:cNvPr id="4" name="Slide Number Placeholder 3"/>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B80C5D6-B7CC-47CA-9093-0242F7B675F0}" type="slidenum">
              <a:rPr kumimoji="0" lang="en-US" alt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custDataLst>
      <p:tags r:id="rId1"/>
    </p:custDataLst>
    <p:extLst>
      <p:ext uri="{BB962C8B-B14F-4D97-AF65-F5344CB8AC3E}">
        <p14:creationId xmlns:p14="http://schemas.microsoft.com/office/powerpoint/2010/main" val="3299484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58B8-BF03-40E5-86B9-91F54DD91006}"/>
              </a:ext>
            </a:extLst>
          </p:cNvPr>
          <p:cNvSpPr>
            <a:spLocks noGrp="1"/>
          </p:cNvSpPr>
          <p:nvPr>
            <p:ph type="title"/>
          </p:nvPr>
        </p:nvSpPr>
        <p:spPr>
          <a:xfrm>
            <a:off x="323850" y="246903"/>
            <a:ext cx="8496300" cy="439738"/>
          </a:xfrm>
        </p:spPr>
        <p:txBody>
          <a:bodyPr/>
          <a:lstStyle/>
          <a:p>
            <a:r>
              <a:rPr lang="en-AU" dirty="0"/>
              <a:t>Sub-elements</a:t>
            </a:r>
            <a:endParaRPr lang="en-US" dirty="0"/>
          </a:p>
        </p:txBody>
      </p:sp>
      <p:sp>
        <p:nvSpPr>
          <p:cNvPr id="3" name="Content Placeholder 2">
            <a:extLst>
              <a:ext uri="{FF2B5EF4-FFF2-40B4-BE49-F238E27FC236}">
                <a16:creationId xmlns:a16="http://schemas.microsoft.com/office/drawing/2014/main" id="{3BDB74D8-9AC3-40C6-A70F-D91C1045B4CB}"/>
              </a:ext>
            </a:extLst>
          </p:cNvPr>
          <p:cNvSpPr>
            <a:spLocks noGrp="1"/>
          </p:cNvSpPr>
          <p:nvPr>
            <p:ph idx="1"/>
          </p:nvPr>
        </p:nvSpPr>
        <p:spPr/>
        <p:txBody>
          <a:bodyPr/>
          <a:lstStyle/>
          <a:p>
            <a:r>
              <a:rPr lang="en-AU" dirty="0"/>
              <a:t>Each element includes </a:t>
            </a:r>
            <a:r>
              <a:rPr lang="en-AU" b="1" dirty="0"/>
              <a:t>sub-elements</a:t>
            </a:r>
            <a:r>
              <a:rPr lang="en-AU" dirty="0"/>
              <a:t> that represent important components of knowledge, understanding and skills.</a:t>
            </a:r>
          </a:p>
        </p:txBody>
      </p:sp>
      <p:sp>
        <p:nvSpPr>
          <p:cNvPr id="4" name="Slide Number Placeholder 3"/>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custDataLst>
      <p:tags r:id="rId1"/>
    </p:custDataLst>
    <p:extLst>
      <p:ext uri="{BB962C8B-B14F-4D97-AF65-F5344CB8AC3E}">
        <p14:creationId xmlns:p14="http://schemas.microsoft.com/office/powerpoint/2010/main" val="3134628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0107-3718-40AA-A0DA-DCD7BD4F8B0D}"/>
              </a:ext>
            </a:extLst>
          </p:cNvPr>
          <p:cNvSpPr>
            <a:spLocks noGrp="1"/>
          </p:cNvSpPr>
          <p:nvPr>
            <p:ph type="title"/>
          </p:nvPr>
        </p:nvSpPr>
        <p:spPr/>
        <p:txBody>
          <a:bodyPr/>
          <a:lstStyle/>
          <a:p>
            <a:r>
              <a:rPr lang="en-AU" dirty="0"/>
              <a:t>Indicators</a:t>
            </a:r>
            <a:endParaRPr lang="en-US" dirty="0"/>
          </a:p>
        </p:txBody>
      </p:sp>
      <p:sp>
        <p:nvSpPr>
          <p:cNvPr id="3" name="Content Placeholder 2">
            <a:extLst>
              <a:ext uri="{FF2B5EF4-FFF2-40B4-BE49-F238E27FC236}">
                <a16:creationId xmlns:a16="http://schemas.microsoft.com/office/drawing/2014/main" id="{3BDB74D8-9AC3-40C6-A70F-D91C1045B4CB}"/>
              </a:ext>
            </a:extLst>
          </p:cNvPr>
          <p:cNvSpPr>
            <a:spLocks noGrp="1"/>
          </p:cNvSpPr>
          <p:nvPr>
            <p:ph idx="1"/>
          </p:nvPr>
        </p:nvSpPr>
        <p:spPr/>
        <p:txBody>
          <a:bodyPr/>
          <a:lstStyle/>
          <a:p>
            <a:r>
              <a:rPr lang="en-US" dirty="0"/>
              <a:t>The sub-elements are populated by </a:t>
            </a:r>
            <a:r>
              <a:rPr lang="en-US" b="1" dirty="0"/>
              <a:t>indicators</a:t>
            </a:r>
            <a:r>
              <a:rPr lang="en-US" dirty="0"/>
              <a:t>, which describe how students demonstrate literacy and numeracy skills.</a:t>
            </a:r>
          </a:p>
          <a:p>
            <a:endParaRPr lang="en-US" dirty="0"/>
          </a:p>
          <a:p>
            <a:r>
              <a:rPr lang="en-US" dirty="0"/>
              <a:t>The indicators are grouped together to form developmental levels. These indicators are not hierarchical.</a:t>
            </a:r>
          </a:p>
          <a:p>
            <a:endParaRPr lang="en-US" dirty="0"/>
          </a:p>
          <a:p>
            <a:r>
              <a:rPr lang="en-AU" dirty="0"/>
              <a:t>Each indicator</a:t>
            </a:r>
            <a:r>
              <a:rPr lang="en-AU" b="1" dirty="0"/>
              <a:t> </a:t>
            </a:r>
            <a:r>
              <a:rPr lang="en-AU" dirty="0"/>
              <a:t>begins with ‘A student …’</a:t>
            </a:r>
          </a:p>
          <a:p>
            <a:endParaRPr lang="en-AU" b="1" dirty="0"/>
          </a:p>
          <a:p>
            <a:endParaRPr lang="en-AU" dirty="0"/>
          </a:p>
        </p:txBody>
      </p:sp>
      <p:sp>
        <p:nvSpPr>
          <p:cNvPr id="4" name="Slide Number Placeholder 3"/>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B80C5D6-B7CC-47CA-9093-0242F7B675F0}" type="slidenum">
              <a:rPr kumimoji="0" lang="en-US" alt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custDataLst>
      <p:tags r:id="rId1"/>
    </p:custDataLst>
    <p:extLst>
      <p:ext uri="{BB962C8B-B14F-4D97-AF65-F5344CB8AC3E}">
        <p14:creationId xmlns:p14="http://schemas.microsoft.com/office/powerpoint/2010/main" val="345725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76CD-8E8E-44BC-90B6-C006DE6E9914}"/>
              </a:ext>
            </a:extLst>
          </p:cNvPr>
          <p:cNvSpPr>
            <a:spLocks noGrp="1"/>
          </p:cNvSpPr>
          <p:nvPr>
            <p:ph type="title"/>
          </p:nvPr>
        </p:nvSpPr>
        <p:spPr/>
        <p:txBody>
          <a:bodyPr/>
          <a:lstStyle/>
          <a:p>
            <a:r>
              <a:rPr lang="en-AU" dirty="0"/>
              <a:t>Levels</a:t>
            </a:r>
            <a:endParaRPr lang="en-US" dirty="0"/>
          </a:p>
        </p:txBody>
      </p:sp>
      <p:sp>
        <p:nvSpPr>
          <p:cNvPr id="3" name="Content Placeholder 2">
            <a:extLst>
              <a:ext uri="{FF2B5EF4-FFF2-40B4-BE49-F238E27FC236}">
                <a16:creationId xmlns:a16="http://schemas.microsoft.com/office/drawing/2014/main" id="{3BDB74D8-9AC3-40C6-A70F-D91C1045B4CB}"/>
              </a:ext>
            </a:extLst>
          </p:cNvPr>
          <p:cNvSpPr>
            <a:spLocks noGrp="1"/>
          </p:cNvSpPr>
          <p:nvPr>
            <p:ph idx="1"/>
          </p:nvPr>
        </p:nvSpPr>
        <p:spPr/>
        <p:txBody>
          <a:bodyPr/>
          <a:lstStyle/>
          <a:p>
            <a:r>
              <a:rPr lang="en-AU" dirty="0"/>
              <a:t>The </a:t>
            </a:r>
            <a:r>
              <a:rPr lang="en-AU" b="1" dirty="0"/>
              <a:t>levels</a:t>
            </a:r>
            <a:r>
              <a:rPr lang="en-AU" dirty="0"/>
              <a:t> in each sub-element represent a group of indicators that describe what a student knows, says, does and produces.</a:t>
            </a:r>
          </a:p>
          <a:p>
            <a:endParaRPr lang="en-AU" dirty="0"/>
          </a:p>
          <a:p>
            <a:r>
              <a:rPr lang="en-AU" dirty="0"/>
              <a:t>Each level is more complex and sophisticated than the preceding level.</a:t>
            </a:r>
          </a:p>
          <a:p>
            <a:endParaRPr lang="en-US" dirty="0"/>
          </a:p>
          <a:p>
            <a:endParaRPr lang="en-US" dirty="0"/>
          </a:p>
          <a:p>
            <a:endParaRPr lang="en-US" dirty="0"/>
          </a:p>
          <a:p>
            <a:endParaRPr lang="en-AU" dirty="0"/>
          </a:p>
        </p:txBody>
      </p:sp>
      <p:sp>
        <p:nvSpPr>
          <p:cNvPr id="4" name="Slide Number Placeholder 3"/>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B80C5D6-B7CC-47CA-9093-0242F7B675F0}" type="slidenum">
              <a:rPr kumimoji="0" lang="en-US" alt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custDataLst>
      <p:tags r:id="rId1"/>
    </p:custDataLst>
    <p:extLst>
      <p:ext uri="{BB962C8B-B14F-4D97-AF65-F5344CB8AC3E}">
        <p14:creationId xmlns:p14="http://schemas.microsoft.com/office/powerpoint/2010/main" val="2638397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0E4E7A-BF44-4696-9272-0CAF60162616}"/>
              </a:ext>
            </a:extLst>
          </p:cNvPr>
          <p:cNvSpPr>
            <a:spLocks noGrp="1"/>
          </p:cNvSpPr>
          <p:nvPr>
            <p:ph type="title"/>
          </p:nvPr>
        </p:nvSpPr>
        <p:spPr/>
        <p:txBody>
          <a:bodyPr/>
          <a:lstStyle/>
          <a:p>
            <a:r>
              <a:rPr lang="en-AU" dirty="0"/>
              <a:t>Maximising the benefits of the progressions</a:t>
            </a:r>
            <a:endParaRPr lang="en-US" dirty="0"/>
          </a:p>
        </p:txBody>
      </p:sp>
      <p:sp>
        <p:nvSpPr>
          <p:cNvPr id="6" name="Content Placeholder 5">
            <a:extLst>
              <a:ext uri="{FF2B5EF4-FFF2-40B4-BE49-F238E27FC236}">
                <a16:creationId xmlns:a16="http://schemas.microsoft.com/office/drawing/2014/main" id="{754EBE32-A9F1-4A9A-9E8E-E840D5D730C9}"/>
              </a:ext>
            </a:extLst>
          </p:cNvPr>
          <p:cNvSpPr>
            <a:spLocks noGrp="1"/>
          </p:cNvSpPr>
          <p:nvPr>
            <p:ph idx="1"/>
          </p:nvPr>
        </p:nvSpPr>
        <p:spPr/>
        <p:txBody>
          <a:bodyPr/>
          <a:lstStyle/>
          <a:p>
            <a:r>
              <a:rPr lang="en-US" dirty="0"/>
              <a:t>A whole-school, systematic approach to literacy and numeracy development should ensure:</a:t>
            </a:r>
          </a:p>
          <a:p>
            <a:pPr marL="457200" indent="-457200">
              <a:buFont typeface="Arial" panose="020B0604020202020204" pitchFamily="34" charset="0"/>
              <a:buChar char="•"/>
            </a:pPr>
            <a:r>
              <a:rPr lang="en-US" dirty="0"/>
              <a:t>teacher understanding of literacy and numeracy development</a:t>
            </a:r>
          </a:p>
          <a:p>
            <a:pPr marL="457200" indent="-457200">
              <a:buFont typeface="Arial" panose="020B0604020202020204" pitchFamily="34" charset="0"/>
              <a:buChar char="•"/>
            </a:pPr>
            <a:r>
              <a:rPr lang="en-US" dirty="0"/>
              <a:t>capacity to locate the literacy and numeracy development of </a:t>
            </a:r>
            <a:r>
              <a:rPr lang="en-US" b="1" dirty="0"/>
              <a:t>targeted students</a:t>
            </a:r>
          </a:p>
          <a:p>
            <a:pPr marL="457200" indent="-457200">
              <a:buFont typeface="Arial" panose="020B0604020202020204" pitchFamily="34" charset="0"/>
              <a:buChar char="•"/>
            </a:pPr>
            <a:r>
              <a:rPr lang="en-US" dirty="0"/>
              <a:t>information about students’ literacy and numeracy progress.</a:t>
            </a:r>
          </a:p>
          <a:p>
            <a:endParaRPr lang="en-US" dirty="0"/>
          </a:p>
        </p:txBody>
      </p:sp>
    </p:spTree>
    <p:custDataLst>
      <p:tags r:id="rId1"/>
    </p:custDataLst>
    <p:extLst>
      <p:ext uri="{BB962C8B-B14F-4D97-AF65-F5344CB8AC3E}">
        <p14:creationId xmlns:p14="http://schemas.microsoft.com/office/powerpoint/2010/main" val="26591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0E4E7A-BF44-4696-9272-0CAF60162616}"/>
              </a:ext>
            </a:extLst>
          </p:cNvPr>
          <p:cNvSpPr>
            <a:spLocks noGrp="1"/>
          </p:cNvSpPr>
          <p:nvPr>
            <p:ph type="title"/>
          </p:nvPr>
        </p:nvSpPr>
        <p:spPr/>
        <p:txBody>
          <a:bodyPr/>
          <a:lstStyle/>
          <a:p>
            <a:r>
              <a:rPr lang="en-AU" dirty="0"/>
              <a:t>Student diversity and the progressions</a:t>
            </a:r>
            <a:endParaRPr lang="en-US" dirty="0"/>
          </a:p>
        </p:txBody>
      </p:sp>
      <p:sp>
        <p:nvSpPr>
          <p:cNvPr id="6" name="Content Placeholder 5">
            <a:extLst>
              <a:ext uri="{FF2B5EF4-FFF2-40B4-BE49-F238E27FC236}">
                <a16:creationId xmlns:a16="http://schemas.microsoft.com/office/drawing/2014/main" id="{754EBE32-A9F1-4A9A-9E8E-E840D5D730C9}"/>
              </a:ext>
            </a:extLst>
          </p:cNvPr>
          <p:cNvSpPr>
            <a:spLocks noGrp="1"/>
          </p:cNvSpPr>
          <p:nvPr>
            <p:ph idx="1"/>
          </p:nvPr>
        </p:nvSpPr>
        <p:spPr/>
        <p:txBody>
          <a:bodyPr/>
          <a:lstStyle/>
          <a:p>
            <a:r>
              <a:rPr lang="en-US" dirty="0"/>
              <a:t>The progressions help teachers cater for diverse learners by acknowledging differences in starting points and rates of progression.</a:t>
            </a:r>
          </a:p>
          <a:p>
            <a:endParaRPr lang="en-US" dirty="0"/>
          </a:p>
          <a:p>
            <a:r>
              <a:rPr lang="en-US" dirty="0"/>
              <a:t>The progressions also acknowledge that teachers should be supported to differentiate for students at all stages of schooling.</a:t>
            </a:r>
          </a:p>
          <a:p>
            <a:endParaRPr lang="en-US" dirty="0"/>
          </a:p>
        </p:txBody>
      </p:sp>
    </p:spTree>
    <p:custDataLst>
      <p:tags r:id="rId1"/>
    </p:custDataLst>
    <p:extLst>
      <p:ext uri="{BB962C8B-B14F-4D97-AF65-F5344CB8AC3E}">
        <p14:creationId xmlns:p14="http://schemas.microsoft.com/office/powerpoint/2010/main" val="3030128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DAD5-F5B7-4C0A-ABDC-26F6FDF8F771}"/>
              </a:ext>
            </a:extLst>
          </p:cNvPr>
          <p:cNvSpPr>
            <a:spLocks noGrp="1"/>
          </p:cNvSpPr>
          <p:nvPr>
            <p:ph type="title"/>
          </p:nvPr>
        </p:nvSpPr>
        <p:spPr/>
        <p:txBody>
          <a:bodyPr/>
          <a:lstStyle/>
          <a:p>
            <a:r>
              <a:rPr lang="en-US" dirty="0"/>
              <a:t>Where to now?</a:t>
            </a:r>
            <a:endParaRPr lang="en-AU" dirty="0"/>
          </a:p>
        </p:txBody>
      </p:sp>
      <p:sp>
        <p:nvSpPr>
          <p:cNvPr id="5" name="Content Placeholder 4">
            <a:extLst>
              <a:ext uri="{FF2B5EF4-FFF2-40B4-BE49-F238E27FC236}">
                <a16:creationId xmlns:a16="http://schemas.microsoft.com/office/drawing/2014/main" id="{C3A9B46B-7DFC-4137-B9FA-CB645E83E1F7}"/>
              </a:ext>
            </a:extLst>
          </p:cNvPr>
          <p:cNvSpPr>
            <a:spLocks noGrp="1"/>
          </p:cNvSpPr>
          <p:nvPr>
            <p:ph idx="1"/>
          </p:nvPr>
        </p:nvSpPr>
        <p:spPr>
          <a:xfrm>
            <a:off x="323850" y="986400"/>
            <a:ext cx="8820150" cy="5199410"/>
          </a:xfrm>
        </p:spPr>
        <p:txBody>
          <a:bodyPr/>
          <a:lstStyle/>
          <a:p>
            <a:r>
              <a:rPr lang="en-US" dirty="0"/>
              <a:t>QCAA advises that the National Literacy and Numeracy Learning Progressions are a resource schools may choose to use.  </a:t>
            </a:r>
          </a:p>
          <a:p>
            <a:r>
              <a:rPr lang="en-US" dirty="0"/>
              <a:t>Schools are best placed to decide how to use the progressions, with advice from their sector.</a:t>
            </a:r>
          </a:p>
          <a:p>
            <a:r>
              <a:rPr lang="en-US" dirty="0"/>
              <a:t>The National Literacy and Numeracy Learning Progressions are on the Australian Curriculum website under the ‘Resources/publications’ tab:</a:t>
            </a:r>
          </a:p>
          <a:p>
            <a:r>
              <a:rPr lang="en-US" dirty="0">
                <a:hlinkClick r:id="rId4"/>
              </a:rPr>
              <a:t>https://australiancurriculum.edu.au/resources/national-literacy-and-numeracy-learning-progressions</a:t>
            </a:r>
            <a:endParaRPr lang="en-US" dirty="0"/>
          </a:p>
          <a:p>
            <a:endParaRPr lang="en-US" dirty="0"/>
          </a:p>
          <a:p>
            <a:endParaRPr lang="en-US" dirty="0"/>
          </a:p>
          <a:p>
            <a:endParaRPr lang="en-US" dirty="0"/>
          </a:p>
          <a:p>
            <a:endParaRPr lang="en-US" dirty="0"/>
          </a:p>
          <a:p>
            <a:endParaRPr lang="en-AU" dirty="0"/>
          </a:p>
        </p:txBody>
      </p:sp>
    </p:spTree>
    <p:custDataLst>
      <p:tags r:id="rId1"/>
    </p:custDataLst>
    <p:extLst>
      <p:ext uri="{BB962C8B-B14F-4D97-AF65-F5344CB8AC3E}">
        <p14:creationId xmlns:p14="http://schemas.microsoft.com/office/powerpoint/2010/main" val="241430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54EBE32-A9F1-4A9A-9E8E-E840D5D730C9}"/>
              </a:ext>
            </a:extLst>
          </p:cNvPr>
          <p:cNvSpPr>
            <a:spLocks noGrp="1"/>
          </p:cNvSpPr>
          <p:nvPr>
            <p:ph idx="1"/>
          </p:nvPr>
        </p:nvSpPr>
        <p:spPr>
          <a:xfrm>
            <a:off x="323850" y="986400"/>
            <a:ext cx="8485188" cy="5199410"/>
          </a:xfrm>
        </p:spPr>
        <p:txBody>
          <a:bodyPr/>
          <a:lstStyle/>
          <a:p>
            <a:r>
              <a:rPr lang="en-US" dirty="0"/>
              <a:t>The Australian Curriculum provides:</a:t>
            </a:r>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endParaRPr lang="en-AU" dirty="0"/>
          </a:p>
          <a:p>
            <a:r>
              <a:rPr lang="en-US" b="1" dirty="0"/>
              <a:t> </a:t>
            </a:r>
          </a:p>
          <a:p>
            <a:pPr marL="457200" indent="-457200">
              <a:buFont typeface="Arial" panose="020B0604020202020204" pitchFamily="34" charset="0"/>
              <a:buChar char="•"/>
            </a:pPr>
            <a:endParaRPr lang="en-US" dirty="0"/>
          </a:p>
        </p:txBody>
      </p:sp>
      <p:sp>
        <p:nvSpPr>
          <p:cNvPr id="7" name="Title 4">
            <a:extLst>
              <a:ext uri="{FF2B5EF4-FFF2-40B4-BE49-F238E27FC236}">
                <a16:creationId xmlns:a16="http://schemas.microsoft.com/office/drawing/2014/main" id="{0AB997B3-CAE9-4B01-ADBF-136E4F08D583}"/>
              </a:ext>
            </a:extLst>
          </p:cNvPr>
          <p:cNvSpPr>
            <a:spLocks noGrp="1"/>
          </p:cNvSpPr>
          <p:nvPr>
            <p:ph type="title"/>
          </p:nvPr>
        </p:nvSpPr>
        <p:spPr>
          <a:xfrm>
            <a:off x="152400" y="228600"/>
            <a:ext cx="8656638" cy="457200"/>
          </a:xfrm>
        </p:spPr>
        <p:txBody>
          <a:bodyPr/>
          <a:lstStyle/>
          <a:p>
            <a:r>
              <a:rPr lang="en-AU" dirty="0"/>
              <a:t>Current landscape for Australian Curriculum</a:t>
            </a:r>
            <a:endParaRPr lang="en-US" dirty="0"/>
          </a:p>
        </p:txBody>
      </p:sp>
      <p:pic>
        <p:nvPicPr>
          <p:cNvPr id="4" name="Picture 3">
            <a:extLst>
              <a:ext uri="{FF2B5EF4-FFF2-40B4-BE49-F238E27FC236}">
                <a16:creationId xmlns:a16="http://schemas.microsoft.com/office/drawing/2014/main" id="{B4EF9D76-CD53-4838-BA3D-7C6FC220307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7800" y="1695450"/>
            <a:ext cx="6038725" cy="4195200"/>
          </a:xfrm>
          <a:prstGeom prst="rect">
            <a:avLst/>
          </a:prstGeom>
        </p:spPr>
      </p:pic>
      <p:sp>
        <p:nvSpPr>
          <p:cNvPr id="5" name="Rectangle 4">
            <a:extLst>
              <a:ext uri="{FF2B5EF4-FFF2-40B4-BE49-F238E27FC236}">
                <a16:creationId xmlns:a16="http://schemas.microsoft.com/office/drawing/2014/main" id="{51C6B5E7-605B-437C-9365-CCBD30B5C774}"/>
              </a:ext>
            </a:extLst>
          </p:cNvPr>
          <p:cNvSpPr/>
          <p:nvPr/>
        </p:nvSpPr>
        <p:spPr>
          <a:xfrm>
            <a:off x="263504" y="5906563"/>
            <a:ext cx="7868800" cy="515526"/>
          </a:xfrm>
          <a:prstGeom prst="rect">
            <a:avLst/>
          </a:prstGeom>
        </p:spPr>
        <p:txBody>
          <a:bodyPr wrap="square">
            <a:spAutoFit/>
          </a:bodyPr>
          <a:lstStyle/>
          <a:p>
            <a:r>
              <a:rPr lang="en-US" sz="1100" dirty="0">
                <a:latin typeface="+mn-lt"/>
              </a:rPr>
              <a:t>Source: The three dimensions of the Australian Curriculum by ACARA is licensed </a:t>
            </a:r>
            <a:r>
              <a:rPr lang="en-US" sz="1100" dirty="0"/>
              <a:t>CC BY 4.0.</a:t>
            </a:r>
          </a:p>
          <a:p>
            <a:endParaRPr lang="en-AU" sz="1100" dirty="0">
              <a:latin typeface="+mn-lt"/>
            </a:endParaRPr>
          </a:p>
        </p:txBody>
      </p:sp>
    </p:spTree>
    <p:custDataLst>
      <p:tags r:id="rId1"/>
    </p:custDataLst>
    <p:extLst>
      <p:ext uri="{BB962C8B-B14F-4D97-AF65-F5344CB8AC3E}">
        <p14:creationId xmlns:p14="http://schemas.microsoft.com/office/powerpoint/2010/main" val="1119566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00" y="980728"/>
            <a:ext cx="624841" cy="298705"/>
          </a:xfrm>
          <a:prstGeom prst="rect">
            <a:avLst/>
          </a:prstGeom>
        </p:spPr>
      </p:pic>
      <p:sp>
        <p:nvSpPr>
          <p:cNvPr id="3" name="Title 2"/>
          <p:cNvSpPr>
            <a:spLocks noGrp="1"/>
          </p:cNvSpPr>
          <p:nvPr>
            <p:ph type="title"/>
          </p:nvPr>
        </p:nvSpPr>
        <p:spPr/>
        <p:txBody>
          <a:bodyPr/>
          <a:lstStyle/>
          <a:p>
            <a:r>
              <a:rPr lang="en-AU" dirty="0"/>
              <a:t>Acknowledgments</a:t>
            </a:r>
          </a:p>
        </p:txBody>
      </p:sp>
      <p:sp>
        <p:nvSpPr>
          <p:cNvPr id="4" name="Content Placeholder 3"/>
          <p:cNvSpPr>
            <a:spLocks noGrp="1"/>
          </p:cNvSpPr>
          <p:nvPr>
            <p:ph idx="1"/>
          </p:nvPr>
        </p:nvSpPr>
        <p:spPr>
          <a:xfrm>
            <a:off x="352812" y="980728"/>
            <a:ext cx="8485188" cy="5040000"/>
          </a:xfrm>
        </p:spPr>
        <p:txBody>
          <a:bodyPr>
            <a:normAutofit/>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a:t>
            </a:r>
            <a:r>
              <a:rPr lang="en-AU" sz="1400" dirty="0"/>
              <a:t>2020</a:t>
            </a:r>
          </a:p>
          <a:p>
            <a:pPr>
              <a:lnSpc>
                <a:spcPct val="110000"/>
              </a:lnSpc>
            </a:pPr>
            <a:r>
              <a:rPr lang="en-AU" sz="1400" b="1" spc="-20" dirty="0"/>
              <a:t>Licence:</a:t>
            </a:r>
            <a:r>
              <a:rPr lang="en-AU" sz="1400" spc="-20" dirty="0"/>
              <a:t> </a:t>
            </a:r>
            <a:r>
              <a:rPr lang="en-AU" sz="1400" spc="-20" dirty="0">
                <a:hlinkClick r:id="rId5"/>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err="1">
                <a:hlinkClick r:id="rId6"/>
              </a:rPr>
              <a:t>QCAA</a:t>
            </a:r>
            <a:r>
              <a:rPr lang="en-US" sz="1400" dirty="0"/>
              <a:t>)</a:t>
            </a:r>
            <a:r>
              <a:rPr lang="en-AU" sz="1400" dirty="0"/>
              <a:t> 2020— please include the link to our copyright notice.</a:t>
            </a:r>
          </a:p>
          <a:p>
            <a:pPr>
              <a:lnSpc>
                <a:spcPct val="110000"/>
              </a:lnSpc>
            </a:pPr>
            <a:r>
              <a:rPr lang="en-US" sz="1400" dirty="0"/>
              <a:t>Other copyright material in this publication is listed below:</a:t>
            </a:r>
          </a:p>
          <a:p>
            <a:pPr marL="288000" indent="-288000">
              <a:buFont typeface="+mj-lt"/>
              <a:buAutoNum type="arabicPeriod"/>
            </a:pPr>
            <a:r>
              <a:rPr lang="en-US" sz="1400" dirty="0"/>
              <a:t>With the exception of photographs, content from ACARA, including the National Numeracy Learning Progression, is © ACARA 2010–2020, licensed under </a:t>
            </a:r>
            <a:r>
              <a:rPr lang="en-US" sz="1400" dirty="0">
                <a:hlinkClick r:id="rId7"/>
              </a:rPr>
              <a:t>CC BY 4.0</a:t>
            </a:r>
            <a:r>
              <a:rPr lang="en-US" sz="1400" dirty="0"/>
              <a:t>. For the latest information and additional terms of use, please check the Australian Curriculum website and its </a:t>
            </a:r>
            <a:r>
              <a:rPr lang="en-US" sz="1400" dirty="0">
                <a:hlinkClick r:id="rId8"/>
              </a:rPr>
              <a:t>copyright notice</a:t>
            </a:r>
            <a:r>
              <a:rPr lang="en-US" sz="1400" dirty="0"/>
              <a:t>. </a:t>
            </a:r>
          </a:p>
          <a:p>
            <a:pPr marL="288000" indent="-288000">
              <a:buFont typeface="+mj-lt"/>
              <a:buAutoNum type="arabicPeriod"/>
            </a:pPr>
            <a:r>
              <a:rPr lang="en-US" sz="1400" dirty="0"/>
              <a:t>Photographs from ACARA are excluded from the CC BY </a:t>
            </a:r>
            <a:r>
              <a:rPr lang="en-US" sz="1400" dirty="0" err="1"/>
              <a:t>licence</a:t>
            </a:r>
            <a:r>
              <a:rPr lang="en-US" sz="1400" dirty="0"/>
              <a:t> and may only be used in </a:t>
            </a:r>
            <a:r>
              <a:rPr lang="en-US" sz="1400" dirty="0">
                <a:solidFill>
                  <a:srgbClr val="222222"/>
                </a:solidFill>
                <a:latin typeface="helvetica" panose="020B0604020202020204" pitchFamily="34" charset="0"/>
              </a:rPr>
              <a:t>unaltered form only for your personal, non-commercial educational purposes or for the non-commercial educational purposes of your organization.</a:t>
            </a:r>
          </a:p>
          <a:p>
            <a:pPr marL="288000" indent="-288000">
              <a:buFont typeface="+mj-lt"/>
              <a:buAutoNum type="arabicPeriod"/>
            </a:pPr>
            <a:r>
              <a:rPr lang="en-US" sz="1400" dirty="0"/>
              <a:t>Education Council (2015) as cited in the National Literacy and Numeracy Learning Progression.</a:t>
            </a:r>
          </a:p>
          <a:p>
            <a:pPr marL="288000" indent="-288000">
              <a:buFont typeface="+mj-lt"/>
              <a:buAutoNum type="arabicPeriod"/>
            </a:pPr>
            <a:endParaRPr lang="en-US" sz="1400" dirty="0"/>
          </a:p>
          <a:p>
            <a:pPr>
              <a:lnSpc>
                <a:spcPct val="110000"/>
              </a:lnSpc>
            </a:pPr>
            <a:endParaRPr lang="en-AU" sz="1200" dirty="0"/>
          </a:p>
        </p:txBody>
      </p:sp>
    </p:spTree>
    <p:extLst>
      <p:ext uri="{BB962C8B-B14F-4D97-AF65-F5344CB8AC3E}">
        <p14:creationId xmlns:p14="http://schemas.microsoft.com/office/powerpoint/2010/main" val="169345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54EBE32-A9F1-4A9A-9E8E-E840D5D730C9}"/>
              </a:ext>
            </a:extLst>
          </p:cNvPr>
          <p:cNvSpPr>
            <a:spLocks noGrp="1"/>
          </p:cNvSpPr>
          <p:nvPr>
            <p:ph idx="1"/>
          </p:nvPr>
        </p:nvSpPr>
        <p:spPr/>
        <p:txBody>
          <a:bodyPr/>
          <a:lstStyle/>
          <a:p>
            <a:r>
              <a:rPr lang="en-AU" kern="1200" dirty="0">
                <a:solidFill>
                  <a:schemeClr val="tx1"/>
                </a:solidFill>
              </a:rPr>
              <a:t>The Australian Curriculum: English has a central role in the development of literacy. </a:t>
            </a:r>
            <a:r>
              <a:rPr lang="en-US" dirty="0"/>
              <a:t> </a:t>
            </a:r>
          </a:p>
          <a:p>
            <a:endParaRPr lang="en-US" sz="1100" dirty="0"/>
          </a:p>
          <a:p>
            <a:r>
              <a:rPr lang="en-US" dirty="0"/>
              <a:t>In addition, all Australian Curriculum learning areas require students to apply and develop </a:t>
            </a:r>
            <a:br>
              <a:rPr lang="en-US" dirty="0"/>
            </a:br>
            <a:r>
              <a:rPr lang="en-US" dirty="0"/>
              <a:t>discipline-specific literacy knowledge and skills.</a:t>
            </a:r>
          </a:p>
          <a:p>
            <a:endParaRPr lang="en-US" dirty="0"/>
          </a:p>
          <a:p>
            <a:pPr marL="457200" indent="-457200">
              <a:buFont typeface="Arial" panose="020B0604020202020204" pitchFamily="34" charset="0"/>
              <a:buChar char="•"/>
            </a:pPr>
            <a:endParaRPr lang="en-US" dirty="0"/>
          </a:p>
          <a:p>
            <a:r>
              <a:rPr lang="en-US" b="1" dirty="0"/>
              <a:t> </a:t>
            </a:r>
          </a:p>
          <a:p>
            <a:pPr marL="457200" indent="-457200">
              <a:buFont typeface="Arial" panose="020B0604020202020204" pitchFamily="34" charset="0"/>
              <a:buChar char="•"/>
            </a:pPr>
            <a:endParaRPr lang="en-US" dirty="0"/>
          </a:p>
        </p:txBody>
      </p:sp>
      <p:sp>
        <p:nvSpPr>
          <p:cNvPr id="7" name="Title 4">
            <a:extLst>
              <a:ext uri="{FF2B5EF4-FFF2-40B4-BE49-F238E27FC236}">
                <a16:creationId xmlns:a16="http://schemas.microsoft.com/office/drawing/2014/main" id="{0AB997B3-CAE9-4B01-ADBF-136E4F08D583}"/>
              </a:ext>
            </a:extLst>
          </p:cNvPr>
          <p:cNvSpPr>
            <a:spLocks noGrp="1"/>
          </p:cNvSpPr>
          <p:nvPr>
            <p:ph type="title"/>
          </p:nvPr>
        </p:nvSpPr>
        <p:spPr/>
        <p:txBody>
          <a:bodyPr/>
          <a:lstStyle/>
          <a:p>
            <a:r>
              <a:rPr lang="en-US" dirty="0"/>
              <a:t>Literacy in the Australian Curriculum</a:t>
            </a:r>
          </a:p>
        </p:txBody>
      </p:sp>
    </p:spTree>
    <p:custDataLst>
      <p:tags r:id="rId1"/>
    </p:custDataLst>
    <p:extLst>
      <p:ext uri="{BB962C8B-B14F-4D97-AF65-F5344CB8AC3E}">
        <p14:creationId xmlns:p14="http://schemas.microsoft.com/office/powerpoint/2010/main" val="114925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54EBE32-A9F1-4A9A-9E8E-E840D5D730C9}"/>
              </a:ext>
            </a:extLst>
          </p:cNvPr>
          <p:cNvSpPr>
            <a:spLocks noGrp="1"/>
          </p:cNvSpPr>
          <p:nvPr>
            <p:ph idx="1"/>
          </p:nvPr>
        </p:nvSpPr>
        <p:spPr/>
        <p:txBody>
          <a:bodyPr/>
          <a:lstStyle/>
          <a:p>
            <a:r>
              <a:rPr lang="en-AU" kern="1200" dirty="0">
                <a:solidFill>
                  <a:schemeClr val="tx1"/>
                </a:solidFill>
              </a:rPr>
              <a:t>The Australian Curriculum: Mathematics has a central role in the development of numeracy. </a:t>
            </a:r>
            <a:r>
              <a:rPr lang="en-US" dirty="0"/>
              <a:t> </a:t>
            </a:r>
          </a:p>
          <a:p>
            <a:endParaRPr lang="en-US" sz="1100" dirty="0"/>
          </a:p>
          <a:p>
            <a:r>
              <a:rPr lang="en-US" dirty="0"/>
              <a:t>In addition, all Australian Curriculum learning areas require students to apply and develop </a:t>
            </a:r>
            <a:br>
              <a:rPr lang="en-US" dirty="0"/>
            </a:br>
            <a:r>
              <a:rPr lang="en-US" dirty="0"/>
              <a:t>discipline-specific numeracy knowledge and skills.</a:t>
            </a:r>
          </a:p>
          <a:p>
            <a:endParaRPr lang="en-US" dirty="0"/>
          </a:p>
          <a:p>
            <a:pPr marL="457200" indent="-457200">
              <a:buFont typeface="Arial" panose="020B0604020202020204" pitchFamily="34" charset="0"/>
              <a:buChar char="•"/>
            </a:pPr>
            <a:endParaRPr lang="en-US" dirty="0"/>
          </a:p>
          <a:p>
            <a:r>
              <a:rPr lang="en-US" b="1" dirty="0"/>
              <a:t> </a:t>
            </a:r>
          </a:p>
          <a:p>
            <a:pPr marL="457200" indent="-457200">
              <a:buFont typeface="Arial" panose="020B0604020202020204" pitchFamily="34" charset="0"/>
              <a:buChar char="•"/>
            </a:pPr>
            <a:endParaRPr lang="en-US" dirty="0"/>
          </a:p>
        </p:txBody>
      </p:sp>
      <p:sp useBgFill="1">
        <p:nvSpPr>
          <p:cNvPr id="7" name="Title 4">
            <a:extLst>
              <a:ext uri="{FF2B5EF4-FFF2-40B4-BE49-F238E27FC236}">
                <a16:creationId xmlns:a16="http://schemas.microsoft.com/office/drawing/2014/main" id="{0AB997B3-CAE9-4B01-ADBF-136E4F08D583}"/>
              </a:ext>
            </a:extLst>
          </p:cNvPr>
          <p:cNvSpPr>
            <a:spLocks noGrp="1"/>
          </p:cNvSpPr>
          <p:nvPr>
            <p:ph type="title"/>
          </p:nvPr>
        </p:nvSpPr>
        <p:spPr/>
        <p:txBody>
          <a:bodyPr/>
          <a:lstStyle/>
          <a:p>
            <a:r>
              <a:rPr lang="en-US" dirty="0"/>
              <a:t>Numeracy in the Australian Curriculum</a:t>
            </a:r>
          </a:p>
        </p:txBody>
      </p:sp>
    </p:spTree>
    <p:custDataLst>
      <p:tags r:id="rId1"/>
    </p:custDataLst>
    <p:extLst>
      <p:ext uri="{BB962C8B-B14F-4D97-AF65-F5344CB8AC3E}">
        <p14:creationId xmlns:p14="http://schemas.microsoft.com/office/powerpoint/2010/main" val="199671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AB997B3-CAE9-4B01-ADBF-136E4F08D583}"/>
              </a:ext>
            </a:extLst>
          </p:cNvPr>
          <p:cNvSpPr>
            <a:spLocks noGrp="1"/>
          </p:cNvSpPr>
          <p:nvPr>
            <p:ph type="title"/>
          </p:nvPr>
        </p:nvSpPr>
        <p:spPr/>
        <p:txBody>
          <a:bodyPr/>
          <a:lstStyle/>
          <a:p>
            <a:r>
              <a:rPr lang="en-AU" dirty="0"/>
              <a:t>Australian Curriculum resources</a:t>
            </a:r>
            <a:endParaRPr lang="en-US" dirty="0"/>
          </a:p>
        </p:txBody>
      </p:sp>
      <p:pic>
        <p:nvPicPr>
          <p:cNvPr id="4" name="Picture 3">
            <a:extLst>
              <a:ext uri="{FF2B5EF4-FFF2-40B4-BE49-F238E27FC236}">
                <a16:creationId xmlns:a16="http://schemas.microsoft.com/office/drawing/2014/main" id="{FC77E7F0-A927-40C6-A61A-A3105A828DE7}"/>
              </a:ext>
            </a:extLst>
          </p:cNvPr>
          <p:cNvPicPr>
            <a:picLocks noChangeAspect="1"/>
          </p:cNvPicPr>
          <p:nvPr/>
        </p:nvPicPr>
        <p:blipFill>
          <a:blip r:embed="rId4"/>
          <a:stretch>
            <a:fillRect/>
          </a:stretch>
        </p:blipFill>
        <p:spPr>
          <a:xfrm>
            <a:off x="1447800" y="914401"/>
            <a:ext cx="5410200" cy="5312426"/>
          </a:xfrm>
          <a:prstGeom prst="rect">
            <a:avLst/>
          </a:prstGeom>
          <a:effectLst>
            <a:outerShdw blurRad="292100" dist="139700" dir="2700000" algn="tl" rotWithShape="0">
              <a:srgbClr val="333333">
                <a:alpha val="64706"/>
              </a:srgbClr>
            </a:outerShdw>
          </a:effectLst>
        </p:spPr>
      </p:pic>
      <p:sp>
        <p:nvSpPr>
          <p:cNvPr id="2" name="Arrow: Right 1">
            <a:extLst>
              <a:ext uri="{FF2B5EF4-FFF2-40B4-BE49-F238E27FC236}">
                <a16:creationId xmlns:a16="http://schemas.microsoft.com/office/drawing/2014/main" id="{5348C935-FED3-4499-9903-FDE149DAA51F}"/>
              </a:ext>
            </a:extLst>
          </p:cNvPr>
          <p:cNvSpPr/>
          <p:nvPr/>
        </p:nvSpPr>
        <p:spPr bwMode="auto">
          <a:xfrm>
            <a:off x="323850" y="4114800"/>
            <a:ext cx="1219200" cy="381000"/>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E7E6BC20-F54A-4284-8F05-F64C83FB2FE1}"/>
              </a:ext>
            </a:extLst>
          </p:cNvPr>
          <p:cNvSpPr txBox="1"/>
          <p:nvPr/>
        </p:nvSpPr>
        <p:spPr>
          <a:xfrm>
            <a:off x="7239000" y="5954318"/>
            <a:ext cx="1581150" cy="261610"/>
          </a:xfrm>
          <a:prstGeom prst="rect">
            <a:avLst/>
          </a:prstGeom>
          <a:noFill/>
        </p:spPr>
        <p:txBody>
          <a:bodyPr wrap="square" rtlCol="0">
            <a:spAutoFit/>
          </a:bodyPr>
          <a:lstStyle/>
          <a:p>
            <a:r>
              <a:rPr lang="en-AU" sz="1100" dirty="0"/>
              <a:t>Source: ACARA</a:t>
            </a:r>
          </a:p>
        </p:txBody>
      </p:sp>
    </p:spTree>
    <p:custDataLst>
      <p:tags r:id="rId1"/>
    </p:custDataLst>
    <p:extLst>
      <p:ext uri="{BB962C8B-B14F-4D97-AF65-F5344CB8AC3E}">
        <p14:creationId xmlns:p14="http://schemas.microsoft.com/office/powerpoint/2010/main" val="1035597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7DF06B-C06E-419A-B2B1-CD13CAB6F374}"/>
              </a:ext>
            </a:extLst>
          </p:cNvPr>
          <p:cNvPicPr>
            <a:picLocks noChangeAspect="1"/>
          </p:cNvPicPr>
          <p:nvPr/>
        </p:nvPicPr>
        <p:blipFill>
          <a:blip r:embed="rId4"/>
          <a:stretch>
            <a:fillRect/>
          </a:stretch>
        </p:blipFill>
        <p:spPr>
          <a:xfrm>
            <a:off x="0" y="1656856"/>
            <a:ext cx="9144000" cy="4058144"/>
          </a:xfrm>
          <a:prstGeom prst="rect">
            <a:avLst/>
          </a:prstGeom>
        </p:spPr>
      </p:pic>
      <p:sp>
        <p:nvSpPr>
          <p:cNvPr id="2" name="Title 1">
            <a:extLst>
              <a:ext uri="{FF2B5EF4-FFF2-40B4-BE49-F238E27FC236}">
                <a16:creationId xmlns:a16="http://schemas.microsoft.com/office/drawing/2014/main" id="{294B0265-0EE1-4242-A510-275D89CD1280}"/>
              </a:ext>
            </a:extLst>
          </p:cNvPr>
          <p:cNvSpPr>
            <a:spLocks noGrp="1"/>
          </p:cNvSpPr>
          <p:nvPr>
            <p:ph type="title"/>
          </p:nvPr>
        </p:nvSpPr>
        <p:spPr/>
        <p:txBody>
          <a:bodyPr/>
          <a:lstStyle/>
          <a:p>
            <a:r>
              <a:rPr lang="en-AU" kern="1200" dirty="0">
                <a:solidFill>
                  <a:schemeClr val="tx1"/>
                </a:solidFill>
              </a:rPr>
              <a:t>National Literacy and Numeracy Learning Progressions</a:t>
            </a:r>
            <a:endParaRPr lang="en-AU" dirty="0"/>
          </a:p>
        </p:txBody>
      </p:sp>
    </p:spTree>
    <p:custDataLst>
      <p:tags r:id="rId1"/>
    </p:custDataLst>
    <p:extLst>
      <p:ext uri="{BB962C8B-B14F-4D97-AF65-F5344CB8AC3E}">
        <p14:creationId xmlns:p14="http://schemas.microsoft.com/office/powerpoint/2010/main" val="114741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0265-0EE1-4242-A510-275D89CD1280}"/>
              </a:ext>
            </a:extLst>
          </p:cNvPr>
          <p:cNvSpPr>
            <a:spLocks noGrp="1"/>
          </p:cNvSpPr>
          <p:nvPr>
            <p:ph type="title"/>
          </p:nvPr>
        </p:nvSpPr>
        <p:spPr/>
        <p:txBody>
          <a:bodyPr/>
          <a:lstStyle/>
          <a:p>
            <a:r>
              <a:rPr lang="en-AU" kern="1200" dirty="0">
                <a:solidFill>
                  <a:schemeClr val="tx1"/>
                </a:solidFill>
              </a:rPr>
              <a:t>Version 3 of </a:t>
            </a:r>
            <a:r>
              <a:rPr lang="en-US" kern="1200" dirty="0">
                <a:solidFill>
                  <a:schemeClr val="tx1"/>
                </a:solidFill>
              </a:rPr>
              <a:t>National Literacy and Numeracy Learning</a:t>
            </a:r>
            <a:r>
              <a:rPr lang="en-AU" kern="1200" dirty="0">
                <a:solidFill>
                  <a:schemeClr val="tx1"/>
                </a:solidFill>
              </a:rPr>
              <a:t> Progressions</a:t>
            </a:r>
            <a:endParaRPr lang="en-AU" dirty="0"/>
          </a:p>
        </p:txBody>
      </p:sp>
      <p:pic>
        <p:nvPicPr>
          <p:cNvPr id="4" name="Picture 3">
            <a:extLst>
              <a:ext uri="{FF2B5EF4-FFF2-40B4-BE49-F238E27FC236}">
                <a16:creationId xmlns:a16="http://schemas.microsoft.com/office/drawing/2014/main" id="{6BEC774C-8DD4-4319-8C6A-2C5BD5CD2D08}"/>
              </a:ext>
            </a:extLst>
          </p:cNvPr>
          <p:cNvPicPr>
            <a:picLocks noChangeAspect="1"/>
          </p:cNvPicPr>
          <p:nvPr/>
        </p:nvPicPr>
        <p:blipFill>
          <a:blip r:embed="rId4"/>
          <a:stretch>
            <a:fillRect/>
          </a:stretch>
        </p:blipFill>
        <p:spPr>
          <a:xfrm>
            <a:off x="323850" y="1371600"/>
            <a:ext cx="8008121" cy="4834211"/>
          </a:xfrm>
          <a:prstGeom prst="rect">
            <a:avLst/>
          </a:prstGeom>
        </p:spPr>
      </p:pic>
    </p:spTree>
    <p:custDataLst>
      <p:tags r:id="rId1"/>
    </p:custDataLst>
    <p:extLst>
      <p:ext uri="{BB962C8B-B14F-4D97-AF65-F5344CB8AC3E}">
        <p14:creationId xmlns:p14="http://schemas.microsoft.com/office/powerpoint/2010/main" val="382448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328819-585D-4944-B014-202369BDCDE6}"/>
              </a:ext>
            </a:extLst>
          </p:cNvPr>
          <p:cNvSpPr>
            <a:spLocks noGrp="1"/>
          </p:cNvSpPr>
          <p:nvPr>
            <p:ph type="title"/>
          </p:nvPr>
        </p:nvSpPr>
        <p:spPr>
          <a:xfrm>
            <a:off x="312738" y="168523"/>
            <a:ext cx="8496300" cy="439738"/>
          </a:xfrm>
        </p:spPr>
        <p:txBody>
          <a:bodyPr/>
          <a:lstStyle/>
          <a:p>
            <a:r>
              <a:rPr lang="en-AU" dirty="0"/>
              <a:t>Why the learning progressions were developed</a:t>
            </a:r>
            <a:endParaRPr lang="en-US" dirty="0"/>
          </a:p>
        </p:txBody>
      </p:sp>
      <p:sp>
        <p:nvSpPr>
          <p:cNvPr id="6" name="Content Placeholder 5">
            <a:extLst>
              <a:ext uri="{FF2B5EF4-FFF2-40B4-BE49-F238E27FC236}">
                <a16:creationId xmlns:a16="http://schemas.microsoft.com/office/drawing/2014/main" id="{5883C269-8535-417D-90BC-FFADFB0B9C00}"/>
              </a:ext>
            </a:extLst>
          </p:cNvPr>
          <p:cNvSpPr>
            <a:spLocks noGrp="1"/>
          </p:cNvSpPr>
          <p:nvPr>
            <p:ph idx="1"/>
          </p:nvPr>
        </p:nvSpPr>
        <p:spPr/>
        <p:txBody>
          <a:bodyPr/>
          <a:lstStyle/>
          <a:p>
            <a:endParaRPr lang="en-US" dirty="0"/>
          </a:p>
          <a:p>
            <a:r>
              <a:rPr lang="en-US" dirty="0"/>
              <a:t>The Education Council identified literacy and numeracy as areas for national action.</a:t>
            </a:r>
          </a:p>
          <a:p>
            <a:endParaRPr lang="en-US" dirty="0"/>
          </a:p>
          <a:p>
            <a:r>
              <a:rPr lang="en-US" dirty="0"/>
              <a:t>This included extending the national literacy and numeracy continua to:</a:t>
            </a:r>
          </a:p>
          <a:p>
            <a:r>
              <a:rPr lang="en-US" dirty="0"/>
              <a:t>	… assist teachers to identify and address 	individual student needs according to the 	expected skills and growth in student learning 	at key progress points.</a:t>
            </a:r>
          </a:p>
        </p:txBody>
      </p:sp>
      <p:sp>
        <p:nvSpPr>
          <p:cNvPr id="4" name="TextBox 3">
            <a:extLst>
              <a:ext uri="{FF2B5EF4-FFF2-40B4-BE49-F238E27FC236}">
                <a16:creationId xmlns:a16="http://schemas.microsoft.com/office/drawing/2014/main" id="{BA52D020-C64B-4FFE-9210-40B902E241BE}"/>
              </a:ext>
            </a:extLst>
          </p:cNvPr>
          <p:cNvSpPr txBox="1"/>
          <p:nvPr/>
        </p:nvSpPr>
        <p:spPr>
          <a:xfrm>
            <a:off x="4485409" y="5801380"/>
            <a:ext cx="4353791" cy="523220"/>
          </a:xfrm>
          <a:prstGeom prst="rect">
            <a:avLst/>
          </a:prstGeom>
          <a:noFill/>
        </p:spPr>
        <p:txBody>
          <a:bodyPr wrap="square" rtlCol="0">
            <a:spAutoFit/>
          </a:bodyPr>
          <a:lstStyle/>
          <a:p>
            <a:r>
              <a:rPr lang="en-US" sz="2800" dirty="0">
                <a:solidFill>
                  <a:schemeClr val="tx2"/>
                </a:solidFill>
                <a:latin typeface="+mn-lt"/>
              </a:rPr>
              <a:t>(Education Council 2015)</a:t>
            </a:r>
          </a:p>
        </p:txBody>
      </p:sp>
    </p:spTree>
    <p:custDataLst>
      <p:tags r:id="rId1"/>
    </p:custDataLst>
    <p:extLst>
      <p:ext uri="{BB962C8B-B14F-4D97-AF65-F5344CB8AC3E}">
        <p14:creationId xmlns:p14="http://schemas.microsoft.com/office/powerpoint/2010/main" val="42671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9E525-F2D8-4FE8-9219-2838CBDCDF10}"/>
              </a:ext>
            </a:extLst>
          </p:cNvPr>
          <p:cNvSpPr>
            <a:spLocks noGrp="1"/>
          </p:cNvSpPr>
          <p:nvPr>
            <p:ph type="title"/>
          </p:nvPr>
        </p:nvSpPr>
        <p:spPr/>
        <p:txBody>
          <a:bodyPr/>
          <a:lstStyle/>
          <a:p>
            <a:r>
              <a:rPr lang="en-AU" dirty="0"/>
              <a:t>The purpose of the progressions</a:t>
            </a:r>
            <a:endParaRPr lang="en-US" dirty="0"/>
          </a:p>
        </p:txBody>
      </p:sp>
      <p:sp>
        <p:nvSpPr>
          <p:cNvPr id="3" name="Content Placeholder 2">
            <a:extLst>
              <a:ext uri="{FF2B5EF4-FFF2-40B4-BE49-F238E27FC236}">
                <a16:creationId xmlns:a16="http://schemas.microsoft.com/office/drawing/2014/main" id="{F446C457-C5A6-4466-ACE0-FD0A9A6CE903}"/>
              </a:ext>
            </a:extLst>
          </p:cNvPr>
          <p:cNvSpPr>
            <a:spLocks noGrp="1"/>
          </p:cNvSpPr>
          <p:nvPr>
            <p:ph idx="1"/>
          </p:nvPr>
        </p:nvSpPr>
        <p:spPr/>
        <p:txBody>
          <a:bodyPr/>
          <a:lstStyle/>
          <a:p>
            <a:r>
              <a:rPr lang="en-US" dirty="0"/>
              <a:t>The progressions: </a:t>
            </a:r>
          </a:p>
          <a:p>
            <a:pPr marL="457200" indent="-457200">
              <a:buFont typeface="Arial" panose="020B0604020202020204" pitchFamily="34" charset="0"/>
              <a:buChar char="•"/>
            </a:pPr>
            <a:r>
              <a:rPr lang="en-US" dirty="0"/>
              <a:t>provide a useful resource for targeted students</a:t>
            </a:r>
          </a:p>
          <a:p>
            <a:pPr marL="457200" indent="-457200">
              <a:buFont typeface="Arial" panose="020B0604020202020204" pitchFamily="34" charset="0"/>
              <a:buChar char="•"/>
            </a:pPr>
            <a:r>
              <a:rPr lang="en-US" dirty="0"/>
              <a:t>offer more fine-grained details of literacy and numeracy development than the general capabilities</a:t>
            </a:r>
          </a:p>
          <a:p>
            <a:pPr marL="457200" indent="-457200">
              <a:buFont typeface="Arial" panose="020B0604020202020204" pitchFamily="34" charset="0"/>
              <a:buChar char="•"/>
            </a:pPr>
            <a:r>
              <a:rPr lang="en-US" dirty="0"/>
              <a:t>provide a detailed map of how students become increasingly adept in particular aspects of literacy and numeracy </a:t>
            </a:r>
          </a:p>
          <a:p>
            <a:pPr marL="457200" indent="-457200">
              <a:buFont typeface="Arial" panose="020B0604020202020204" pitchFamily="34" charset="0"/>
              <a:buChar char="•"/>
            </a:pPr>
            <a:r>
              <a:rPr lang="en-US" dirty="0"/>
              <a:t>support teachers to be more explicit and targeted in their teaching.</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endParaRPr lang="en-US" dirty="0"/>
          </a:p>
        </p:txBody>
      </p:sp>
    </p:spTree>
    <p:custDataLst>
      <p:tags r:id="rId1"/>
    </p:custDataLst>
    <p:extLst>
      <p:ext uri="{BB962C8B-B14F-4D97-AF65-F5344CB8AC3E}">
        <p14:creationId xmlns:p14="http://schemas.microsoft.com/office/powerpoint/2010/main" val="3605391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BASIC PAGE_INDIVIDUAL" val="qJDvFsSi"/>
  <p:tag name="ARTICULATE_DESIGN_ID_1_BASIC PAGE_INDIVIDUAL" val="WSmpMfDX"/>
  <p:tag name="ARTICULATE_DESIGN_ID_SPIDERWEB" val="jpAcXuae"/>
  <p:tag name="ARTICULATE_DESIGN_ID_PICTURE BOOK" val="22eKTRWj"/>
  <p:tag name="ARTICULATE_DESIGN_ID_TABLETS" val="UbelI7bh"/>
  <p:tag name="ARTICULATE_DESIGN_ID_SCIENCE" val="ZVyE5ZBf"/>
  <p:tag name="ARTICULATE_DESIGN_ID_TEACHERS" val="5NaDAi95"/>
  <p:tag name="ARTICULATE_DESIGN_ID_YOUNG COOKS" val="JapPRzbN"/>
  <p:tag name="ARTICULATE_DESIGN_ID_LAPTOPS" val="7KfAlaXs"/>
  <p:tag name="ARTICULATE_DESIGN_ID_CLASSROOM" val="HvCBUe3f"/>
  <p:tag name="ARTICULATE_DESIGN_ID_TABLETS 2" val="1xi9Ro9C"/>
  <p:tag name="ARTICULATE_DESIGN_ID_INDIGENOUS GIRLS" val="4G0FlTj9"/>
  <p:tag name="ARTICULATE_DESIGN_ID_STETHESCOPES" val="Z9XT7kIn"/>
  <p:tag name="ARTICULATE_DESIGN_ID_KINDERGARTEN" val="4jcs3Z0D"/>
  <p:tag name="ARTICULATE_DESIGN_ID_CLASSROOM 2" val="zivaWqcX"/>
  <p:tag name="ARTICULATE_DESIGN_ID_ART" val="Lwyp3ycx"/>
  <p:tag name="ARTICULATE_PROJECT_OPEN" val="0"/>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ic page_individual">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6 CAC" id="{BF104562-9930-4021-86D8-E369268016E1}" vid="{A3FEDEBF-BDA2-4021-ACED-20064C0A5870}"/>
    </a:ext>
  </a:extLst>
</a:theme>
</file>

<file path=ppt/theme/theme2.xml><?xml version="1.0" encoding="utf-8"?>
<a:theme xmlns:a="http://schemas.openxmlformats.org/drawingml/2006/main" name="1_Tablets 2">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72F4B91747F14985DF414FECE11F20" ma:contentTypeVersion="1" ma:contentTypeDescription="Create a new document." ma:contentTypeScope="" ma:versionID="17c7f16f64850fedb962282be8f1c5d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DEBD03-5E9C-40A0-804B-944DDB9E62A1}">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1E5195BB-168B-4AAF-B2A1-DB75012A9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K-6 CAC</Template>
  <TotalTime>3759</TotalTime>
  <Words>1633</Words>
  <Application>Microsoft Office PowerPoint</Application>
  <PresentationFormat>On-screen Show (4:3)</PresentationFormat>
  <Paragraphs>198</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helvetica</vt:lpstr>
      <vt:lpstr>Wingdings</vt:lpstr>
      <vt:lpstr>Basic page_individual</vt:lpstr>
      <vt:lpstr>1_Tablets 2</vt:lpstr>
      <vt:lpstr>National Literacy and Numeracy Learning Progressions: Overview </vt:lpstr>
      <vt:lpstr>Current landscape for Australian Curriculum</vt:lpstr>
      <vt:lpstr>Literacy in the Australian Curriculum</vt:lpstr>
      <vt:lpstr>Numeracy in the Australian Curriculum</vt:lpstr>
      <vt:lpstr>Australian Curriculum resources</vt:lpstr>
      <vt:lpstr>National Literacy and Numeracy Learning Progressions</vt:lpstr>
      <vt:lpstr>Version 3 of National Literacy and Numeracy Learning Progressions</vt:lpstr>
      <vt:lpstr>Why the learning progressions were developed</vt:lpstr>
      <vt:lpstr>The purpose of the progressions</vt:lpstr>
      <vt:lpstr>Progressions are a resource  </vt:lpstr>
      <vt:lpstr>Using the progressions </vt:lpstr>
      <vt:lpstr>Structure of the progressions</vt:lpstr>
      <vt:lpstr>Elements</vt:lpstr>
      <vt:lpstr>Sub-elements</vt:lpstr>
      <vt:lpstr>Indicators</vt:lpstr>
      <vt:lpstr>Levels</vt:lpstr>
      <vt:lpstr>Maximising the benefits of the progressions</vt:lpstr>
      <vt:lpstr>Student diversity and the progressions</vt:lpstr>
      <vt:lpstr>Where to now?</vt:lpstr>
      <vt:lpstr>Acknowledgments</vt:lpstr>
    </vt:vector>
  </TitlesOfParts>
  <Company>Queensland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Literacy and Numeracy Learning Progressions: Overview</dc:title>
  <dc:creator>Queensland Curriculum and Assessment Authority</dc:creator>
  <cp:lastModifiedBy>Joy Constantino</cp:lastModifiedBy>
  <cp:revision>407</cp:revision>
  <cp:lastPrinted>2020-09-03T02:20:27Z</cp:lastPrinted>
  <dcterms:created xsi:type="dcterms:W3CDTF">2017-10-23T00:47:12Z</dcterms:created>
  <dcterms:modified xsi:type="dcterms:W3CDTF">2020-11-19T05:49:04Z</dcterms:modified>
  <cp:category>190688</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0x010100A772F4B91747F14985DF414FECE11F20</vt:lpwstr>
  </property>
  <property fmtid="{D5CDD505-2E9C-101B-9397-08002B2CF9AE}" pid="7" name="ArticulateGUID">
    <vt:lpwstr>8A2D0D2B-B700-4858-AE0F-8732DCBD2C02</vt:lpwstr>
  </property>
  <property fmtid="{D5CDD505-2E9C-101B-9397-08002B2CF9AE}" pid="8" name="ArticulatePath">
    <vt:lpwstr>QKLG_Focus_group_TWB_V5</vt:lpwstr>
  </property>
</Properties>
</file>