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92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22" r:id="rId29"/>
    <p:sldId id="318" r:id="rId30"/>
    <p:sldId id="323" r:id="rId31"/>
    <p:sldId id="319" r:id="rId32"/>
    <p:sldId id="320" r:id="rId33"/>
    <p:sldId id="321" r:id="rId34"/>
  </p:sldIdLst>
  <p:sldSz cx="9144000" cy="6858000" type="screen4x3"/>
  <p:notesSz cx="7019925" cy="9305925"/>
  <p:defaultTextStyle>
    <a:defPPr>
      <a:defRPr lang="en-AU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457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13">
          <p15:clr>
            <a:srgbClr val="A4A3A4"/>
          </p15:clr>
        </p15:guide>
        <p15:guide id="7" pos="5556">
          <p15:clr>
            <a:srgbClr val="A4A3A4"/>
          </p15:clr>
        </p15:guide>
        <p15:guide id="8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Madden" initials="DM" lastIdx="7" clrIdx="0"/>
  <p:cmAuthor id="1" name="Carolyn Raaff" initials="C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797979"/>
    <a:srgbClr val="9DA6C3"/>
    <a:srgbClr val="B2B8CF"/>
    <a:srgbClr val="C4CCDE"/>
    <a:srgbClr val="008885"/>
    <a:srgbClr val="149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88" autoAdjust="0"/>
    <p:restoredTop sz="83015" autoAdjust="0"/>
  </p:normalViewPr>
  <p:slideViewPr>
    <p:cSldViewPr>
      <p:cViewPr varScale="1">
        <p:scale>
          <a:sx n="60" d="100"/>
          <a:sy n="60" d="100"/>
        </p:scale>
        <p:origin x="1044" y="66"/>
      </p:cViewPr>
      <p:guideLst>
        <p:guide orient="horz" pos="413"/>
        <p:guide orient="horz" pos="4128"/>
        <p:guide orient="horz" pos="3158"/>
        <p:guide orient="horz" pos="3457"/>
        <p:guide orient="horz" pos="845"/>
        <p:guide pos="113"/>
        <p:guide pos="555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3D76A07-3D3D-4A68-AAD0-85CA8B587E22}" type="datetimeFigureOut">
              <a:rPr lang="en-AU" smtClean="0"/>
              <a:t>13/06/2016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D879660-3FBB-4DBB-87CB-9B72B2B6FF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45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80A888-D75A-4166-AD9D-7C4F06AF2060}" type="datetimeFigureOut">
              <a:rPr lang="en-AU"/>
              <a:pPr>
                <a:defRPr/>
              </a:pPr>
              <a:t>13/06/2016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C8D554-20BD-45E3-8F8F-C854CD9EEC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8D554-20BD-45E3-8F8F-C854CD9EEC52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43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9CB41B-E88E-453C-B94A-A3244C770F4E}" type="slidenum">
              <a:rPr lang="en-AU" sz="1200"/>
              <a:pPr eaLnBrk="1" hangingPunct="1">
                <a:spcBef>
                  <a:spcPct val="0"/>
                </a:spcBef>
              </a:pPr>
              <a:t>10</a:t>
            </a:fld>
            <a:endParaRPr lang="en-A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27A8DA-90A4-4556-A34D-9921229D9BD6}" type="slidenum">
              <a:rPr lang="en-AU" sz="1200"/>
              <a:pPr eaLnBrk="1" hangingPunct="1">
                <a:spcBef>
                  <a:spcPct val="0"/>
                </a:spcBef>
              </a:pPr>
              <a:t>11</a:t>
            </a:fld>
            <a:endParaRPr lang="en-A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E76626-CAB6-4C43-A728-2468DAADA864}" type="slidenum">
              <a:rPr lang="en-AU" sz="1200"/>
              <a:pPr eaLnBrk="1" hangingPunct="1">
                <a:spcBef>
                  <a:spcPct val="0"/>
                </a:spcBef>
              </a:pPr>
              <a:t>12</a:t>
            </a:fld>
            <a:endParaRPr lang="en-A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E0D0F6-2B49-49CC-9373-4C2D254A8FB6}" type="slidenum">
              <a:rPr lang="en-AU" sz="1200"/>
              <a:pPr eaLnBrk="1" hangingPunct="1">
                <a:spcBef>
                  <a:spcPct val="0"/>
                </a:spcBef>
              </a:pPr>
              <a:t>13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3587619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A59675-2DF9-4B17-9FD9-9E661D6722A6}" type="slidenum">
              <a:rPr lang="en-AU" sz="1200"/>
              <a:pPr eaLnBrk="1" hangingPunct="1">
                <a:spcBef>
                  <a:spcPct val="0"/>
                </a:spcBef>
              </a:pPr>
              <a:t>14</a:t>
            </a:fld>
            <a:endParaRPr lang="en-A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3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91183F-C7A6-4C92-9F10-8C26DBF4E612}" type="slidenum">
              <a:rPr lang="en-AU" sz="1200"/>
              <a:pPr eaLnBrk="1" hangingPunct="1">
                <a:spcBef>
                  <a:spcPct val="0"/>
                </a:spcBef>
              </a:pPr>
              <a:t>15</a:t>
            </a:fld>
            <a:endParaRPr lang="en-A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1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94B40-6925-478E-B9BF-D4B4AD4D3755}" type="slidenum">
              <a:rPr lang="en-AU" sz="1200"/>
              <a:pPr eaLnBrk="1" hangingPunct="1">
                <a:spcBef>
                  <a:spcPct val="0"/>
                </a:spcBef>
              </a:pPr>
              <a:t>16</a:t>
            </a:fld>
            <a:endParaRPr lang="en-A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44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132528-378A-44CA-80B4-DF9077355ED1}" type="slidenum">
              <a:rPr lang="en-AU" sz="1200"/>
              <a:pPr eaLnBrk="1" hangingPunct="1">
                <a:spcBef>
                  <a:spcPct val="0"/>
                </a:spcBef>
              </a:pPr>
              <a:t>17</a:t>
            </a:fld>
            <a:endParaRPr lang="en-A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07784" lvl="2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7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838251-A048-4F0F-BF03-E13B40489427}" type="slidenum">
              <a:rPr lang="en-AU" sz="1200"/>
              <a:pPr eaLnBrk="1" hangingPunct="1">
                <a:spcBef>
                  <a:spcPct val="0"/>
                </a:spcBef>
              </a:pPr>
              <a:t>18</a:t>
            </a:fld>
            <a:endParaRPr lang="en-A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7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A5D27-1FEB-4EA4-9DA2-FD1C6C291EC4}" type="slidenum">
              <a:rPr lang="en-AU" sz="1200"/>
              <a:pPr eaLnBrk="1" hangingPunct="1">
                <a:spcBef>
                  <a:spcPct val="0"/>
                </a:spcBef>
              </a:pPr>
              <a:t>19</a:t>
            </a:fld>
            <a:endParaRPr lang="en-A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4913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9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F69A4-741A-4B14-8230-989ADCD11209}" type="slidenum">
              <a:rPr lang="en-AU" sz="1200"/>
              <a:pPr eaLnBrk="1" hangingPunct="1">
                <a:spcBef>
                  <a:spcPct val="0"/>
                </a:spcBef>
              </a:pPr>
              <a:t>2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1212826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0DA9C-20B4-43E5-AF25-63685970E1D7}" type="slidenum">
              <a:rPr lang="en-AU" sz="1200"/>
              <a:pPr eaLnBrk="1" hangingPunct="1">
                <a:spcBef>
                  <a:spcPct val="0"/>
                </a:spcBef>
              </a:pPr>
              <a:t>20</a:t>
            </a:fld>
            <a:endParaRPr lang="en-A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03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0D482-EB10-4E60-B390-435A03ED10A9}" type="slidenum">
              <a:rPr lang="en-AU" sz="1200"/>
              <a:pPr eaLnBrk="1" hangingPunct="1">
                <a:spcBef>
                  <a:spcPct val="0"/>
                </a:spcBef>
              </a:pPr>
              <a:t>21</a:t>
            </a:fld>
            <a:endParaRPr lang="en-A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18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B3D6D-776D-4348-9D9F-B2C0C3DFCFD1}" type="slidenum">
              <a:rPr lang="en-AU" sz="1200"/>
              <a:pPr eaLnBrk="1" hangingPunct="1">
                <a:spcBef>
                  <a:spcPct val="0"/>
                </a:spcBef>
              </a:pPr>
              <a:t>22</a:t>
            </a:fld>
            <a:endParaRPr lang="en-A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4913" indent="-174913" eaLnBrk="1" hangingPunct="1">
              <a:buFontTx/>
              <a:buChar char="•"/>
              <a:defRPr/>
            </a:pPr>
            <a:endParaRPr lang="en-US" dirty="0"/>
          </a:p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  <a:p>
            <a:pPr marL="641349" lvl="1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5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B3D6D-776D-4348-9D9F-B2C0C3DFCFD1}" type="slidenum">
              <a:rPr lang="en-AU" sz="1200"/>
              <a:pPr eaLnBrk="1" hangingPunct="1">
                <a:spcBef>
                  <a:spcPct val="0"/>
                </a:spcBef>
              </a:pPr>
              <a:t>23</a:t>
            </a:fld>
            <a:endParaRPr lang="en-A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6436"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34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341AE6-E0D0-4B30-BD26-382C64E4206E}" type="slidenum">
              <a:rPr lang="en-AU" sz="1200"/>
              <a:pPr eaLnBrk="1" hangingPunct="1">
                <a:spcBef>
                  <a:spcPct val="0"/>
                </a:spcBef>
              </a:pPr>
              <a:t>24</a:t>
            </a:fld>
            <a:endParaRPr lang="en-A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0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341AE6-E0D0-4B30-BD26-382C64E4206E}" type="slidenum">
              <a:rPr lang="en-AU" sz="1200"/>
              <a:pPr eaLnBrk="1" hangingPunct="1">
                <a:spcBef>
                  <a:spcPct val="0"/>
                </a:spcBef>
              </a:pPr>
              <a:t>25</a:t>
            </a:fld>
            <a:endParaRPr lang="en-A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16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18124-CB2D-4BF3-A7CD-C2ADCCDB9358}" type="slidenum">
              <a:rPr lang="en-AU" sz="1200"/>
              <a:pPr eaLnBrk="1" hangingPunct="1">
                <a:spcBef>
                  <a:spcPct val="0"/>
                </a:spcBef>
              </a:pPr>
              <a:t>26</a:t>
            </a:fld>
            <a:endParaRPr lang="en-A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72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B92D4-0868-413C-9D79-23CD2C0CD054}" type="slidenum">
              <a:rPr lang="en-AU" sz="1200"/>
              <a:pPr eaLnBrk="1" hangingPunct="1">
                <a:spcBef>
                  <a:spcPct val="0"/>
                </a:spcBef>
              </a:pPr>
              <a:t>27</a:t>
            </a:fld>
            <a:endParaRPr lang="en-A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37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D60100-2B7D-4436-8F4D-B3CDB7031488}" type="slidenum">
              <a:rPr lang="en-AU" sz="1200"/>
              <a:pPr eaLnBrk="1" hangingPunct="1">
                <a:spcBef>
                  <a:spcPct val="0"/>
                </a:spcBef>
              </a:pPr>
              <a:t>28</a:t>
            </a:fld>
            <a:endParaRPr lang="en-A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919E08-ECB4-4CFD-BC2C-307A2DE198E5}" type="slidenum">
              <a:rPr lang="en-AU" sz="1200"/>
              <a:pPr eaLnBrk="1" hangingPunct="1">
                <a:spcBef>
                  <a:spcPct val="0"/>
                </a:spcBef>
              </a:pPr>
              <a:t>3</a:t>
            </a:fld>
            <a:endParaRPr lang="en-A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174913" indent="-174913" eaLnBrk="1" hangingPunct="1"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7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17875-19B5-452D-BC98-C800BCEEC59A}" type="slidenum">
              <a:rPr lang="en-AU" sz="1200"/>
              <a:pPr eaLnBrk="1" hangingPunct="1">
                <a:spcBef>
                  <a:spcPct val="0"/>
                </a:spcBef>
              </a:pPr>
              <a:t>4</a:t>
            </a:fld>
            <a:endParaRPr lang="en-A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6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E4F6F-139F-45B6-AA6A-C750C1D8FA38}" type="slidenum">
              <a:rPr lang="en-AU" sz="1200"/>
              <a:pPr eaLnBrk="1" hangingPunct="1">
                <a:spcBef>
                  <a:spcPct val="0"/>
                </a:spcBef>
              </a:pPr>
              <a:t>5</a:t>
            </a:fld>
            <a:endParaRPr lang="en-A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92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E47DC0-F29D-4AC4-B9D5-C550FD241A04}" type="slidenum">
              <a:rPr lang="en-AU" sz="1200"/>
              <a:pPr eaLnBrk="1" hangingPunct="1">
                <a:spcBef>
                  <a:spcPct val="0"/>
                </a:spcBef>
              </a:pPr>
              <a:t>6</a:t>
            </a:fld>
            <a:endParaRPr lang="en-A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2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E3BC4A-3E30-47D9-B04C-2325A02B3B30}" type="slidenum">
              <a:rPr lang="en-AU" sz="1200"/>
              <a:pPr eaLnBrk="1" hangingPunct="1">
                <a:spcBef>
                  <a:spcPct val="0"/>
                </a:spcBef>
              </a:pPr>
              <a:t>7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89611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E55469-E4D8-4924-9100-7C0845ED1BAF}" type="slidenum">
              <a:rPr lang="en-AU" sz="1200"/>
              <a:pPr eaLnBrk="1" hangingPunct="1">
                <a:spcBef>
                  <a:spcPct val="0"/>
                </a:spcBef>
              </a:pPr>
              <a:t>8</a:t>
            </a:fld>
            <a:endParaRPr lang="en-A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32871" lvl="2" eaLnBrk="1" hangingPunct="1">
              <a:defRPr/>
            </a:pPr>
            <a:endParaRPr lang="en-AU" dirty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1824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50000"/>
              </a:spcBef>
              <a:defRPr sz="37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5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46B6B3-FC10-41F2-8451-E3ECFADD530D}" type="slidenum">
              <a:rPr lang="en-AU" sz="1200"/>
              <a:pPr eaLnBrk="1" hangingPunct="1">
                <a:spcBef>
                  <a:spcPct val="0"/>
                </a:spcBef>
              </a:pPr>
              <a:t>9</a:t>
            </a:fld>
            <a:endParaRPr lang="en-A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9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13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5919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54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341438"/>
            <a:ext cx="8496300" cy="147002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837214"/>
            <a:ext cx="84963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14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6400"/>
            <a:ext cx="8485188" cy="5199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000" marR="0" indent="-360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>
                <a:solidFill>
                  <a:schemeClr val="tx2"/>
                </a:solidFill>
              </a:defRPr>
            </a:lvl2pPr>
            <a:lvl3pPr marL="792000" indent="-396000">
              <a:defRPr>
                <a:solidFill>
                  <a:schemeClr val="tx2"/>
                </a:solidFill>
              </a:defRPr>
            </a:lvl3pPr>
            <a:lvl4pPr marL="1080000" indent="0" algn="l">
              <a:buFontTx/>
              <a:buNone/>
              <a:defRPr>
                <a:solidFill>
                  <a:schemeClr val="tx2"/>
                </a:solidFill>
              </a:defRPr>
            </a:lvl4pPr>
            <a:lvl5pPr marL="18000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6400"/>
            <a:ext cx="4165600" cy="519941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86400"/>
            <a:ext cx="4167188" cy="5199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95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9200"/>
            <a:ext cx="8496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535113"/>
            <a:ext cx="41735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174875"/>
            <a:ext cx="417353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1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12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7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3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41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79512" y="0"/>
            <a:ext cx="8964488" cy="4293096"/>
          </a:xfrm>
          <a:prstGeom prst="rect">
            <a:avLst/>
          </a:prstGeom>
          <a:blipFill>
            <a:blip r:embed="rId3"/>
            <a:srcRect/>
            <a:stretch>
              <a:fillRect t="-11360" b="-28412"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004132"/>
            <a:ext cx="9144000" cy="8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79512" y="4293096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3430800"/>
            <a:ext cx="8596800" cy="17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" y="5138116"/>
            <a:ext cx="8596800" cy="9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6400"/>
            <a:ext cx="8485188" cy="519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512" y="6538913"/>
            <a:ext cx="8964488" cy="0"/>
          </a:xfrm>
          <a:prstGeom prst="line">
            <a:avLst/>
          </a:prstGeom>
          <a:noFill/>
          <a:ln w="5334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88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QCE</a:t>
            </a:r>
          </a:p>
        </p:txBody>
      </p:sp>
    </p:spTree>
    <p:extLst>
      <p:ext uri="{BB962C8B-B14F-4D97-AF65-F5344CB8AC3E}">
        <p14:creationId xmlns:p14="http://schemas.microsoft.com/office/powerpoint/2010/main" val="352851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/>
              <a:t>University subjects and diploma modules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Most Queensland universities and TAFEs offer Years 11 and 12 students the opportunity to study at tertiary level.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If you complete an advanced diploma or diploma module </a:t>
            </a:r>
            <a:br>
              <a:rPr lang="en-AU" sz="2400" dirty="0"/>
            </a:br>
            <a:r>
              <a:rPr lang="en-AU" sz="2400" dirty="0"/>
              <a:t>or university subject while at school, you can earn credits towards your QCE. </a:t>
            </a:r>
          </a:p>
        </p:txBody>
      </p:sp>
    </p:spTree>
    <p:extLst>
      <p:ext uri="{BB962C8B-B14F-4D97-AF65-F5344CB8AC3E}">
        <p14:creationId xmlns:p14="http://schemas.microsoft.com/office/powerpoint/2010/main" val="384944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Apprenticeships and traineeships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A </a:t>
            </a:r>
            <a:r>
              <a:rPr lang="en-AU" sz="2400" b="1" dirty="0"/>
              <a:t>school-based</a:t>
            </a:r>
            <a:r>
              <a:rPr lang="en-AU" sz="2400" dirty="0"/>
              <a:t> apprenticeship or traineeship provides the opportunity to train on the job while working towards the QCE. </a:t>
            </a:r>
          </a:p>
          <a:p>
            <a:pPr marL="0" indent="0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2309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How do you choose what to study?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defRPr/>
            </a:pPr>
            <a:r>
              <a:rPr lang="en-AU" sz="2400" b="1" dirty="0"/>
              <a:t>Your Senior Education and Training (SET) plan</a:t>
            </a:r>
            <a:r>
              <a:rPr lang="en-AU" sz="2400" dirty="0"/>
              <a:t> </a:t>
            </a:r>
          </a:p>
          <a:p>
            <a:pPr marL="0" indent="0">
              <a:spcBef>
                <a:spcPct val="0"/>
              </a:spcBef>
              <a:defRPr/>
            </a:pPr>
            <a:endParaRPr lang="en-AU" sz="20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defRPr/>
            </a:pPr>
            <a:r>
              <a:rPr lang="en-AU" sz="2400" dirty="0"/>
              <a:t>Your teachers/career guidance officers and parents/carers </a:t>
            </a:r>
            <a:br>
              <a:rPr lang="en-AU" sz="2400" dirty="0"/>
            </a:br>
            <a:r>
              <a:rPr lang="en-AU" sz="2400" dirty="0"/>
              <a:t>will help you decide which learning options are best for you </a:t>
            </a:r>
            <a:br>
              <a:rPr lang="en-AU" sz="2400" dirty="0"/>
            </a:br>
            <a:r>
              <a:rPr lang="en-AU" sz="2400" dirty="0"/>
              <a:t>— to ensure you achieve your learning and career goals.</a:t>
            </a:r>
          </a:p>
        </p:txBody>
      </p:sp>
    </p:spTree>
    <p:extLst>
      <p:ext uri="{BB962C8B-B14F-4D97-AF65-F5344CB8AC3E}">
        <p14:creationId xmlns:p14="http://schemas.microsoft.com/office/powerpoint/2010/main" val="81321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Career exploration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2400" dirty="0" err="1">
                <a:solidFill>
                  <a:schemeClr val="tx1"/>
                </a:solidFill>
              </a:rPr>
              <a:t>myfuture</a:t>
            </a:r>
            <a:endParaRPr lang="en-AU" sz="2400" dirty="0">
              <a:solidFill>
                <a:schemeClr val="tx1"/>
              </a:solidFill>
            </a:endParaRPr>
          </a:p>
          <a:p>
            <a:pPr marL="0" indent="0"/>
            <a:r>
              <a:rPr lang="en-AU" sz="2400" dirty="0">
                <a:solidFill>
                  <a:schemeClr val="tx1"/>
                </a:solidFill>
              </a:rPr>
              <a:t>www.myfuture.edu.au</a:t>
            </a:r>
          </a:p>
          <a:p>
            <a:pPr marL="0" indent="0"/>
            <a:endParaRPr lang="en-AU" sz="2400" dirty="0">
              <a:solidFill>
                <a:schemeClr val="tx1"/>
              </a:solidFill>
            </a:endParaRPr>
          </a:p>
          <a:p>
            <a:pPr marL="0" indent="0"/>
            <a:r>
              <a:rPr lang="en-AU" sz="2400" dirty="0">
                <a:solidFill>
                  <a:schemeClr val="tx1"/>
                </a:solidFill>
              </a:rPr>
              <a:t>The Real Game</a:t>
            </a:r>
          </a:p>
          <a:p>
            <a:pPr marL="0" indent="0"/>
            <a:r>
              <a:rPr lang="en-AU" sz="2400" dirty="0">
                <a:solidFill>
                  <a:schemeClr val="tx1"/>
                </a:solidFill>
              </a:rPr>
              <a:t>www.realgame.esa.edu.au</a:t>
            </a:r>
          </a:p>
        </p:txBody>
      </p:sp>
    </p:spTree>
    <p:extLst>
      <p:ext uri="{BB962C8B-B14F-4D97-AF65-F5344CB8AC3E}">
        <p14:creationId xmlns:p14="http://schemas.microsoft.com/office/powerpoint/2010/main" val="426017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own Arrow 4"/>
          <p:cNvSpPr>
            <a:spLocks noChangeArrowheads="1"/>
          </p:cNvSpPr>
          <p:nvPr/>
        </p:nvSpPr>
        <p:spPr bwMode="auto">
          <a:xfrm>
            <a:off x="4418013" y="1319213"/>
            <a:ext cx="658812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1" name="Down Arrow 4"/>
          <p:cNvSpPr>
            <a:spLocks noChangeArrowheads="1"/>
          </p:cNvSpPr>
          <p:nvPr/>
        </p:nvSpPr>
        <p:spPr bwMode="auto">
          <a:xfrm>
            <a:off x="4427538" y="2233613"/>
            <a:ext cx="657225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2" name="Down Arrow 4"/>
          <p:cNvSpPr>
            <a:spLocks noChangeArrowheads="1"/>
          </p:cNvSpPr>
          <p:nvPr/>
        </p:nvSpPr>
        <p:spPr bwMode="auto">
          <a:xfrm>
            <a:off x="4427538" y="5124450"/>
            <a:ext cx="657225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2703513" y="3951288"/>
            <a:ext cx="4090987" cy="6334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2843213" y="3333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800" b="1" dirty="0"/>
              <a:t>You need</a:t>
            </a: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2700338" y="1733550"/>
            <a:ext cx="4103687" cy="522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400" dirty="0"/>
              <a:t>Sound Level of Achievement, </a:t>
            </a:r>
            <a:br>
              <a:rPr lang="en-AU" sz="1400" dirty="0"/>
            </a:br>
            <a:r>
              <a:rPr lang="en-AU" sz="1400" dirty="0"/>
              <a:t>Pass or equivalent</a:t>
            </a: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2833688" y="3997325"/>
            <a:ext cx="383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400" dirty="0"/>
              <a:t>but a maximum of </a:t>
            </a:r>
            <a:br>
              <a:rPr lang="en-AU" sz="1400" dirty="0"/>
            </a:br>
            <a:r>
              <a:rPr lang="en-AU" sz="1400" b="1" dirty="0"/>
              <a:t>6 credits </a:t>
            </a:r>
            <a:r>
              <a:rPr lang="en-AU" sz="1400" dirty="0"/>
              <a:t>from</a:t>
            </a:r>
            <a:r>
              <a:rPr lang="en-AU" sz="1400" b="1" dirty="0"/>
              <a:t> Preparatory </a:t>
            </a:r>
            <a:r>
              <a:rPr lang="en-AU" sz="1400" dirty="0"/>
              <a:t>courses of study</a:t>
            </a:r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1241425" y="1736725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AU" sz="1400" dirty="0"/>
              <a:t>at a </a:t>
            </a:r>
            <a:br>
              <a:rPr lang="en-AU" sz="1400" dirty="0"/>
            </a:br>
            <a:r>
              <a:rPr lang="en-AU" sz="1400" b="1" dirty="0"/>
              <a:t>set standard</a:t>
            </a:r>
          </a:p>
        </p:txBody>
      </p:sp>
      <p:sp>
        <p:nvSpPr>
          <p:cNvPr id="17419" name="TextBox 23"/>
          <p:cNvSpPr txBox="1">
            <a:spLocks noChangeArrowheads="1"/>
          </p:cNvSpPr>
          <p:nvPr/>
        </p:nvSpPr>
        <p:spPr bwMode="auto">
          <a:xfrm>
            <a:off x="1217613" y="2617788"/>
            <a:ext cx="1338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AU" sz="1400"/>
              <a:t>in a</a:t>
            </a:r>
            <a:br>
              <a:rPr lang="en-AU" sz="1400"/>
            </a:br>
            <a:r>
              <a:rPr lang="en-AU" sz="1400" b="1"/>
              <a:t>set pattern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690813" y="779463"/>
            <a:ext cx="4103687" cy="5762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2700338" y="885825"/>
            <a:ext cx="410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600" b="1"/>
              <a:t>20 credits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700338" y="4576763"/>
            <a:ext cx="4094162" cy="5762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2700338" y="4560888"/>
            <a:ext cx="397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400" dirty="0"/>
              <a:t>and meet</a:t>
            </a:r>
            <a:r>
              <a:rPr lang="en-AU" sz="1400" b="1" dirty="0"/>
              <a:t> </a:t>
            </a:r>
            <a:br>
              <a:rPr lang="en-AU" sz="1400" b="1" dirty="0"/>
            </a:br>
            <a:r>
              <a:rPr lang="en-AU" sz="1400" b="1" dirty="0"/>
              <a:t>literacy </a:t>
            </a:r>
            <a:r>
              <a:rPr lang="en-AU" sz="1400" dirty="0"/>
              <a:t>and</a:t>
            </a:r>
            <a:r>
              <a:rPr lang="en-AU" sz="1400" b="1" dirty="0"/>
              <a:t> numeracy </a:t>
            </a:r>
            <a:r>
              <a:rPr lang="en-AU" sz="1400" dirty="0"/>
              <a:t>requirements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700338" y="5516563"/>
            <a:ext cx="4103687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425" name="TextBox 20"/>
          <p:cNvSpPr txBox="1">
            <a:spLocks noChangeArrowheads="1"/>
          </p:cNvSpPr>
          <p:nvPr/>
        </p:nvSpPr>
        <p:spPr bwMode="auto">
          <a:xfrm>
            <a:off x="2700338" y="5651500"/>
            <a:ext cx="410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400" b="1"/>
              <a:t>To gain a QCE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703513" y="2617788"/>
            <a:ext cx="4090987" cy="1331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7427" name="TextBox 17"/>
          <p:cNvSpPr txBox="1">
            <a:spLocks noChangeArrowheads="1"/>
          </p:cNvSpPr>
          <p:nvPr/>
        </p:nvSpPr>
        <p:spPr bwMode="auto">
          <a:xfrm>
            <a:off x="2882900" y="2722563"/>
            <a:ext cx="37877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1400" dirty="0"/>
              <a:t>at least </a:t>
            </a:r>
            <a:r>
              <a:rPr lang="en-AU" sz="1400" b="1" dirty="0"/>
              <a:t>12 credits </a:t>
            </a:r>
            <a:r>
              <a:rPr lang="en-AU" sz="1400" dirty="0"/>
              <a:t>from completed</a:t>
            </a:r>
            <a:r>
              <a:rPr lang="en-AU" sz="1400" b="1" dirty="0"/>
              <a:t> </a:t>
            </a:r>
            <a:br>
              <a:rPr lang="en-AU" sz="1400" b="1" dirty="0"/>
            </a:br>
            <a:r>
              <a:rPr lang="en-AU" sz="1400" b="1" dirty="0"/>
              <a:t>Core courses of study</a:t>
            </a:r>
            <a:br>
              <a:rPr lang="en-AU" sz="1400" b="1" dirty="0"/>
            </a:br>
            <a:r>
              <a:rPr lang="en-AU" sz="1400" dirty="0"/>
              <a:t>plus</a:t>
            </a:r>
            <a:br>
              <a:rPr lang="en-AU" sz="1400" dirty="0"/>
            </a:br>
            <a:r>
              <a:rPr lang="en-AU" sz="1400" dirty="0"/>
              <a:t>an additional </a:t>
            </a:r>
            <a:r>
              <a:rPr lang="en-AU" sz="1400" b="1" dirty="0"/>
              <a:t>8 credits </a:t>
            </a:r>
            <a:r>
              <a:rPr lang="en-AU" sz="1400" dirty="0"/>
              <a:t>from a combination of </a:t>
            </a:r>
            <a:br>
              <a:rPr lang="en-AU" sz="1400" dirty="0"/>
            </a:br>
            <a:r>
              <a:rPr lang="en-AU" sz="1400" b="1" dirty="0"/>
              <a:t>any courses of study</a:t>
            </a:r>
          </a:p>
        </p:txBody>
      </p:sp>
    </p:spTree>
    <p:extLst>
      <p:ext uri="{BB962C8B-B14F-4D97-AF65-F5344CB8AC3E}">
        <p14:creationId xmlns:p14="http://schemas.microsoft.com/office/powerpoint/2010/main" val="322886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A set standard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To get credits for a course of study you have to meet a minimum standard for that study, e.g. Sound Achievement, Pass, Competent — depending on the course’s type of assessment grade.</a:t>
            </a:r>
          </a:p>
        </p:txBody>
      </p:sp>
    </p:spTree>
    <p:extLst>
      <p:ext uri="{BB962C8B-B14F-4D97-AF65-F5344CB8AC3E}">
        <p14:creationId xmlns:p14="http://schemas.microsoft.com/office/powerpoint/2010/main" val="173864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Categories of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dirty="0"/>
              <a:t>Courses of study for the QCE are organised into four categories: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Core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Preparatory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Advanced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Enrichment</a:t>
            </a:r>
          </a:p>
        </p:txBody>
      </p:sp>
    </p:spTree>
    <p:extLst>
      <p:ext uri="{BB962C8B-B14F-4D97-AF65-F5344CB8AC3E}">
        <p14:creationId xmlns:p14="http://schemas.microsoft.com/office/powerpoint/2010/main" val="15470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A set pattern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 total of 12 credits must come from completed Core courses of study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Completed Core can be met through the study of: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4 semesters of school-based subjects at a </a:t>
            </a:r>
            <a:br>
              <a:rPr lang="en-AU" sz="2400" dirty="0"/>
            </a:br>
            <a:r>
              <a:rPr lang="en-AU" sz="2400" dirty="0"/>
              <a:t>Sound Level of Achievement (SA) or higher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Completed VET Certificates II, III or IV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Satisfactory participation in the on-the-job component of </a:t>
            </a:r>
            <a:br>
              <a:rPr lang="en-AU" sz="2400" dirty="0"/>
            </a:br>
            <a:r>
              <a:rPr lang="en-AU" sz="2400" dirty="0"/>
              <a:t>school-based apprenticeship (50 days in a calendar year)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 total of 8 credits can come from other courses of study</a:t>
            </a:r>
          </a:p>
        </p:txBody>
      </p:sp>
    </p:spTree>
    <p:extLst>
      <p:ext uri="{BB962C8B-B14F-4D97-AF65-F5344CB8AC3E}">
        <p14:creationId xmlns:p14="http://schemas.microsoft.com/office/powerpoint/2010/main" val="111920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Core courses of study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Includes: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authority and authority-registered subjects 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VET Certificates II, III and IV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school-based apprenticeships or traineeships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To get your QCE, you must achieve at least 12 credits from completed Core courses of study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At least one credit must come from a Core course while enrolled at school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Partial completion of a Core course of study may contribute some credit towards your QCE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7288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Preparatory courses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Includes VET Certificate I qualifications and some recognised certificates and awards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Can be used as a stepping stone to further study or training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 maximum of six credits from Preparatory courses can count towards your QCE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Only two Certificate I qualifications can be used to gain credit towards your QCE</a:t>
            </a:r>
          </a:p>
        </p:txBody>
      </p:sp>
    </p:spTree>
    <p:extLst>
      <p:ext uri="{BB962C8B-B14F-4D97-AF65-F5344CB8AC3E}">
        <p14:creationId xmlns:p14="http://schemas.microsoft.com/office/powerpoint/2010/main" val="30685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What the Queensland Certificate of Education (QCE) represents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How you can tailor your studies to best suit your talents and interests, and create a pathway to preferred school outcomes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What options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400885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Enrichment courses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Provide you with opportunity to develop your skills and knowledge at a higher level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Often offered by community organisations other than those offering Core or Preparatory courses of study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 maximum of 8 credits from Enrichment courses can count towards your QCE</a:t>
            </a:r>
          </a:p>
        </p:txBody>
      </p:sp>
    </p:spTree>
    <p:extLst>
      <p:ext uri="{BB962C8B-B14F-4D97-AF65-F5344CB8AC3E}">
        <p14:creationId xmlns:p14="http://schemas.microsoft.com/office/powerpoint/2010/main" val="8135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Advanced courses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Go beyond the normal range of typical senior schooling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Includes university courses, diplomas and advanced diplomas undertaken while enrolled at school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A maximum of 8 credits from Advanced courses can count towards your QCE </a:t>
            </a:r>
          </a:p>
        </p:txBody>
      </p:sp>
    </p:spTree>
    <p:extLst>
      <p:ext uri="{BB962C8B-B14F-4D97-AF65-F5344CB8AC3E}">
        <p14:creationId xmlns:p14="http://schemas.microsoft.com/office/powerpoint/2010/main" val="121808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Literacy requirement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Achievement in one semester of these QCAA subjects: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English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English Extension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English Communication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English for ESL learners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Achievement in English assessed by Senior External Examination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Achievement in the QCAA short course in literacy</a:t>
            </a:r>
          </a:p>
        </p:txBody>
      </p:sp>
    </p:spTree>
    <p:extLst>
      <p:ext uri="{BB962C8B-B14F-4D97-AF65-F5344CB8AC3E}">
        <p14:creationId xmlns:p14="http://schemas.microsoft.com/office/powerpoint/2010/main" val="410826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/>
              <a:t>Literacy requirement (continued)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Completion of Certificate I in Core Skills for Employment and Training - Communication (39282QLD), Certificate II in Core Skills for Employment and Training - Communication (39283QLD) or Certificate II in Skills for Work and Vocational Pathways (FSK20113)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Pass in literacy course recognised the QCAA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 or above in the QCS Test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4 or above for an International Baccalaureate (IB) examination in Language A English Language and Literature (SL or HL) or Language A English Literature (SL or HL)</a:t>
            </a:r>
          </a:p>
        </p:txBody>
      </p:sp>
    </p:spTree>
    <p:extLst>
      <p:ext uri="{BB962C8B-B14F-4D97-AF65-F5344CB8AC3E}">
        <p14:creationId xmlns:p14="http://schemas.microsoft.com/office/powerpoint/2010/main" val="269875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Numeracy requirement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Achievement in one semester of these QCAA subjects: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Maths A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Maths B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Maths C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‒"/>
            </a:pPr>
            <a:r>
              <a:rPr lang="en-AU" sz="2400" dirty="0"/>
              <a:t>Pre-vocational Maths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Achievement in Maths A or Maths B assessed by a Senior External Examination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Sound in the QCAA short course in numeracy</a:t>
            </a:r>
          </a:p>
        </p:txBody>
      </p:sp>
    </p:spTree>
    <p:extLst>
      <p:ext uri="{BB962C8B-B14F-4D97-AF65-F5344CB8AC3E}">
        <p14:creationId xmlns:p14="http://schemas.microsoft.com/office/powerpoint/2010/main" val="54381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 dirty="0"/>
              <a:t>Numeracy requirement (continued)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Completion of the Certificate I in Core Skills for </a:t>
            </a:r>
            <a:br>
              <a:rPr lang="en-AU" sz="2400" dirty="0"/>
            </a:br>
            <a:r>
              <a:rPr lang="en-AU" sz="2400" dirty="0"/>
              <a:t>Employment and Training — Numeracy (39288QLD), Certificate II in Core Skills for Employment and Training — Numeracy (39289QLD), or Certificate II in Skills for Work and Vocational Pathways (FSK20113)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Pass in a QCAA-recognised numeracy course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 or above in the QCS Test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4 or above for an International Baccalaureate (IB) examination in Mathematics (SL or HL) or Mathematics Studies (SL)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82279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Tracking your progress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AU" sz="2400" dirty="0"/>
              <a:t>Track your progress towards a QCE in your learning account on the Student Connect website. </a:t>
            </a:r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defRPr/>
            </a:pPr>
            <a:endParaRPr lang="en-AU" sz="2400" dirty="0"/>
          </a:p>
          <a:p>
            <a:pPr marL="0" indent="0">
              <a:spcBef>
                <a:spcPts val="1200"/>
              </a:spcBef>
              <a:defRPr/>
            </a:pPr>
            <a:r>
              <a:rPr lang="en-AU" sz="2400" dirty="0"/>
              <a:t>www.studentconnect.qcaa.qld.edu.au</a:t>
            </a:r>
          </a:p>
          <a:p>
            <a:pPr marL="0" indent="0">
              <a:defRPr/>
            </a:pPr>
            <a:endParaRPr lang="en-AU" sz="2800" dirty="0"/>
          </a:p>
          <a:p>
            <a:pPr marL="0" indent="0">
              <a:defRPr/>
            </a:pPr>
            <a:endParaRPr lang="en-AU" sz="2400" b="1" dirty="0">
              <a:solidFill>
                <a:srgbClr val="14918F"/>
              </a:solidFill>
            </a:endParaRPr>
          </a:p>
          <a:p>
            <a:pPr marL="457200" indent="-457200">
              <a:buFontTx/>
              <a:buChar char="•"/>
              <a:defRPr/>
            </a:pPr>
            <a:endParaRPr lang="en-AU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4779" t="7425" r="14779" b="18680"/>
          <a:stretch/>
        </p:blipFill>
        <p:spPr bwMode="auto">
          <a:xfrm>
            <a:off x="363600" y="1844824"/>
            <a:ext cx="4055110" cy="3402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075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When will I get my QCE?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400" dirty="0"/>
              <a:t>The QCE is awarded when you meet the set requirements for a QCE — usually at the end of Year 12.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400" dirty="0"/>
              <a:t>If you leave school earlier or do not achieve a QCE by the end of Year 12, you can keep working towards it for seven years after you have (or would have) completed Year 12.</a:t>
            </a:r>
          </a:p>
        </p:txBody>
      </p:sp>
    </p:spTree>
    <p:extLst>
      <p:ext uri="{BB962C8B-B14F-4D97-AF65-F5344CB8AC3E}">
        <p14:creationId xmlns:p14="http://schemas.microsoft.com/office/powerpoint/2010/main" val="388622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Find out more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Student Connect</a:t>
            </a:r>
          </a:p>
          <a:p>
            <a:pPr marL="0" indent="0"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www.studentconnect.qcaa.qld.edu.au</a:t>
            </a:r>
          </a:p>
          <a:p>
            <a:pPr marL="0" indent="0">
              <a:spcBef>
                <a:spcPct val="0"/>
              </a:spcBef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Queensland Curriculum and Assessment Authority</a:t>
            </a:r>
          </a:p>
          <a:p>
            <a:pPr marL="0" indent="0"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www.qcaa.qld.edu.au </a:t>
            </a:r>
          </a:p>
          <a:p>
            <a:pPr marL="0" indent="0">
              <a:spcBef>
                <a:spcPct val="0"/>
              </a:spcBef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Talk to your teachers/career guidance officer at your school</a:t>
            </a:r>
          </a:p>
          <a:p>
            <a:pPr marL="0" indent="0">
              <a:spcBef>
                <a:spcPct val="0"/>
              </a:spcBef>
            </a:pPr>
            <a:endParaRPr lang="en-AU" sz="2800" dirty="0">
              <a:solidFill>
                <a:schemeClr val="tx1"/>
              </a:solidFill>
            </a:endParaRPr>
          </a:p>
          <a:p>
            <a:pPr marL="0" indent="0"/>
            <a:endParaRPr lang="en-AU" sz="2800" dirty="0">
              <a:solidFill>
                <a:schemeClr val="tx1"/>
              </a:solidFill>
            </a:endParaRPr>
          </a:p>
          <a:p>
            <a:pPr marL="0" indent="0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7337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356100" y="908050"/>
            <a:ext cx="424815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dirty="0">
                <a:cs typeface="+mn-cs"/>
              </a:rPr>
              <a:t>Queensland’s senior school qualification is: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>
                <a:cs typeface="+mn-cs"/>
              </a:rPr>
              <a:t>internationally recognised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>
                <a:cs typeface="+mn-cs"/>
              </a:rPr>
              <a:t>achievement based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>
                <a:cs typeface="+mn-cs"/>
              </a:rPr>
              <a:t>flexible ― letting you choose what, where and when you study.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2200" dirty="0"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What is the QCE?</a:t>
            </a:r>
          </a:p>
        </p:txBody>
      </p:sp>
      <p:pic>
        <p:nvPicPr>
          <p:cNvPr id="1026" name="Picture 2" descr="C:\Users\craa\AppData\Local\Microsoft\Windows\Temporary Internet Files\Content.Outlook\04DE098E\14063_QCAA_QCE Certificate_example_n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3672408" cy="5190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7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What is the QCE?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Awarded when you meet the set requirements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Recognises your achievements in Years 11 and 12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Shows employers and training providers that you have worked consistently and to a high standard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May be required to enrol in further education and training </a:t>
            </a:r>
            <a:br>
              <a:rPr lang="en-AU" sz="2400" dirty="0"/>
            </a:br>
            <a:r>
              <a:rPr lang="en-AU" sz="2400" dirty="0"/>
              <a:t>in Queensland, interstate and overseas</a:t>
            </a:r>
          </a:p>
        </p:txBody>
      </p:sp>
    </p:spTree>
    <p:extLst>
      <p:ext uri="{BB962C8B-B14F-4D97-AF65-F5344CB8AC3E}">
        <p14:creationId xmlns:p14="http://schemas.microsoft.com/office/powerpoint/2010/main" val="426987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What can I study?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dirty="0"/>
              <a:t>QCE learning options suit your strengths, interests and goals: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school subjects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vocational education and training (VET)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school-based apprenticeships (SBA) and traineeships (SBT)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learning projects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recognised studies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TAFE advanced diploma or diploma modules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AU" sz="2400" dirty="0"/>
              <a:t>university studies.</a:t>
            </a:r>
          </a:p>
        </p:txBody>
      </p:sp>
    </p:spTree>
    <p:extLst>
      <p:ext uri="{BB962C8B-B14F-4D97-AF65-F5344CB8AC3E}">
        <p14:creationId xmlns:p14="http://schemas.microsoft.com/office/powerpoint/2010/main" val="123820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School subjects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2400" b="1" dirty="0"/>
              <a:t>Authority subjects </a:t>
            </a:r>
            <a:r>
              <a:rPr lang="en-AU" sz="2400" dirty="0"/>
              <a:t>are based on syllabuses that have been approved and issued by the Queensland Curriculum and Assessment Authority (QCAA).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Results in Authority subjects </a:t>
            </a:r>
            <a:r>
              <a:rPr lang="en-AU" sz="2400" b="1" dirty="0"/>
              <a:t>can</a:t>
            </a:r>
            <a:r>
              <a:rPr lang="en-AU" sz="2400" dirty="0"/>
              <a:t> count in the calculation of </a:t>
            </a:r>
            <a:br>
              <a:rPr lang="en-AU" sz="2400" dirty="0"/>
            </a:br>
            <a:r>
              <a:rPr lang="en-AU" sz="2400" dirty="0"/>
              <a:t>OP and FPs — commonly used for tertiary entrance.</a:t>
            </a:r>
          </a:p>
        </p:txBody>
      </p:sp>
    </p:spTree>
    <p:extLst>
      <p:ext uri="{BB962C8B-B14F-4D97-AF65-F5344CB8AC3E}">
        <p14:creationId xmlns:p14="http://schemas.microsoft.com/office/powerpoint/2010/main" val="274150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School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b="1" dirty="0"/>
              <a:t>Authority-registered subjects </a:t>
            </a:r>
            <a:r>
              <a:rPr lang="en-AU" sz="2400" dirty="0"/>
              <a:t>are developed from </a:t>
            </a:r>
            <a:br>
              <a:rPr lang="en-AU" sz="2400" dirty="0"/>
            </a:br>
            <a:r>
              <a:rPr lang="en-AU" sz="2400" dirty="0"/>
              <a:t>Subject Area Syllabuses (SASs) and generally include substantial vocational and practical components. </a:t>
            </a:r>
          </a:p>
          <a:p>
            <a:pPr marL="0" indent="-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AU" sz="2400" dirty="0"/>
              <a:t>Results in these subjects are </a:t>
            </a:r>
            <a:r>
              <a:rPr lang="en-AU" sz="2400" b="1" dirty="0"/>
              <a:t>not</a:t>
            </a:r>
            <a:r>
              <a:rPr lang="en-AU" sz="2400" dirty="0"/>
              <a:t> used in the calculation of </a:t>
            </a:r>
            <a:br>
              <a:rPr lang="en-AU" sz="2400" dirty="0"/>
            </a:br>
            <a:r>
              <a:rPr lang="en-AU" sz="2400" dirty="0"/>
              <a:t>OPs and FPs.</a:t>
            </a:r>
          </a:p>
        </p:txBody>
      </p:sp>
    </p:spTree>
    <p:extLst>
      <p:ext uri="{BB962C8B-B14F-4D97-AF65-F5344CB8AC3E}">
        <p14:creationId xmlns:p14="http://schemas.microsoft.com/office/powerpoint/2010/main" val="74133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Recognised studies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400" dirty="0"/>
              <a:t>Courses of learning include: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en-AU" sz="2400" dirty="0"/>
              <a:t>awards and certificates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en-AU" sz="2400" dirty="0"/>
              <a:t>international learning programs, </a:t>
            </a:r>
            <a:br>
              <a:rPr lang="en-AU" sz="2400" dirty="0"/>
            </a:br>
            <a:r>
              <a:rPr lang="en-AU" sz="2400" dirty="0"/>
              <a:t>e.g. International Baccalaureate Diploma program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en-AU" sz="2400" dirty="0"/>
              <a:t>school-based courses</a:t>
            </a:r>
          </a:p>
          <a:p>
            <a:pPr marL="631825" lvl="1" indent="-274638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en-AU" sz="2400" dirty="0"/>
              <a:t>structured community and workplace learning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400" dirty="0"/>
              <a:t>Not based on QCAA syllabuses or VET qualifications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400" dirty="0"/>
              <a:t>Can contribute credits towards your QCE</a:t>
            </a:r>
          </a:p>
        </p:txBody>
      </p:sp>
    </p:spTree>
    <p:extLst>
      <p:ext uri="{BB962C8B-B14F-4D97-AF65-F5344CB8AC3E}">
        <p14:creationId xmlns:p14="http://schemas.microsoft.com/office/powerpoint/2010/main" val="174671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3200"/>
              <a:t>Learning projects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Independent and unique short program of learning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Structured work-based, community-based or </a:t>
            </a:r>
            <a:br>
              <a:rPr lang="en-AU" sz="2400" dirty="0"/>
            </a:br>
            <a:r>
              <a:rPr lang="en-AU" sz="2400" dirty="0"/>
              <a:t>self-directed learning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Separate from any established school, training or </a:t>
            </a:r>
            <a:br>
              <a:rPr lang="en-AU" sz="2400" dirty="0"/>
            </a:br>
            <a:r>
              <a:rPr lang="en-AU" sz="2400" dirty="0"/>
              <a:t>other educational program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AU" sz="2400" dirty="0"/>
              <a:t>Can contribute towards your QCE</a:t>
            </a:r>
          </a:p>
        </p:txBody>
      </p:sp>
    </p:spTree>
    <p:extLst>
      <p:ext uri="{BB962C8B-B14F-4D97-AF65-F5344CB8AC3E}">
        <p14:creationId xmlns:p14="http://schemas.microsoft.com/office/powerpoint/2010/main" val="2368891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senior2">
  <a:themeElements>
    <a:clrScheme name="QCAA test palette">
      <a:dk1>
        <a:srgbClr val="FFFFFF"/>
      </a:dk1>
      <a:lt1>
        <a:srgbClr val="FFFFFF"/>
      </a:lt1>
      <a:dk2>
        <a:srgbClr val="000000"/>
      </a:dk2>
      <a:lt2>
        <a:srgbClr val="A5A5A5"/>
      </a:lt2>
      <a:accent1>
        <a:srgbClr val="D52B1E"/>
      </a:accent1>
      <a:accent2>
        <a:srgbClr val="21578A"/>
      </a:accent2>
      <a:accent3>
        <a:srgbClr val="E17000"/>
      </a:accent3>
      <a:accent4>
        <a:srgbClr val="738639"/>
      </a:accent4>
      <a:accent5>
        <a:srgbClr val="865F7F"/>
      </a:accent5>
      <a:accent6>
        <a:srgbClr val="2D2D8A"/>
      </a:accent6>
      <a:hlink>
        <a:srgbClr val="0066FF"/>
      </a:hlink>
      <a:folHlink>
        <a:srgbClr val="33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page_individual">
  <a:themeElements>
    <a:clrScheme name="QCAA colour palet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D52B1E"/>
      </a:accent1>
      <a:accent2>
        <a:srgbClr val="21578A"/>
      </a:accent2>
      <a:accent3>
        <a:srgbClr val="8995B7"/>
      </a:accent3>
      <a:accent4>
        <a:srgbClr val="E17000"/>
      </a:accent4>
      <a:accent5>
        <a:srgbClr val="738639"/>
      </a:accent5>
      <a:accent6>
        <a:srgbClr val="865F7F"/>
      </a:accent6>
      <a:hlink>
        <a:srgbClr val="0000FF"/>
      </a:hlink>
      <a:folHlink>
        <a:srgbClr val="800080"/>
      </a:folHlink>
    </a:clrScheme>
    <a:fontScheme name="Basic page_individ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sic page_individ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page_individ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page_individ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C7B3732AB8546B387ABC1F8F0FB2A" ma:contentTypeVersion="0" ma:contentTypeDescription="Create a new document." ma:contentTypeScope="" ma:versionID="c667244f083121441678b0f427f61f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DF505-7C84-458E-B015-7DA4E11B0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DEBD03-5E9C-40A0-804B-944DDB9E62A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EB03FA-64B5-490B-A173-1B58C836D18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E3A8AC4-414B-4AD5-A315-29792D52C4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966</Words>
  <Application>Microsoft Office PowerPoint</Application>
  <PresentationFormat>On-screen Show (4:3)</PresentationFormat>
  <Paragraphs>184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cover - senior2</vt:lpstr>
      <vt:lpstr>Basic page_individual</vt:lpstr>
      <vt:lpstr>Your QCE</vt:lpstr>
      <vt:lpstr>Overview</vt:lpstr>
      <vt:lpstr>What is the QCE?</vt:lpstr>
      <vt:lpstr>What is the QCE?</vt:lpstr>
      <vt:lpstr>What can I study?</vt:lpstr>
      <vt:lpstr>School subjects</vt:lpstr>
      <vt:lpstr>School subjects</vt:lpstr>
      <vt:lpstr>Recognised studies</vt:lpstr>
      <vt:lpstr>Learning projects</vt:lpstr>
      <vt:lpstr>University subjects and diploma modules</vt:lpstr>
      <vt:lpstr>Apprenticeships and traineeships</vt:lpstr>
      <vt:lpstr>How do you choose what to study?</vt:lpstr>
      <vt:lpstr>Career exploration</vt:lpstr>
      <vt:lpstr>PowerPoint Presentation</vt:lpstr>
      <vt:lpstr>A set standard</vt:lpstr>
      <vt:lpstr>Categories of learning</vt:lpstr>
      <vt:lpstr>A set pattern</vt:lpstr>
      <vt:lpstr>Core courses of study</vt:lpstr>
      <vt:lpstr>Preparatory courses</vt:lpstr>
      <vt:lpstr>Enrichment courses</vt:lpstr>
      <vt:lpstr>Advanced courses</vt:lpstr>
      <vt:lpstr>Literacy requirement </vt:lpstr>
      <vt:lpstr>Literacy requirement (continued)</vt:lpstr>
      <vt:lpstr>Numeracy requirement </vt:lpstr>
      <vt:lpstr>Numeracy requirement (continued)</vt:lpstr>
      <vt:lpstr>Tracking your progress</vt:lpstr>
      <vt:lpstr>When will I get my QCE?</vt:lpstr>
      <vt:lpstr>Find out more</vt:lpstr>
    </vt:vector>
  </TitlesOfParts>
  <Company>Queensland Studies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Queensland Certificate of Education (QCE)</dc:title>
  <dc:creator>Queensland Curriculum and Assessment Authority</dc:creator>
  <cp:lastModifiedBy>Carolyn</cp:lastModifiedBy>
  <cp:revision>70</cp:revision>
  <cp:lastPrinted>2014-10-08T22:40:56Z</cp:lastPrinted>
  <dcterms:created xsi:type="dcterms:W3CDTF">2014-06-26T04:16:52Z</dcterms:created>
  <dcterms:modified xsi:type="dcterms:W3CDTF">2016-06-13T00:43:17Z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Category">
    <vt:lpwstr>Presentations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ContentTypeId">
    <vt:lpwstr>0x010100EE3C7B3732AB8546B387ABC1F8F0FB2A</vt:lpwstr>
  </property>
</Properties>
</file>