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7" r:id="rId5"/>
    <p:sldMasterId id="2147483651" r:id="rId6"/>
  </p:sldMasterIdLst>
  <p:notesMasterIdLst>
    <p:notesMasterId r:id="rId19"/>
  </p:notesMasterIdLst>
  <p:handoutMasterIdLst>
    <p:handoutMasterId r:id="rId20"/>
  </p:handoutMasterIdLst>
  <p:sldIdLst>
    <p:sldId id="291" r:id="rId7"/>
    <p:sldId id="292" r:id="rId8"/>
    <p:sldId id="293" r:id="rId9"/>
    <p:sldId id="294" r:id="rId10"/>
    <p:sldId id="295" r:id="rId11"/>
    <p:sldId id="296" r:id="rId12"/>
    <p:sldId id="297" r:id="rId13"/>
    <p:sldId id="298" r:id="rId14"/>
    <p:sldId id="299" r:id="rId15"/>
    <p:sldId id="300" r:id="rId16"/>
    <p:sldId id="302" r:id="rId17"/>
    <p:sldId id="303" r:id="rId18"/>
  </p:sldIdLst>
  <p:sldSz cx="9144000" cy="6858000" type="screen4x3"/>
  <p:notesSz cx="6858000" cy="9144000"/>
  <p:defaultTextStyle>
    <a:defPPr>
      <a:defRPr lang="en-AU"/>
    </a:defPPr>
    <a:lvl1pPr algn="l" rtl="0" fontAlgn="base">
      <a:spcBef>
        <a:spcPct val="50000"/>
      </a:spcBef>
      <a:spcAft>
        <a:spcPct val="0"/>
      </a:spcAft>
      <a:defRPr kern="1200">
        <a:solidFill>
          <a:schemeClr val="tx1"/>
        </a:solidFill>
        <a:latin typeface="Arial" charset="0"/>
        <a:ea typeface="+mn-ea"/>
        <a:cs typeface="+mn-cs"/>
      </a:defRPr>
    </a:lvl1pPr>
    <a:lvl2pPr marL="457200" algn="l" rtl="0" fontAlgn="base">
      <a:spcBef>
        <a:spcPct val="50000"/>
      </a:spcBef>
      <a:spcAft>
        <a:spcPct val="0"/>
      </a:spcAft>
      <a:defRPr kern="1200">
        <a:solidFill>
          <a:schemeClr val="tx1"/>
        </a:solidFill>
        <a:latin typeface="Arial" charset="0"/>
        <a:ea typeface="+mn-ea"/>
        <a:cs typeface="+mn-cs"/>
      </a:defRPr>
    </a:lvl2pPr>
    <a:lvl3pPr marL="914400" algn="l" rtl="0" fontAlgn="base">
      <a:spcBef>
        <a:spcPct val="50000"/>
      </a:spcBef>
      <a:spcAft>
        <a:spcPct val="0"/>
      </a:spcAft>
      <a:defRPr kern="1200">
        <a:solidFill>
          <a:schemeClr val="tx1"/>
        </a:solidFill>
        <a:latin typeface="Arial" charset="0"/>
        <a:ea typeface="+mn-ea"/>
        <a:cs typeface="+mn-cs"/>
      </a:defRPr>
    </a:lvl3pPr>
    <a:lvl4pPr marL="1371600" algn="l" rtl="0" fontAlgn="base">
      <a:spcBef>
        <a:spcPct val="50000"/>
      </a:spcBef>
      <a:spcAft>
        <a:spcPct val="0"/>
      </a:spcAft>
      <a:defRPr kern="1200">
        <a:solidFill>
          <a:schemeClr val="tx1"/>
        </a:solidFill>
        <a:latin typeface="Arial" charset="0"/>
        <a:ea typeface="+mn-ea"/>
        <a:cs typeface="+mn-cs"/>
      </a:defRPr>
    </a:lvl4pPr>
    <a:lvl5pPr marL="1828800" algn="l"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2EA"/>
    <a:srgbClr val="808184"/>
    <a:srgbClr val="B5B5B5"/>
    <a:srgbClr val="797979"/>
    <a:srgbClr val="9DA6C3"/>
    <a:srgbClr val="B2B8CF"/>
    <a:srgbClr val="C4CCDE"/>
    <a:srgbClr val="008885"/>
    <a:srgbClr val="149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888" autoAdjust="0"/>
    <p:restoredTop sz="95578" autoAdjust="0"/>
  </p:normalViewPr>
  <p:slideViewPr>
    <p:cSldViewPr>
      <p:cViewPr>
        <p:scale>
          <a:sx n="100" d="100"/>
          <a:sy n="100" d="100"/>
        </p:scale>
        <p:origin x="-456" y="-72"/>
      </p:cViewPr>
      <p:guideLst>
        <p:guide orient="horz" pos="413"/>
        <p:guide orient="horz" pos="4128"/>
        <p:guide orient="horz" pos="3158"/>
        <p:guide orient="horz" pos="3457"/>
        <p:guide orient="horz" pos="845"/>
        <p:guide pos="113"/>
        <p:guide pos="5556"/>
        <p:guide pos="204"/>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269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D76A07-3D3D-4A68-AAD0-85CA8B587E22}" type="datetimeFigureOut">
              <a:rPr lang="en-AU" smtClean="0"/>
              <a:t>19/02/2015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879660-3FBB-4DBB-87CB-9B72B2B6FFD8}" type="slidenum">
              <a:rPr lang="en-AU" smtClean="0"/>
              <a:t>‹#›</a:t>
            </a:fld>
            <a:endParaRPr lang="en-AU"/>
          </a:p>
        </p:txBody>
      </p:sp>
    </p:spTree>
    <p:extLst>
      <p:ext uri="{BB962C8B-B14F-4D97-AF65-F5344CB8AC3E}">
        <p14:creationId xmlns:p14="http://schemas.microsoft.com/office/powerpoint/2010/main" val="123545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D80A888-D75A-4166-AD9D-7C4F06AF2060}" type="datetimeFigureOut">
              <a:rPr lang="en-AU"/>
              <a:pPr>
                <a:defRPr/>
              </a:pPr>
              <a:t>19/02/2015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7DC8D554-20BD-45E3-8F8F-C854CD9EEC52}" type="slidenum">
              <a:rPr lang="en-AU"/>
              <a:pPr>
                <a:defRPr/>
              </a:pPr>
              <a:t>‹#›</a:t>
            </a:fld>
            <a:endParaRPr lang="en-AU"/>
          </a:p>
        </p:txBody>
      </p:sp>
    </p:spTree>
    <p:extLst>
      <p:ext uri="{BB962C8B-B14F-4D97-AF65-F5344CB8AC3E}">
        <p14:creationId xmlns:p14="http://schemas.microsoft.com/office/powerpoint/2010/main" val="4165862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06F38544-E26C-4BD8-A20C-B1C52871F143}" type="slidenum">
              <a:rPr lang="en-AU" b="0" smtClean="0"/>
              <a:pPr algn="r" eaLnBrk="1" hangingPunct="1">
                <a:spcBef>
                  <a:spcPct val="0"/>
                </a:spcBef>
              </a:pPr>
              <a:t>2</a:t>
            </a:fld>
            <a:endParaRPr lang="en-AU" b="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37750ECB-071E-4808-B972-CA849374D2F6}" type="slidenum">
              <a:rPr lang="en-AU" b="0" smtClean="0"/>
              <a:pPr algn="r" eaLnBrk="1" hangingPunct="1">
                <a:spcBef>
                  <a:spcPct val="0"/>
                </a:spcBef>
              </a:pPr>
              <a:t>11</a:t>
            </a:fld>
            <a:endParaRPr lang="en-AU" b="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4C1537C9-FE2E-4C36-BC57-F9BCFB90B895}" type="slidenum">
              <a:rPr lang="en-AU" b="0" smtClean="0"/>
              <a:pPr algn="r" eaLnBrk="1" hangingPunct="1">
                <a:spcBef>
                  <a:spcPct val="0"/>
                </a:spcBef>
              </a:pPr>
              <a:t>12</a:t>
            </a:fld>
            <a:endParaRPr lang="en-AU"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449D54CE-FE9A-41FF-A0C8-66CFCB93444C}" type="slidenum">
              <a:rPr lang="en-AU" b="0" smtClean="0"/>
              <a:pPr algn="r" eaLnBrk="1" hangingPunct="1">
                <a:spcBef>
                  <a:spcPct val="0"/>
                </a:spcBef>
              </a:pPr>
              <a:t>3</a:t>
            </a:fld>
            <a:endParaRPr lang="en-AU" b="0" smtClean="0"/>
          </a:p>
        </p:txBody>
      </p:sp>
      <p:sp>
        <p:nvSpPr>
          <p:cNvPr id="20483" name="Rectangle 2"/>
          <p:cNvSpPr>
            <a:spLocks noGrp="1" noRot="1" noChangeAspect="1" noChangeArrowheads="1" noTextEdit="1"/>
          </p:cNvSpPr>
          <p:nvPr>
            <p:ph type="sldImg"/>
          </p:nvPr>
        </p:nvSpPr>
        <p:spPr>
          <a:xfrm>
            <a:off x="1143000" y="685800"/>
            <a:ext cx="4573588" cy="3430588"/>
          </a:xfrm>
          <a:ln/>
        </p:spPr>
      </p:sp>
      <p:sp>
        <p:nvSpPr>
          <p:cNvPr id="20484" name="Rectangle 3"/>
          <p:cNvSpPr>
            <a:spLocks noGrp="1" noChangeArrowheads="1"/>
          </p:cNvSpPr>
          <p:nvPr>
            <p:ph type="body" idx="1"/>
          </p:nvPr>
        </p:nvSpPr>
        <p:spPr>
          <a:xfrm>
            <a:off x="894244" y="4236823"/>
            <a:ext cx="5048716" cy="4220757"/>
          </a:xfrm>
          <a:noFill/>
        </p:spPr>
        <p:txBody>
          <a:bodyPr/>
          <a:lstStyle/>
          <a:p>
            <a:pPr eaLnBrk="1" hangingPunct="1"/>
            <a:r>
              <a:rPr lang="en-AU" dirty="0" smtClean="0">
                <a:cs typeface="Times New Roman" pitchFamily="18" charset="0"/>
              </a:rPr>
              <a:t>Let’s</a:t>
            </a:r>
            <a:r>
              <a:rPr lang="en-AU" dirty="0" smtClean="0"/>
              <a:t> take a look at how the different components work together in the senior phase of learning.</a:t>
            </a:r>
          </a:p>
          <a:p>
            <a:pPr eaLnBrk="1" hangingPunct="1">
              <a:spcBef>
                <a:spcPct val="50000"/>
              </a:spcBef>
            </a:pPr>
            <a:r>
              <a:rPr lang="en-AU" dirty="0" smtClean="0"/>
              <a:t>In Year 10, you will develop a SET Plan to help you plan for possible careers and develop a program of study to provide the pathway to your future goals. Your school will register you with the Queensland Curriculum and Assessment Authority (QCAA) and a learning account will be created for you.</a:t>
            </a:r>
          </a:p>
          <a:p>
            <a:pPr eaLnBrk="1" hangingPunct="1">
              <a:spcBef>
                <a:spcPct val="50000"/>
              </a:spcBef>
            </a:pPr>
            <a:r>
              <a:rPr lang="en-AU" dirty="0" smtClean="0"/>
              <a:t>Recordable amounts of learning, called learning achievements, are then banked into your learning account. There are a number of outcomes from this learning account:</a:t>
            </a:r>
          </a:p>
          <a:p>
            <a:pPr marL="171450" indent="-171450" eaLnBrk="1" hangingPunct="1">
              <a:buFont typeface="Arial" pitchFamily="34" charset="0"/>
              <a:buChar char="•"/>
            </a:pPr>
            <a:r>
              <a:rPr lang="en-AU" b="1" dirty="0" smtClean="0"/>
              <a:t>Queensland Certificate of Education</a:t>
            </a:r>
            <a:r>
              <a:rPr lang="en-AU" dirty="0" smtClean="0"/>
              <a:t> </a:t>
            </a:r>
            <a:r>
              <a:rPr lang="en-US" sz="1400" dirty="0" smtClean="0"/>
              <a:t>—</a:t>
            </a:r>
            <a:r>
              <a:rPr lang="en-AU" dirty="0" smtClean="0"/>
              <a:t> attesting to a significant amount of learning at a set standard and meeting literacy and numeracy requirements</a:t>
            </a:r>
          </a:p>
          <a:p>
            <a:pPr marL="171450" indent="-171450" eaLnBrk="1" hangingPunct="1">
              <a:buFont typeface="Arial" pitchFamily="34" charset="0"/>
              <a:buChar char="•"/>
            </a:pPr>
            <a:r>
              <a:rPr lang="en-AU" b="1" dirty="0" smtClean="0"/>
              <a:t>Senior Statement</a:t>
            </a:r>
            <a:r>
              <a:rPr lang="en-AU" dirty="0" smtClean="0"/>
              <a:t> </a:t>
            </a:r>
            <a:r>
              <a:rPr lang="en-US" sz="1400" dirty="0" smtClean="0"/>
              <a:t>—</a:t>
            </a:r>
            <a:r>
              <a:rPr lang="en-AU" dirty="0" smtClean="0"/>
              <a:t> the record of all learning achievements banked by someone completing Year 12</a:t>
            </a:r>
          </a:p>
          <a:p>
            <a:pPr marL="171450" indent="-171450" eaLnBrk="1" hangingPunct="1">
              <a:buFont typeface="Arial" pitchFamily="34" charset="0"/>
              <a:buChar char="•"/>
            </a:pPr>
            <a:r>
              <a:rPr lang="en-AU" b="1" dirty="0" smtClean="0"/>
              <a:t>Tertiary Entrance Statement</a:t>
            </a:r>
            <a:r>
              <a:rPr lang="en-AU" dirty="0" smtClean="0"/>
              <a:t>  </a:t>
            </a:r>
            <a:r>
              <a:rPr lang="en-US" sz="1400" dirty="0" smtClean="0"/>
              <a:t>—</a:t>
            </a:r>
            <a:r>
              <a:rPr lang="en-AU" dirty="0" smtClean="0"/>
              <a:t> showing a student’s overall position (OP) and field positions (FPs) based on overall achievement in Authority subjects</a:t>
            </a:r>
          </a:p>
          <a:p>
            <a:pPr marL="171450" indent="-171450" eaLnBrk="1" hangingPunct="1">
              <a:buFont typeface="Arial" pitchFamily="34" charset="0"/>
              <a:buChar char="•"/>
            </a:pPr>
            <a:r>
              <a:rPr lang="en-AU" b="1" dirty="0" smtClean="0"/>
              <a:t>Queensland Certificate of Individual Achievement </a:t>
            </a:r>
            <a:r>
              <a:rPr lang="en-AU" dirty="0" smtClean="0"/>
              <a:t>for students on an individualised learning plan</a:t>
            </a:r>
            <a:r>
              <a:rPr lang="en-AU" b="1" dirty="0" smtClean="0"/>
              <a:t>.</a:t>
            </a:r>
          </a:p>
          <a:p>
            <a:pPr marL="171450" indent="-171450" eaLnBrk="1" hangingPunct="1">
              <a:buFont typeface="Arial" pitchFamily="34" charset="0"/>
              <a:buChar char="•"/>
            </a:pPr>
            <a:r>
              <a:rPr lang="en-AU" b="1" dirty="0" smtClean="0"/>
              <a:t>VET certificates</a:t>
            </a:r>
            <a:r>
              <a:rPr lang="en-AU" dirty="0" smtClean="0"/>
              <a:t> </a:t>
            </a:r>
            <a:r>
              <a:rPr lang="en-US" sz="1400" dirty="0" smtClean="0"/>
              <a:t>—</a:t>
            </a:r>
            <a:r>
              <a:rPr lang="en-AU" dirty="0" smtClean="0"/>
              <a:t> certifying competence in a course or qualification level.</a:t>
            </a:r>
          </a:p>
          <a:p>
            <a:pPr marL="419100" lvl="1" indent="-228600" eaLnBrk="1" hangingPunct="1">
              <a:buFontTx/>
              <a:buAutoNum type="arabicPeriod"/>
            </a:pPr>
            <a:endParaRPr lang="en-AU" b="1" dirty="0" smtClean="0"/>
          </a:p>
          <a:p>
            <a:pPr marL="228600" indent="-228600" eaLnBrk="1" hangingPunct="1"/>
            <a:endParaRPr lang="en-AU" dirty="0" smtClean="0"/>
          </a:p>
          <a:p>
            <a:pPr marL="228600" indent="-228600" eaLnBrk="1" hangingPunct="1"/>
            <a:r>
              <a:rPr lang="en-AU" dirty="0"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C0E5966A-FA43-4351-BA5C-58098274A108}" type="slidenum">
              <a:rPr lang="en-AU" b="0" smtClean="0"/>
              <a:pPr algn="r" eaLnBrk="1" hangingPunct="1">
                <a:spcBef>
                  <a:spcPct val="0"/>
                </a:spcBef>
              </a:pPr>
              <a:t>4</a:t>
            </a:fld>
            <a:endParaRPr lang="en-AU" b="0" smtClean="0"/>
          </a:p>
        </p:txBody>
      </p:sp>
      <p:sp>
        <p:nvSpPr>
          <p:cNvPr id="21507" name="Rectangle 2"/>
          <p:cNvSpPr>
            <a:spLocks noGrp="1" noRot="1" noChangeAspect="1" noChangeArrowheads="1" noTextEdit="1"/>
          </p:cNvSpPr>
          <p:nvPr>
            <p:ph type="sldImg"/>
          </p:nvPr>
        </p:nvSpPr>
        <p:spPr>
          <a:xfrm>
            <a:off x="1143000" y="685800"/>
            <a:ext cx="4573588" cy="3430588"/>
          </a:xfrm>
          <a:ln/>
        </p:spPr>
      </p:sp>
      <p:sp>
        <p:nvSpPr>
          <p:cNvPr id="21508" name="Rectangle 3"/>
          <p:cNvSpPr>
            <a:spLocks noGrp="1" noChangeArrowheads="1"/>
          </p:cNvSpPr>
          <p:nvPr>
            <p:ph type="body" idx="1"/>
          </p:nvPr>
        </p:nvSpPr>
        <p:spPr>
          <a:xfrm>
            <a:off x="926239" y="4312767"/>
            <a:ext cx="5027919" cy="4114142"/>
          </a:xfrm>
          <a:noFill/>
        </p:spPr>
        <p:txBody>
          <a:bodyPr/>
          <a:lstStyle/>
          <a:p>
            <a:pPr eaLnBrk="1" hangingPunct="1"/>
            <a:r>
              <a:rPr lang="en-AU" dirty="0" smtClean="0"/>
              <a:t>In Year 10, your school will register you with QCAA and a learning account will be opened for you.</a:t>
            </a:r>
          </a:p>
          <a:p>
            <a:pPr eaLnBrk="1" hangingPunct="1"/>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EEB6CAF1-35A9-4312-9AF1-3736170772F0}" type="slidenum">
              <a:rPr lang="en-AU" b="0" smtClean="0"/>
              <a:pPr algn="r" eaLnBrk="1" hangingPunct="1">
                <a:spcBef>
                  <a:spcPct val="0"/>
                </a:spcBef>
              </a:pPr>
              <a:t>5</a:t>
            </a:fld>
            <a:endParaRPr lang="en-AU" b="0" smtClean="0"/>
          </a:p>
        </p:txBody>
      </p:sp>
      <p:sp>
        <p:nvSpPr>
          <p:cNvPr id="22531" name="Rectangle 2"/>
          <p:cNvSpPr>
            <a:spLocks noGrp="1" noRot="1" noChangeAspect="1" noChangeArrowheads="1" noTextEdit="1"/>
          </p:cNvSpPr>
          <p:nvPr>
            <p:ph type="sldImg"/>
          </p:nvPr>
        </p:nvSpPr>
        <p:spPr>
          <a:xfrm>
            <a:off x="1143000" y="685800"/>
            <a:ext cx="4573588" cy="3430588"/>
          </a:xfrm>
          <a:ln/>
        </p:spPr>
      </p:sp>
      <p:sp>
        <p:nvSpPr>
          <p:cNvPr id="22532" name="Rectangle 3"/>
          <p:cNvSpPr>
            <a:spLocks noGrp="1" noChangeArrowheads="1"/>
          </p:cNvSpPr>
          <p:nvPr>
            <p:ph type="body" idx="1"/>
          </p:nvPr>
        </p:nvSpPr>
        <p:spPr>
          <a:xfrm>
            <a:off x="926239" y="4312767"/>
            <a:ext cx="5027919" cy="4114142"/>
          </a:xfrm>
          <a:noFill/>
        </p:spPr>
        <p:txBody>
          <a:bodyPr/>
          <a:lstStyle/>
          <a:p>
            <a:pPr eaLnBrk="1" hangingPunct="1"/>
            <a:r>
              <a:rPr lang="en-AU" dirty="0" smtClean="0"/>
              <a:t>Your senior learning program is not an ad-hoc process of simply accumulating sufficient credits to be awarded a QCE. For all students, the journey through Queensland’s senior phase of learning begins with the development of a Senior Education &amp; Training (SET) Plan, in Year 10.</a:t>
            </a:r>
          </a:p>
          <a:p>
            <a:pPr eaLnBrk="1" hangingPunct="1"/>
            <a:r>
              <a:rPr lang="en-AU" dirty="0" smtClean="0"/>
              <a:t>SET Plans are mandatory at state schools as part of the senior phase of learning and a requirement at all other schools, although the format may be different.</a:t>
            </a:r>
          </a:p>
          <a:p>
            <a:pPr eaLnBrk="1" hangingPunct="1"/>
            <a:r>
              <a:rPr lang="en-AU" dirty="0" smtClean="0"/>
              <a:t>Through the SET planning process, you will start structuring your study, training and career options around your abilities, interests and ambitions.</a:t>
            </a:r>
          </a:p>
          <a:p>
            <a:pPr eaLnBrk="1" hangingPunct="1"/>
            <a:r>
              <a:rPr lang="en-AU" dirty="0" smtClean="0"/>
              <a:t>SET Plans </a:t>
            </a:r>
            <a:r>
              <a:rPr lang="en-AU" smtClean="0"/>
              <a:t>have to </a:t>
            </a:r>
            <a:r>
              <a:rPr lang="en-AU" dirty="0" smtClean="0"/>
              <a:t>be learning packages with scope for success </a:t>
            </a:r>
            <a:r>
              <a:rPr lang="en-US" sz="1400" dirty="0" smtClean="0"/>
              <a:t>—</a:t>
            </a:r>
            <a:r>
              <a:rPr lang="en-AU" dirty="0" smtClean="0"/>
              <a:t> their component parts have to be designed to get students to where they want to be in the future. For that reason, SET Plans are not stagnant documents — a student’s initial choices aren’t set in stone. There is always the option to change the learning direction.</a:t>
            </a:r>
          </a:p>
          <a:p>
            <a:pPr eaLnBrk="1" hangingPunct="1"/>
            <a:r>
              <a:rPr lang="en-AU" dirty="0" smtClean="0"/>
              <a:t>Some non-state schools already have a similar system in place known as “career education”. The name our schooling sectors choose to use isn’t the important point. What’s important is that SET Plans and career education have similar objectives and processes </a:t>
            </a:r>
            <a:r>
              <a:rPr lang="en-US" sz="1400" dirty="0" smtClean="0"/>
              <a:t>—</a:t>
            </a:r>
            <a:r>
              <a:rPr lang="en-AU" dirty="0" smtClean="0"/>
              <a:t> developing a personalised learning map for each student.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B1674A3A-7247-4F98-A146-A574F55FCE40}" type="slidenum">
              <a:rPr lang="en-AU" b="0" smtClean="0"/>
              <a:pPr algn="r" eaLnBrk="1" hangingPunct="1">
                <a:spcBef>
                  <a:spcPct val="0"/>
                </a:spcBef>
              </a:pPr>
              <a:t>6</a:t>
            </a:fld>
            <a:endParaRPr lang="en-AU" b="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AU" dirty="0" smtClean="0"/>
              <a:t>The SET Plan is not set in stone. It should be reviewed as your circumstances change.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8AB1C9BE-7B9E-4F4A-94EA-62FD821CA399}" type="slidenum">
              <a:rPr lang="en-AU" b="0" smtClean="0"/>
              <a:pPr algn="r" eaLnBrk="1" hangingPunct="1">
                <a:spcBef>
                  <a:spcPct val="0"/>
                </a:spcBef>
              </a:pPr>
              <a:t>7</a:t>
            </a:fld>
            <a:endParaRPr lang="en-AU" b="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en-AU" dirty="0" smtClean="0"/>
              <a:t>These are the questions that should be addressed before you decide on subjects for the senior phase of learning.</a:t>
            </a:r>
          </a:p>
          <a:p>
            <a:pPr eaLnBrk="1" hangingPunct="1"/>
            <a:r>
              <a:rPr lang="en-AU" dirty="0" smtClean="0"/>
              <a:t>This is our advice to you in order to get the best level of achievement.</a:t>
            </a:r>
          </a:p>
          <a:p>
            <a:pPr eaLnBrk="1" hangingPunct="1"/>
            <a:endParaRPr lang="en-AU"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BB2B1F18-EF12-4336-9367-ECB097C385B0}" type="slidenum">
              <a:rPr lang="en-AU" b="0" smtClean="0"/>
              <a:pPr algn="r" eaLnBrk="1" hangingPunct="1">
                <a:spcBef>
                  <a:spcPct val="0"/>
                </a:spcBef>
              </a:pPr>
              <a:t>8</a:t>
            </a:fld>
            <a:endParaRPr lang="en-AU" b="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AU" dirty="0" smtClean="0"/>
              <a:t>These are questions to consider if you do not know what you want to do.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502BD1B6-21C1-4774-A432-8FBABFD229CC}" type="slidenum">
              <a:rPr lang="en-AU" b="0" smtClean="0"/>
              <a:pPr algn="r" eaLnBrk="1" hangingPunct="1">
                <a:spcBef>
                  <a:spcPct val="0"/>
                </a:spcBef>
              </a:pPr>
              <a:t>9</a:t>
            </a:fld>
            <a:endParaRPr lang="en-AU" b="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AU" smtClean="0"/>
              <a:t>If the course has prerequisites and you do not have them, then even if you have an OP1 </a:t>
            </a:r>
            <a:r>
              <a:rPr lang="en-US" sz="1400" smtClean="0"/>
              <a:t>—</a:t>
            </a:r>
            <a:r>
              <a:rPr lang="en-AU" smtClean="0"/>
              <a:t> you will not get a place!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r" eaLnBrk="1" hangingPunct="1">
              <a:spcBef>
                <a:spcPct val="0"/>
              </a:spcBef>
            </a:pPr>
            <a:fld id="{3E9CDFF6-FAA9-4FA8-9190-DBB87770AB31}" type="slidenum">
              <a:rPr lang="en-AU" b="0" smtClean="0"/>
              <a:pPr algn="r" eaLnBrk="1" hangingPunct="1">
                <a:spcBef>
                  <a:spcPct val="0"/>
                </a:spcBef>
              </a:pPr>
              <a:t>10</a:t>
            </a:fld>
            <a:endParaRPr lang="en-AU" b="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AU" dirty="0" smtClean="0"/>
              <a:t>You can still apply for these courses without having undertaken the assumed or recommended studies, but it is a case of buyer beware.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06140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201333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260350"/>
            <a:ext cx="2124075" cy="59197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23850" y="260350"/>
            <a:ext cx="6219825" cy="5919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4575422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569325" cy="417513"/>
          </a:xfrm>
        </p:spPr>
        <p:txBody>
          <a:bodyPr/>
          <a:lstStyle/>
          <a:p>
            <a:r>
              <a:rPr lang="en-US" smtClean="0"/>
              <a:t>Click to edit Master title style</a:t>
            </a:r>
            <a:endParaRPr lang="en-AU"/>
          </a:p>
        </p:txBody>
      </p:sp>
      <p:sp>
        <p:nvSpPr>
          <p:cNvPr id="3" name="ClipArt Placeholder 2"/>
          <p:cNvSpPr>
            <a:spLocks noGrp="1"/>
          </p:cNvSpPr>
          <p:nvPr>
            <p:ph type="clipArt" sz="half" idx="1"/>
          </p:nvPr>
        </p:nvSpPr>
        <p:spPr>
          <a:xfrm>
            <a:off x="323850" y="765175"/>
            <a:ext cx="4208463" cy="5543550"/>
          </a:xfrm>
        </p:spPr>
        <p:txBody>
          <a:bodyPr/>
          <a:lstStyle/>
          <a:p>
            <a:pPr lvl="0"/>
            <a:endParaRPr lang="en-AU" noProof="0" smtClean="0"/>
          </a:p>
        </p:txBody>
      </p:sp>
      <p:sp>
        <p:nvSpPr>
          <p:cNvPr id="4" name="Text Placeholder 3"/>
          <p:cNvSpPr>
            <a:spLocks noGrp="1"/>
          </p:cNvSpPr>
          <p:nvPr>
            <p:ph type="body" sz="half" idx="2"/>
          </p:nvPr>
        </p:nvSpPr>
        <p:spPr>
          <a:xfrm>
            <a:off x="4684713" y="765175"/>
            <a:ext cx="4208462" cy="5543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19877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850" y="1341438"/>
            <a:ext cx="8496300" cy="1470025"/>
          </a:xfrm>
        </p:spPr>
        <p:txBody>
          <a:bodyPr anchor="b"/>
          <a:lstStyle>
            <a:lvl1pPr>
              <a:defRPr sz="3600"/>
            </a:lvl1pPr>
          </a:lstStyle>
          <a:p>
            <a:r>
              <a:rPr lang="en-US" dirty="0" smtClean="0"/>
              <a:t>Click to edit Master title style</a:t>
            </a:r>
            <a:endParaRPr lang="en-AU" dirty="0"/>
          </a:p>
        </p:txBody>
      </p:sp>
      <p:sp>
        <p:nvSpPr>
          <p:cNvPr id="3" name="Subtitle 2"/>
          <p:cNvSpPr>
            <a:spLocks noGrp="1"/>
          </p:cNvSpPr>
          <p:nvPr>
            <p:ph type="subTitle" idx="1"/>
          </p:nvPr>
        </p:nvSpPr>
        <p:spPr>
          <a:xfrm>
            <a:off x="323850" y="2837214"/>
            <a:ext cx="8496300" cy="1752600"/>
          </a:xfrm>
        </p:spPr>
        <p:txBody>
          <a:bodyPr/>
          <a:lstStyle>
            <a:lvl1pPr marL="0" indent="0" algn="l">
              <a:buNone/>
              <a:defRPr b="1">
                <a:solidFill>
                  <a:schemeClr val="tx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38511408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a:xfrm>
            <a:off x="323850" y="986400"/>
            <a:ext cx="8485188" cy="5199410"/>
          </a:xfrm>
        </p:spPr>
        <p:txBody>
          <a:bodyPr/>
          <a:lstStyle>
            <a:lvl1pPr>
              <a:defRPr>
                <a:solidFill>
                  <a:schemeClr val="tx2"/>
                </a:solidFill>
              </a:defRPr>
            </a:lvl1pPr>
            <a:lvl2pPr marL="360000" marR="0" indent="-360000" algn="l" defTabSz="914400" rtl="0" eaLnBrk="0" fontAlgn="base" latinLnBrk="0" hangingPunct="0">
              <a:lnSpc>
                <a:spcPct val="100000"/>
              </a:lnSpc>
              <a:spcBef>
                <a:spcPct val="20000"/>
              </a:spcBef>
              <a:spcAft>
                <a:spcPct val="0"/>
              </a:spcAft>
              <a:buClrTx/>
              <a:buSzTx/>
              <a:buFontTx/>
              <a:buChar char="•"/>
              <a:tabLst/>
              <a:defRPr>
                <a:solidFill>
                  <a:schemeClr val="tx2"/>
                </a:solidFill>
              </a:defRPr>
            </a:lvl2pPr>
            <a:lvl3pPr marL="792000" indent="-396000">
              <a:defRPr>
                <a:solidFill>
                  <a:schemeClr val="tx2"/>
                </a:solidFill>
              </a:defRPr>
            </a:lvl3pPr>
            <a:lvl4pPr marL="1080000" indent="0" algn="l">
              <a:buFontTx/>
              <a:buNone/>
              <a:defRPr>
                <a:solidFill>
                  <a:schemeClr val="tx2"/>
                </a:solidFill>
              </a:defRPr>
            </a:lvl4pPr>
            <a:lvl5pPr marL="1800000">
              <a:defRPr>
                <a:solidFill>
                  <a:schemeClr val="tx2"/>
                </a:solidFill>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AU" dirty="0"/>
          </a:p>
        </p:txBody>
      </p:sp>
    </p:spTree>
    <p:extLst>
      <p:ext uri="{BB962C8B-B14F-4D97-AF65-F5344CB8AC3E}">
        <p14:creationId xmlns:p14="http://schemas.microsoft.com/office/powerpoint/2010/main" val="3097918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323850" y="986400"/>
            <a:ext cx="4165600" cy="5199410"/>
          </a:xfrm>
        </p:spPr>
        <p:txBody>
          <a:bodyPr/>
          <a:lstStyle>
            <a:lvl1pPr>
              <a:defRPr sz="2800">
                <a:solidFill>
                  <a:schemeClr val="tx2"/>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1850" y="986400"/>
            <a:ext cx="4167188" cy="51994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0129507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4000" y="259200"/>
            <a:ext cx="8496000" cy="1143000"/>
          </a:xfrm>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323850" y="1535113"/>
            <a:ext cx="417353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23850" y="2174875"/>
            <a:ext cx="4173538" cy="3951288"/>
          </a:xfrm>
        </p:spPr>
        <p:txBody>
          <a:bodyPr/>
          <a:lstStyle>
            <a:lvl1pPr>
              <a:defRPr sz="2400">
                <a:solidFill>
                  <a:schemeClr val="tx2"/>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1535113"/>
            <a:ext cx="417512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175125" cy="3951288"/>
          </a:xfrm>
        </p:spPr>
        <p:txBody>
          <a:bodyPr/>
          <a:lstStyle>
            <a:lvl1pPr>
              <a:defRPr sz="2400">
                <a:solidFill>
                  <a:schemeClr val="tx2"/>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650419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097752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17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2000">
                <a:solidFill>
                  <a:schemeClr val="tx2"/>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53886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64159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bwMode="auto">
          <a:xfrm>
            <a:off x="179512" y="0"/>
            <a:ext cx="8964488" cy="4293096"/>
          </a:xfrm>
          <a:prstGeom prst="rect">
            <a:avLst/>
          </a:prstGeom>
          <a:blipFill>
            <a:blip r:embed="rId3"/>
            <a:stretch>
              <a:fillRect t="-15249" b="-17193"/>
            </a:stretch>
          </a:blip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charset="0"/>
            </a:endParaRP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6004132"/>
            <a:ext cx="9144000" cy="809244"/>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bwMode="auto">
          <a:xfrm>
            <a:off x="179512" y="4293096"/>
            <a:ext cx="8964488" cy="0"/>
          </a:xfrm>
          <a:prstGeom prst="line">
            <a:avLst/>
          </a:prstGeom>
          <a:noFill/>
          <a:ln w="5334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Placeholder 1"/>
          <p:cNvSpPr>
            <a:spLocks noGrp="1"/>
          </p:cNvSpPr>
          <p:nvPr>
            <p:ph type="title"/>
          </p:nvPr>
        </p:nvSpPr>
        <p:spPr>
          <a:xfrm>
            <a:off x="216000" y="3430800"/>
            <a:ext cx="8596800" cy="1728000"/>
          </a:xfrm>
          <a:prstGeom prst="rect">
            <a:avLst/>
          </a:prstGeom>
        </p:spPr>
        <p:txBody>
          <a:bodyPr vert="horz" lIns="91440" tIns="45720" rIns="91440" bIns="45720" rtlCol="0" anchor="b">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223200" y="5138116"/>
            <a:ext cx="8596800" cy="936000"/>
          </a:xfrm>
          <a:prstGeom prst="rect">
            <a:avLst/>
          </a:prstGeom>
        </p:spPr>
        <p:txBody>
          <a:bodyPr vert="horz" lIns="91440" tIns="45720" rIns="91440" bIns="45720" rtlCol="0">
            <a:normAutofit/>
          </a:bodyPr>
          <a:lstStyle/>
          <a:p>
            <a:pPr lvl="0"/>
            <a:r>
              <a:rPr lang="en-US" dirty="0" smtClean="0"/>
              <a:t>Click to edit Master text styles</a:t>
            </a:r>
            <a:endParaRPr lang="en-AU" dirty="0"/>
          </a:p>
        </p:txBody>
      </p:sp>
    </p:spTree>
    <p:extLst>
      <p:ext uri="{BB962C8B-B14F-4D97-AF65-F5344CB8AC3E}">
        <p14:creationId xmlns:p14="http://schemas.microsoft.com/office/powerpoint/2010/main" val="1826623615"/>
      </p:ext>
    </p:extLst>
  </p:cSld>
  <p:clrMap bg1="lt1" tx1="dk1" bg2="lt2" tx2="dk2" accent1="accent1" accent2="accent2" accent3="accent3" accent4="accent4" accent5="accent5" accent6="accent6" hlink="hlink" folHlink="folHlink"/>
  <p:sldLayoutIdLst>
    <p:sldLayoutId id="2147483879" r:id="rId1"/>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tx2"/>
          </a:solidFill>
          <a:latin typeface="Arial" pitchFamily="34" charset="0"/>
          <a:ea typeface="+mj-ea"/>
          <a:cs typeface="Arial" pitchFamily="34" charset="0"/>
        </a:defRPr>
      </a:lvl1pPr>
    </p:titleStyle>
    <p:bodyStyle>
      <a:lvl1pPr marL="0" indent="0" algn="l" defTabSz="914400" rtl="0" eaLnBrk="1" latinLnBrk="0" hangingPunct="1">
        <a:spcBef>
          <a:spcPct val="20000"/>
        </a:spcBef>
        <a:buFontTx/>
        <a:buNone/>
        <a:defRPr sz="2400" b="1" kern="1200">
          <a:solidFill>
            <a:schemeClr val="tx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3" name="Rectangle 13"/>
          <p:cNvSpPr>
            <a:spLocks noGrp="1" noChangeArrowheads="1"/>
          </p:cNvSpPr>
          <p:nvPr>
            <p:ph type="title"/>
          </p:nvPr>
        </p:nvSpPr>
        <p:spPr bwMode="auto">
          <a:xfrm>
            <a:off x="323850" y="260350"/>
            <a:ext cx="84963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AU" dirty="0" smtClean="0"/>
              <a:t>Click to edit Master title style</a:t>
            </a:r>
          </a:p>
        </p:txBody>
      </p:sp>
      <p:sp>
        <p:nvSpPr>
          <p:cNvPr id="15364" name="Rectangle 14"/>
          <p:cNvSpPr>
            <a:spLocks noGrp="1" noChangeArrowheads="1"/>
          </p:cNvSpPr>
          <p:nvPr>
            <p:ph type="body" idx="1"/>
          </p:nvPr>
        </p:nvSpPr>
        <p:spPr bwMode="auto">
          <a:xfrm>
            <a:off x="323850" y="986400"/>
            <a:ext cx="8485188" cy="5199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endParaRPr lang="en-AU" dirty="0" smtClean="0"/>
          </a:p>
        </p:txBody>
      </p:sp>
      <p:cxnSp>
        <p:nvCxnSpPr>
          <p:cNvPr id="5" name="Straight Connector 4"/>
          <p:cNvCxnSpPr/>
          <p:nvPr/>
        </p:nvCxnSpPr>
        <p:spPr bwMode="auto">
          <a:xfrm>
            <a:off x="179512" y="6538913"/>
            <a:ext cx="8964488" cy="0"/>
          </a:xfrm>
          <a:prstGeom prst="line">
            <a:avLst/>
          </a:prstGeom>
          <a:noFill/>
          <a:ln w="5334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 bg1="lt1" tx1="dk1" bg2="lt2" tx2="dk2" accent1="accent1" accent2="accent2" accent3="accent3" accent4="accent4" accent5="accent5" accent6="accent6" hlink="hlink" folHlink="folHlink"/>
  <p:sldLayoutIdLst>
    <p:sldLayoutId id="2147483820" r:id="rId1"/>
    <p:sldLayoutId id="2147483821"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942"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05064"/>
            <a:ext cx="8596800" cy="1728000"/>
          </a:xfrm>
        </p:spPr>
        <p:txBody>
          <a:bodyPr/>
          <a:lstStyle/>
          <a:p>
            <a:r>
              <a:rPr lang="en-AU" dirty="0" smtClean="0"/>
              <a:t>Planning for the senior phase of learning</a:t>
            </a:r>
            <a:endParaRPr lang="en-AU" dirty="0"/>
          </a:p>
        </p:txBody>
      </p:sp>
    </p:spTree>
    <p:extLst>
      <p:ext uri="{BB962C8B-B14F-4D97-AF65-F5344CB8AC3E}">
        <p14:creationId xmlns:p14="http://schemas.microsoft.com/office/powerpoint/2010/main" val="274326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88000" y="1049338"/>
            <a:ext cx="8496300"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algn="l" eaLnBrk="1" hangingPunct="1"/>
            <a:r>
              <a:rPr lang="en-AU" sz="2800" b="0" dirty="0"/>
              <a:t>Students do not need to have studied the subjects, but are strongly advised to undertake either study </a:t>
            </a:r>
            <a:r>
              <a:rPr lang="en-AU" sz="2800" b="0" dirty="0" smtClean="0"/>
              <a:t/>
            </a:r>
            <a:br>
              <a:rPr lang="en-AU" sz="2800" b="0" dirty="0" smtClean="0"/>
            </a:br>
            <a:r>
              <a:rPr lang="en-AU" sz="2800" b="0" dirty="0" smtClean="0"/>
              <a:t>at </a:t>
            </a:r>
            <a:r>
              <a:rPr lang="en-AU" sz="2800" b="0" dirty="0"/>
              <a:t>school or bridging/preparation courses to acquire the knowledge, as they may otherwise encounter difficulty.</a:t>
            </a:r>
          </a:p>
        </p:txBody>
      </p:sp>
      <p:sp>
        <p:nvSpPr>
          <p:cNvPr id="4" name="Rectangle 2"/>
          <p:cNvSpPr txBox="1">
            <a:spLocks noChangeArrowheads="1"/>
          </p:cNvSpPr>
          <p:nvPr/>
        </p:nvSpPr>
        <p:spPr bwMode="auto">
          <a:xfrm>
            <a:off x="287338" y="258763"/>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a:lstStyle>
          <a:p>
            <a:pPr eaLnBrk="1" hangingPunct="1"/>
            <a:r>
              <a:rPr lang="en-AU" dirty="0" smtClean="0"/>
              <a:t>Assumed or recommended studies</a:t>
            </a:r>
          </a:p>
        </p:txBody>
      </p:sp>
    </p:spTree>
    <p:extLst>
      <p:ext uri="{BB962C8B-B14F-4D97-AF65-F5344CB8AC3E}">
        <p14:creationId xmlns:p14="http://schemas.microsoft.com/office/powerpoint/2010/main" val="311199990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288000" y="1051200"/>
            <a:ext cx="8280400" cy="4589462"/>
          </a:xfrm>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eaLnBrk="1" hangingPunct="1">
              <a:lnSpc>
                <a:spcPct val="90000"/>
              </a:lnSpc>
            </a:pPr>
            <a:r>
              <a:rPr lang="en-AU" sz="2800" dirty="0" smtClean="0"/>
              <a:t>Visual and performing arts courses may rely on:</a:t>
            </a:r>
          </a:p>
          <a:p>
            <a:pPr eaLnBrk="1" hangingPunct="1">
              <a:lnSpc>
                <a:spcPct val="90000"/>
              </a:lnSpc>
              <a:buFontTx/>
              <a:buChar char="•"/>
            </a:pPr>
            <a:r>
              <a:rPr lang="en-AU" sz="2800" dirty="0" smtClean="0"/>
              <a:t>a folio</a:t>
            </a:r>
          </a:p>
          <a:p>
            <a:pPr eaLnBrk="1" hangingPunct="1">
              <a:lnSpc>
                <a:spcPct val="90000"/>
              </a:lnSpc>
              <a:buFontTx/>
              <a:buChar char="•"/>
            </a:pPr>
            <a:r>
              <a:rPr lang="en-AU" sz="2800" dirty="0" smtClean="0"/>
              <a:t>an audition</a:t>
            </a:r>
          </a:p>
          <a:p>
            <a:pPr eaLnBrk="1" hangingPunct="1">
              <a:lnSpc>
                <a:spcPct val="90000"/>
              </a:lnSpc>
              <a:buFontTx/>
              <a:buChar char="•"/>
            </a:pPr>
            <a:r>
              <a:rPr lang="en-AU" sz="2800" dirty="0" smtClean="0"/>
              <a:t>an interview.</a:t>
            </a:r>
          </a:p>
          <a:p>
            <a:pPr eaLnBrk="1" hangingPunct="1">
              <a:lnSpc>
                <a:spcPct val="90000"/>
              </a:lnSpc>
            </a:pPr>
            <a:endParaRPr lang="en-AU" dirty="0"/>
          </a:p>
          <a:p>
            <a:pPr eaLnBrk="1" hangingPunct="1">
              <a:lnSpc>
                <a:spcPct val="90000"/>
              </a:lnSpc>
            </a:pPr>
            <a:r>
              <a:rPr lang="en-AU" sz="2800" dirty="0" smtClean="0"/>
              <a:t>Health science courses may require:</a:t>
            </a:r>
          </a:p>
          <a:p>
            <a:pPr eaLnBrk="1" hangingPunct="1">
              <a:lnSpc>
                <a:spcPct val="90000"/>
              </a:lnSpc>
              <a:buFontTx/>
              <a:buChar char="•"/>
            </a:pPr>
            <a:r>
              <a:rPr lang="en-AU" sz="2800" dirty="0" smtClean="0"/>
              <a:t>a special test</a:t>
            </a:r>
          </a:p>
          <a:p>
            <a:pPr eaLnBrk="1" hangingPunct="1">
              <a:lnSpc>
                <a:spcPct val="90000"/>
              </a:lnSpc>
              <a:buFontTx/>
              <a:buChar char="•"/>
            </a:pPr>
            <a:r>
              <a:rPr lang="en-AU" sz="2800" dirty="0" smtClean="0"/>
              <a:t>the UMAT</a:t>
            </a:r>
          </a:p>
          <a:p>
            <a:pPr eaLnBrk="1" hangingPunct="1">
              <a:lnSpc>
                <a:spcPct val="90000"/>
              </a:lnSpc>
              <a:buFontTx/>
              <a:buChar char="•"/>
            </a:pPr>
            <a:r>
              <a:rPr lang="en-AU" sz="2800" dirty="0" smtClean="0"/>
              <a:t>an interview</a:t>
            </a:r>
            <a:r>
              <a:rPr lang="en-AU" dirty="0" smtClean="0"/>
              <a:t>.</a:t>
            </a:r>
          </a:p>
        </p:txBody>
      </p:sp>
      <p:sp>
        <p:nvSpPr>
          <p:cNvPr id="4" name="Rectangle 2"/>
          <p:cNvSpPr txBox="1">
            <a:spLocks noChangeArrowheads="1"/>
          </p:cNvSpPr>
          <p:nvPr/>
        </p:nvSpPr>
        <p:spPr bwMode="auto">
          <a:xfrm>
            <a:off x="287338" y="258763"/>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a:lstStyle>
          <a:p>
            <a:pPr eaLnBrk="1" hangingPunct="1"/>
            <a:r>
              <a:rPr lang="en-AU" dirty="0" smtClean="0"/>
              <a:t>Special entry requirements</a:t>
            </a:r>
          </a:p>
        </p:txBody>
      </p:sp>
    </p:spTree>
    <p:extLst>
      <p:ext uri="{BB962C8B-B14F-4D97-AF65-F5344CB8AC3E}">
        <p14:creationId xmlns:p14="http://schemas.microsoft.com/office/powerpoint/2010/main" val="147175630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AU" sz="3200" dirty="0" smtClean="0"/>
              <a:t>Find out more</a:t>
            </a:r>
          </a:p>
        </p:txBody>
      </p:sp>
      <p:sp>
        <p:nvSpPr>
          <p:cNvPr id="16387" name="Rectangle 3"/>
          <p:cNvSpPr>
            <a:spLocks noGrp="1" noChangeArrowheads="1"/>
          </p:cNvSpPr>
          <p:nvPr>
            <p:ph idx="1"/>
          </p:nvPr>
        </p:nvSpPr>
        <p:spPr>
          <a:xfrm>
            <a:off x="323850" y="1051200"/>
            <a:ext cx="8569325" cy="5289550"/>
          </a:xfrm>
        </p:spPr>
        <p:txBody>
          <a:bodyPr/>
          <a:lstStyle/>
          <a:p>
            <a:pPr eaLnBrk="1" hangingPunct="1"/>
            <a:r>
              <a:rPr lang="en-AU" sz="2800" dirty="0" smtClean="0"/>
              <a:t>Student Connect </a:t>
            </a:r>
          </a:p>
          <a:p>
            <a:pPr eaLnBrk="1" hangingPunct="1"/>
            <a:r>
              <a:rPr lang="en-AU" dirty="0" smtClean="0"/>
              <a:t>www.studentconnect.qcaa.qld.edu.au</a:t>
            </a:r>
            <a:endParaRPr lang="en-AU" sz="2800" dirty="0" smtClean="0"/>
          </a:p>
          <a:p>
            <a:pPr eaLnBrk="1" hangingPunct="1"/>
            <a:endParaRPr lang="en-AU" sz="2800" dirty="0" smtClean="0"/>
          </a:p>
          <a:p>
            <a:pPr eaLnBrk="1" hangingPunct="1"/>
            <a:r>
              <a:rPr lang="en-AU" sz="2800" dirty="0" smtClean="0"/>
              <a:t>Queensland Curriculum and Assessment Authority</a:t>
            </a:r>
          </a:p>
          <a:p>
            <a:pPr eaLnBrk="1" hangingPunct="1"/>
            <a:r>
              <a:rPr lang="en-AU" sz="2800" dirty="0" smtClean="0"/>
              <a:t>www.qcaa.qld.edu.au</a:t>
            </a:r>
          </a:p>
        </p:txBody>
      </p:sp>
    </p:spTree>
    <p:extLst>
      <p:ext uri="{BB962C8B-B14F-4D97-AF65-F5344CB8AC3E}">
        <p14:creationId xmlns:p14="http://schemas.microsoft.com/office/powerpoint/2010/main" val="1216651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87338" y="258763"/>
            <a:ext cx="8229600" cy="792162"/>
          </a:xfrm>
        </p:spPr>
        <p:txBody>
          <a:bodyPr/>
          <a:lstStyle/>
          <a:p>
            <a:pPr eaLnBrk="1" hangingPunct="1"/>
            <a:r>
              <a:rPr lang="en-AU" sz="3200" dirty="0" smtClean="0"/>
              <a:t>Our focus for the presentation</a:t>
            </a:r>
          </a:p>
        </p:txBody>
      </p:sp>
      <p:sp>
        <p:nvSpPr>
          <p:cNvPr id="5123" name="Rectangle 3"/>
          <p:cNvSpPr>
            <a:spLocks noGrp="1" noChangeArrowheads="1"/>
          </p:cNvSpPr>
          <p:nvPr>
            <p:ph idx="1"/>
          </p:nvPr>
        </p:nvSpPr>
        <p:spPr>
          <a:xfrm>
            <a:off x="323850" y="1049338"/>
            <a:ext cx="8064500" cy="3633787"/>
          </a:xfrm>
        </p:spPr>
        <p:txBody>
          <a:bodyPr/>
          <a:lstStyle/>
          <a:p>
            <a:pPr marL="0" indent="0" eaLnBrk="1" hangingPunct="1"/>
            <a:r>
              <a:rPr lang="en-AU" sz="2800" dirty="0" smtClean="0"/>
              <a:t>To help students and parents understand the underlying principles of the</a:t>
            </a:r>
            <a:r>
              <a:rPr lang="en-AU" sz="3600" dirty="0" smtClean="0"/>
              <a:t> </a:t>
            </a:r>
            <a:r>
              <a:rPr lang="en-AU" sz="2800" b="1" dirty="0" smtClean="0"/>
              <a:t>senior phase of learning</a:t>
            </a:r>
            <a:r>
              <a:rPr lang="en-AU" sz="2800" dirty="0" smtClean="0"/>
              <a:t>.</a:t>
            </a:r>
          </a:p>
          <a:p>
            <a:pPr marL="0" indent="0" eaLnBrk="1" hangingPunct="1"/>
            <a:endParaRPr lang="en-AU" sz="2800" dirty="0" smtClean="0"/>
          </a:p>
        </p:txBody>
      </p:sp>
    </p:spTree>
    <p:extLst>
      <p:ext uri="{BB962C8B-B14F-4D97-AF65-F5344CB8AC3E}">
        <p14:creationId xmlns:p14="http://schemas.microsoft.com/office/powerpoint/2010/main" val="3273455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323528" y="2252092"/>
            <a:ext cx="1767111" cy="1104900"/>
          </a:xfrm>
          <a:prstGeom prst="rect">
            <a:avLst/>
          </a:prstGeom>
          <a:solidFill>
            <a:schemeClr val="accent4">
              <a:lumMod val="20000"/>
              <a:lumOff val="80000"/>
            </a:schemeClr>
          </a:solidFill>
          <a:ln w="9525">
            <a:solidFill>
              <a:srgbClr val="000000"/>
            </a:solidFill>
            <a:miter lim="800000"/>
            <a:headEnd/>
            <a:tailEnd/>
          </a:ln>
        </p:spPr>
        <p:txBody>
          <a:bodyPr lIns="73144" tIns="36573" rIns="73144" bIns="72000" anchor="ctr" anchorCtr="0"/>
          <a:lstStyle/>
          <a:p>
            <a:pPr algn="ctr"/>
            <a:r>
              <a:rPr lang="en-US" altLang="zh-CN" sz="1600" dirty="0">
                <a:solidFill>
                  <a:schemeClr val="tx2"/>
                </a:solidFill>
                <a:latin typeface="Avalon" pitchFamily="34" charset="0"/>
                <a:ea typeface="SimSun" pitchFamily="2" charset="-122"/>
              </a:rPr>
              <a:t>Register </a:t>
            </a:r>
            <a:r>
              <a:rPr lang="en-US" altLang="zh-CN" sz="1600" dirty="0" smtClean="0">
                <a:solidFill>
                  <a:schemeClr val="tx2"/>
                </a:solidFill>
                <a:latin typeface="Avalon" pitchFamily="34" charset="0"/>
                <a:ea typeface="SimSun" pitchFamily="2" charset="-122"/>
              </a:rPr>
              <a:t/>
            </a:r>
            <a:br>
              <a:rPr lang="en-US" altLang="zh-CN" sz="1600" dirty="0" smtClean="0">
                <a:solidFill>
                  <a:schemeClr val="tx2"/>
                </a:solidFill>
                <a:latin typeface="Avalon" pitchFamily="34" charset="0"/>
                <a:ea typeface="SimSun" pitchFamily="2" charset="-122"/>
              </a:rPr>
            </a:br>
            <a:r>
              <a:rPr lang="en-US" altLang="zh-CN" sz="1600" dirty="0" smtClean="0">
                <a:solidFill>
                  <a:schemeClr val="tx2"/>
                </a:solidFill>
                <a:latin typeface="Avalon" pitchFamily="34" charset="0"/>
                <a:ea typeface="SimSun" pitchFamily="2" charset="-122"/>
              </a:rPr>
              <a:t>and </a:t>
            </a:r>
            <a:r>
              <a:rPr lang="en-US" altLang="zh-CN" sz="1600" dirty="0">
                <a:solidFill>
                  <a:schemeClr val="tx2"/>
                </a:solidFill>
                <a:latin typeface="Avalon" pitchFamily="34" charset="0"/>
                <a:ea typeface="SimSun" pitchFamily="2" charset="-122"/>
              </a:rPr>
              <a:t>open a Learning Account</a:t>
            </a:r>
            <a:endParaRPr lang="en-AU" sz="1600" dirty="0">
              <a:solidFill>
                <a:schemeClr val="tx2"/>
              </a:solidFill>
              <a:latin typeface="Avalon" pitchFamily="34" charset="0"/>
              <a:ea typeface="SimSun" pitchFamily="2" charset="-122"/>
            </a:endParaRPr>
          </a:p>
        </p:txBody>
      </p:sp>
      <p:sp>
        <p:nvSpPr>
          <p:cNvPr id="6149" name="Line 6"/>
          <p:cNvSpPr>
            <a:spLocks noChangeShapeType="1"/>
          </p:cNvSpPr>
          <p:nvPr/>
        </p:nvSpPr>
        <p:spPr bwMode="auto">
          <a:xfrm flipV="1">
            <a:off x="2411760" y="2280667"/>
            <a:ext cx="6480720" cy="0"/>
          </a:xfrm>
          <a:prstGeom prst="line">
            <a:avLst/>
          </a:prstGeom>
          <a:noFill/>
          <a:ln w="101600">
            <a:solidFill>
              <a:schemeClr val="accent1"/>
            </a:solidFill>
            <a:miter lim="800000"/>
            <a:headEnd/>
            <a:tailEnd type="arrow" w="med" len="med"/>
          </a:ln>
          <a:extLst>
            <a:ext uri="{909E8E84-426E-40DD-AFC4-6F175D3DCCD1}">
              <a14:hiddenFill xmlns:a14="http://schemas.microsoft.com/office/drawing/2010/main">
                <a:noFill/>
              </a14:hiddenFill>
            </a:ext>
          </a:extLst>
        </p:spPr>
        <p:txBody>
          <a:bodyPr/>
          <a:lstStyle/>
          <a:p>
            <a:endParaRPr lang="en-AU"/>
          </a:p>
        </p:txBody>
      </p:sp>
      <p:sp>
        <p:nvSpPr>
          <p:cNvPr id="6151" name="AutoShape 9"/>
          <p:cNvSpPr>
            <a:spLocks noChangeArrowheads="1"/>
          </p:cNvSpPr>
          <p:nvPr/>
        </p:nvSpPr>
        <p:spPr bwMode="auto">
          <a:xfrm>
            <a:off x="4788024" y="2717030"/>
            <a:ext cx="2182118" cy="463550"/>
          </a:xfrm>
          <a:prstGeom prst="rightArrow">
            <a:avLst>
              <a:gd name="adj1" fmla="val 50000"/>
              <a:gd name="adj2" fmla="val 95120"/>
            </a:avLst>
          </a:prstGeom>
          <a:solidFill>
            <a:schemeClr val="accent4">
              <a:alpha val="50000"/>
            </a:schemeClr>
          </a:solidFill>
          <a:ln w="9525">
            <a:solidFill>
              <a:schemeClr val="accent4"/>
            </a:solidFill>
            <a:miter lim="800000"/>
            <a:headEnd/>
            <a:tailEnd/>
          </a:ln>
        </p:spPr>
        <p:txBody>
          <a:bodyPr lIns="73144" tIns="36573" rIns="73144" bIns="36573"/>
          <a:lstStyle/>
          <a:p>
            <a:r>
              <a:rPr lang="en-US" altLang="zh-CN" sz="1000" dirty="0">
                <a:solidFill>
                  <a:srgbClr val="000000"/>
                </a:solidFill>
                <a:latin typeface="Tahoma" pitchFamily="34" charset="0"/>
                <a:ea typeface="SimSun" pitchFamily="2" charset="-122"/>
              </a:rPr>
              <a:t>P</a:t>
            </a:r>
            <a:r>
              <a:rPr lang="en-US" altLang="zh-CN" sz="1000" b="0" dirty="0" smtClean="0">
                <a:solidFill>
                  <a:srgbClr val="000000"/>
                </a:solidFill>
                <a:latin typeface="Tahoma" pitchFamily="34" charset="0"/>
                <a:ea typeface="SimSun" pitchFamily="2" charset="-122"/>
              </a:rPr>
              <a:t>attern </a:t>
            </a:r>
            <a:r>
              <a:rPr lang="en-US" altLang="zh-CN" sz="1000" b="0" dirty="0">
                <a:solidFill>
                  <a:srgbClr val="000000"/>
                </a:solidFill>
                <a:latin typeface="Tahoma" pitchFamily="34" charset="0"/>
                <a:ea typeface="SimSun" pitchFamily="2" charset="-122"/>
              </a:rPr>
              <a:t>and standard</a:t>
            </a:r>
            <a:endParaRPr lang="en-AU" sz="1000" b="0" dirty="0"/>
          </a:p>
        </p:txBody>
      </p:sp>
      <p:sp>
        <p:nvSpPr>
          <p:cNvPr id="6155" name="Rectangle 16"/>
          <p:cNvSpPr>
            <a:spLocks noChangeArrowheads="1"/>
          </p:cNvSpPr>
          <p:nvPr/>
        </p:nvSpPr>
        <p:spPr bwMode="auto">
          <a:xfrm>
            <a:off x="7155880" y="2651149"/>
            <a:ext cx="1239837" cy="595313"/>
          </a:xfrm>
          <a:prstGeom prst="rect">
            <a:avLst/>
          </a:prstGeom>
          <a:solidFill>
            <a:schemeClr val="accent2">
              <a:lumMod val="20000"/>
              <a:lumOff val="80000"/>
            </a:schemeClr>
          </a:solidFill>
          <a:ln w="9525">
            <a:solidFill>
              <a:srgbClr val="000000"/>
            </a:solidFill>
            <a:miter lim="800000"/>
            <a:headEnd/>
            <a:tailEnd/>
          </a:ln>
        </p:spPr>
        <p:txBody>
          <a:bodyPr lIns="73144" tIns="36573" rIns="73144" bIns="72000" anchor="ctr" anchorCtr="0"/>
          <a:lstStyle/>
          <a:p>
            <a:pPr algn="ctr"/>
            <a:r>
              <a:rPr lang="en-US" altLang="zh-CN" b="1" dirty="0" smtClean="0">
                <a:latin typeface="Tahoma" pitchFamily="34" charset="0"/>
                <a:ea typeface="SimSun" pitchFamily="2" charset="-122"/>
              </a:rPr>
              <a:t>QCE</a:t>
            </a:r>
            <a:endParaRPr lang="en-AU" b="1" dirty="0"/>
          </a:p>
        </p:txBody>
      </p:sp>
      <p:sp>
        <p:nvSpPr>
          <p:cNvPr id="6156" name="Rectangle 17"/>
          <p:cNvSpPr>
            <a:spLocks noGrp="1" noChangeArrowheads="1"/>
          </p:cNvSpPr>
          <p:nvPr>
            <p:ph type="title"/>
          </p:nvPr>
        </p:nvSpPr>
        <p:spPr>
          <a:xfrm>
            <a:off x="288925" y="258763"/>
            <a:ext cx="8569325" cy="792162"/>
          </a:xfrm>
        </p:spPr>
        <p:txBody>
          <a:bodyPr/>
          <a:lstStyle/>
          <a:p>
            <a:pPr eaLnBrk="1" hangingPunct="1"/>
            <a:r>
              <a:rPr lang="en-AU" sz="3200" smtClean="0"/>
              <a:t>The senior phase of learning</a:t>
            </a:r>
          </a:p>
        </p:txBody>
      </p:sp>
      <p:sp>
        <p:nvSpPr>
          <p:cNvPr id="6157" name="Text Box 18"/>
          <p:cNvSpPr txBox="1">
            <a:spLocks noChangeArrowheads="1"/>
          </p:cNvSpPr>
          <p:nvPr/>
        </p:nvSpPr>
        <p:spPr bwMode="auto">
          <a:xfrm>
            <a:off x="2411760" y="1104900"/>
            <a:ext cx="5987132" cy="788988"/>
          </a:xfrm>
          <a:prstGeom prst="rect">
            <a:avLst/>
          </a:prstGeom>
          <a:solidFill>
            <a:schemeClr val="bg2">
              <a:alpha val="81000"/>
            </a:schemeClr>
          </a:solidFill>
          <a:ln w="9525" algn="ctr">
            <a:solidFill>
              <a:schemeClr val="tx1"/>
            </a:solidFill>
            <a:miter lim="800000"/>
            <a:headEnd/>
            <a:tailEnd/>
          </a:ln>
          <a:effectLst/>
          <a:extLst/>
        </p:spPr>
        <p:txBody>
          <a:bodyPr wrap="square">
            <a:spAutoFit/>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eaLnBrk="1" hangingPunct="1"/>
            <a:r>
              <a:rPr lang="en-AU" sz="1800" dirty="0"/>
              <a:t>Years 11–12</a:t>
            </a:r>
          </a:p>
          <a:p>
            <a:pPr eaLnBrk="1" hangingPunct="1"/>
            <a:r>
              <a:rPr lang="en-AU" sz="1800" b="0" dirty="0"/>
              <a:t>Legislation: Compulsory Participation Phase</a:t>
            </a:r>
          </a:p>
        </p:txBody>
      </p:sp>
      <p:sp>
        <p:nvSpPr>
          <p:cNvPr id="17" name="Text Box 18"/>
          <p:cNvSpPr txBox="1">
            <a:spLocks noChangeArrowheads="1"/>
          </p:cNvSpPr>
          <p:nvPr/>
        </p:nvSpPr>
        <p:spPr bwMode="auto">
          <a:xfrm>
            <a:off x="323528" y="1104900"/>
            <a:ext cx="1767111" cy="784830"/>
          </a:xfrm>
          <a:prstGeom prst="rect">
            <a:avLst/>
          </a:prstGeom>
          <a:solidFill>
            <a:schemeClr val="bg2">
              <a:alpha val="81000"/>
            </a:schemeClr>
          </a:solidFill>
          <a:ln w="9525" algn="ctr">
            <a:solidFill>
              <a:schemeClr val="tx1"/>
            </a:solidFill>
            <a:miter lim="800000"/>
            <a:headEnd/>
            <a:tailEnd/>
          </a:ln>
          <a:effectLst/>
          <a:extLst/>
        </p:spPr>
        <p:txBody>
          <a:bodyPr wrap="square">
            <a:spAutoFit/>
          </a:bodyPr>
          <a:lstStyle>
            <a:lvl1pPr algn="ctr" eaLnBrk="0" hangingPunct="0">
              <a:spcBef>
                <a:spcPct val="50000"/>
              </a:spcBef>
              <a:defRPr sz="1200" b="1">
                <a:solidFill>
                  <a:schemeClr val="tx1"/>
                </a:solidFill>
                <a:latin typeface="Arial" charset="0"/>
              </a:defRPr>
            </a:lvl1pPr>
            <a:lvl2pPr marL="742950" indent="-285750" algn="ctr" eaLnBrk="0" hangingPunct="0">
              <a:spcBef>
                <a:spcPct val="50000"/>
              </a:spcBef>
              <a:defRPr sz="1200" b="1">
                <a:solidFill>
                  <a:schemeClr val="tx1"/>
                </a:solidFill>
                <a:latin typeface="Arial" charset="0"/>
              </a:defRPr>
            </a:lvl2pPr>
            <a:lvl3pPr marL="1143000" indent="-228600" algn="ctr" eaLnBrk="0" hangingPunct="0">
              <a:spcBef>
                <a:spcPct val="50000"/>
              </a:spcBef>
              <a:defRPr sz="1200" b="1">
                <a:solidFill>
                  <a:schemeClr val="tx1"/>
                </a:solidFill>
                <a:latin typeface="Arial" charset="0"/>
              </a:defRPr>
            </a:lvl3pPr>
            <a:lvl4pPr marL="1600200" indent="-228600" algn="ctr" eaLnBrk="0" hangingPunct="0">
              <a:spcBef>
                <a:spcPct val="50000"/>
              </a:spcBef>
              <a:defRPr sz="1200" b="1">
                <a:solidFill>
                  <a:schemeClr val="tx1"/>
                </a:solidFill>
                <a:latin typeface="Arial" charset="0"/>
              </a:defRPr>
            </a:lvl4pPr>
            <a:lvl5pPr marL="2057400" indent="-228600" algn="ctr" eaLnBrk="0" hangingPunct="0">
              <a:spcBef>
                <a:spcPct val="50000"/>
              </a:spcBef>
              <a:defRPr sz="1200" b="1">
                <a:solidFill>
                  <a:schemeClr val="tx1"/>
                </a:solidFill>
                <a:latin typeface="Arial" charset="0"/>
              </a:defRPr>
            </a:lvl5pPr>
            <a:lvl6pPr marL="2514600" indent="-228600" algn="ctr" eaLnBrk="0" fontAlgn="base" hangingPunct="0">
              <a:spcBef>
                <a:spcPct val="50000"/>
              </a:spcBef>
              <a:spcAft>
                <a:spcPct val="0"/>
              </a:spcAft>
              <a:defRPr sz="1200" b="1">
                <a:solidFill>
                  <a:schemeClr val="tx1"/>
                </a:solidFill>
                <a:latin typeface="Arial" charset="0"/>
              </a:defRPr>
            </a:lvl6pPr>
            <a:lvl7pPr marL="2971800" indent="-228600" algn="ctr" eaLnBrk="0" fontAlgn="base" hangingPunct="0">
              <a:spcBef>
                <a:spcPct val="50000"/>
              </a:spcBef>
              <a:spcAft>
                <a:spcPct val="0"/>
              </a:spcAft>
              <a:defRPr sz="1200" b="1">
                <a:solidFill>
                  <a:schemeClr val="tx1"/>
                </a:solidFill>
                <a:latin typeface="Arial" charset="0"/>
              </a:defRPr>
            </a:lvl7pPr>
            <a:lvl8pPr marL="3429000" indent="-228600" algn="ctr" eaLnBrk="0" fontAlgn="base" hangingPunct="0">
              <a:spcBef>
                <a:spcPct val="50000"/>
              </a:spcBef>
              <a:spcAft>
                <a:spcPct val="0"/>
              </a:spcAft>
              <a:defRPr sz="1200" b="1">
                <a:solidFill>
                  <a:schemeClr val="tx1"/>
                </a:solidFill>
                <a:latin typeface="Arial" charset="0"/>
              </a:defRPr>
            </a:lvl8pPr>
            <a:lvl9pPr marL="3886200" indent="-228600" algn="ctr" eaLnBrk="0" fontAlgn="base" hangingPunct="0">
              <a:spcBef>
                <a:spcPct val="50000"/>
              </a:spcBef>
              <a:spcAft>
                <a:spcPct val="0"/>
              </a:spcAft>
              <a:defRPr sz="1200" b="1">
                <a:solidFill>
                  <a:schemeClr val="tx1"/>
                </a:solidFill>
                <a:latin typeface="Arial" charset="0"/>
              </a:defRPr>
            </a:lvl9pPr>
          </a:lstStyle>
          <a:p>
            <a:pPr eaLnBrk="1" hangingPunct="1"/>
            <a:r>
              <a:rPr lang="en-AU" sz="1800" dirty="0" smtClean="0"/>
              <a:t>Year 10</a:t>
            </a:r>
          </a:p>
          <a:p>
            <a:pPr eaLnBrk="1" hangingPunct="1"/>
            <a:endParaRPr lang="en-AU" sz="1800" b="0" dirty="0"/>
          </a:p>
        </p:txBody>
      </p:sp>
      <p:sp>
        <p:nvSpPr>
          <p:cNvPr id="18" name="AutoShape 9"/>
          <p:cNvSpPr>
            <a:spLocks noChangeArrowheads="1"/>
          </p:cNvSpPr>
          <p:nvPr/>
        </p:nvSpPr>
        <p:spPr bwMode="auto">
          <a:xfrm>
            <a:off x="4788024" y="3459980"/>
            <a:ext cx="2182118" cy="463550"/>
          </a:xfrm>
          <a:prstGeom prst="rightArrow">
            <a:avLst>
              <a:gd name="adj1" fmla="val 50000"/>
              <a:gd name="adj2" fmla="val 95120"/>
            </a:avLst>
          </a:prstGeom>
          <a:solidFill>
            <a:schemeClr val="accent4">
              <a:alpha val="50000"/>
            </a:schemeClr>
          </a:solidFill>
          <a:ln w="9525">
            <a:solidFill>
              <a:schemeClr val="accent4"/>
            </a:solidFill>
            <a:miter lim="800000"/>
            <a:headEnd/>
            <a:tailEnd/>
          </a:ln>
        </p:spPr>
        <p:txBody>
          <a:bodyPr lIns="73144" tIns="36573" rIns="73144" bIns="36573"/>
          <a:lstStyle/>
          <a:p>
            <a:r>
              <a:rPr lang="en-US" altLang="zh-CN" sz="1000" b="0" dirty="0" smtClean="0">
                <a:solidFill>
                  <a:srgbClr val="000000"/>
                </a:solidFill>
                <a:latin typeface="Tahoma" pitchFamily="34" charset="0"/>
                <a:ea typeface="SimSun" pitchFamily="2" charset="-122"/>
              </a:rPr>
              <a:t>All learning achievements</a:t>
            </a:r>
            <a:endParaRPr lang="en-AU" sz="1000" b="0" dirty="0"/>
          </a:p>
        </p:txBody>
      </p:sp>
      <p:sp>
        <p:nvSpPr>
          <p:cNvPr id="19" name="Rectangle 16"/>
          <p:cNvSpPr>
            <a:spLocks noChangeArrowheads="1"/>
          </p:cNvSpPr>
          <p:nvPr/>
        </p:nvSpPr>
        <p:spPr bwMode="auto">
          <a:xfrm>
            <a:off x="7155880" y="3394099"/>
            <a:ext cx="1239837" cy="595313"/>
          </a:xfrm>
          <a:prstGeom prst="rect">
            <a:avLst/>
          </a:prstGeom>
          <a:solidFill>
            <a:schemeClr val="accent2">
              <a:lumMod val="20000"/>
              <a:lumOff val="80000"/>
            </a:schemeClr>
          </a:solidFill>
          <a:ln w="9525">
            <a:solidFill>
              <a:srgbClr val="000000"/>
            </a:solidFill>
            <a:miter lim="800000"/>
            <a:headEnd/>
            <a:tailEnd/>
          </a:ln>
        </p:spPr>
        <p:txBody>
          <a:bodyPr lIns="73144" tIns="36573" rIns="73144" bIns="72000" anchor="ctr" anchorCtr="0"/>
          <a:lstStyle/>
          <a:p>
            <a:pPr algn="ctr"/>
            <a:r>
              <a:rPr lang="en-US" altLang="zh-CN" sz="1600" b="1" dirty="0" smtClean="0">
                <a:latin typeface="Tahoma" pitchFamily="34" charset="0"/>
                <a:ea typeface="SimSun" pitchFamily="2" charset="-122"/>
              </a:rPr>
              <a:t>Senior Statement</a:t>
            </a:r>
            <a:endParaRPr lang="en-AU" sz="1600" b="1" dirty="0"/>
          </a:p>
        </p:txBody>
      </p:sp>
      <p:sp>
        <p:nvSpPr>
          <p:cNvPr id="20" name="AutoShape 9"/>
          <p:cNvSpPr>
            <a:spLocks noChangeArrowheads="1"/>
          </p:cNvSpPr>
          <p:nvPr/>
        </p:nvSpPr>
        <p:spPr bwMode="auto">
          <a:xfrm>
            <a:off x="4788024" y="4221980"/>
            <a:ext cx="2182118" cy="463550"/>
          </a:xfrm>
          <a:prstGeom prst="rightArrow">
            <a:avLst>
              <a:gd name="adj1" fmla="val 50000"/>
              <a:gd name="adj2" fmla="val 95120"/>
            </a:avLst>
          </a:prstGeom>
          <a:solidFill>
            <a:schemeClr val="accent4">
              <a:alpha val="50000"/>
            </a:schemeClr>
          </a:solidFill>
          <a:ln w="9525">
            <a:solidFill>
              <a:schemeClr val="accent4"/>
            </a:solidFill>
            <a:miter lim="800000"/>
            <a:headEnd/>
            <a:tailEnd/>
          </a:ln>
        </p:spPr>
        <p:txBody>
          <a:bodyPr lIns="73144" tIns="36573" rIns="73144" bIns="36573"/>
          <a:lstStyle/>
          <a:p>
            <a:r>
              <a:rPr lang="en-US" altLang="zh-CN" sz="1000" b="0" dirty="0" smtClean="0">
                <a:solidFill>
                  <a:srgbClr val="000000"/>
                </a:solidFill>
                <a:latin typeface="Tahoma" pitchFamily="34" charset="0"/>
                <a:ea typeface="SimSun" pitchFamily="2" charset="-122"/>
              </a:rPr>
              <a:t>Overall Position</a:t>
            </a:r>
            <a:endParaRPr lang="en-AU" sz="1000" b="0" dirty="0"/>
          </a:p>
        </p:txBody>
      </p:sp>
      <p:sp>
        <p:nvSpPr>
          <p:cNvPr id="21" name="Rectangle 16"/>
          <p:cNvSpPr>
            <a:spLocks noChangeArrowheads="1"/>
          </p:cNvSpPr>
          <p:nvPr/>
        </p:nvSpPr>
        <p:spPr bwMode="auto">
          <a:xfrm>
            <a:off x="7155880" y="4156099"/>
            <a:ext cx="1239837" cy="595313"/>
          </a:xfrm>
          <a:prstGeom prst="rect">
            <a:avLst/>
          </a:prstGeom>
          <a:solidFill>
            <a:schemeClr val="accent2">
              <a:lumMod val="20000"/>
              <a:lumOff val="80000"/>
            </a:schemeClr>
          </a:solidFill>
          <a:ln w="9525">
            <a:solidFill>
              <a:srgbClr val="000000"/>
            </a:solidFill>
            <a:miter lim="800000"/>
            <a:headEnd/>
            <a:tailEnd/>
          </a:ln>
        </p:spPr>
        <p:txBody>
          <a:bodyPr lIns="73144" tIns="36573" rIns="73144" bIns="72000" anchor="ctr" anchorCtr="0"/>
          <a:lstStyle/>
          <a:p>
            <a:pPr algn="ctr"/>
            <a:r>
              <a:rPr lang="en-US" altLang="zh-CN" b="1" dirty="0" smtClean="0">
                <a:latin typeface="Tahoma" pitchFamily="34" charset="0"/>
                <a:ea typeface="SimSun" pitchFamily="2" charset="-122"/>
              </a:rPr>
              <a:t>TES</a:t>
            </a:r>
            <a:endParaRPr lang="en-AU" sz="1600" b="1" dirty="0"/>
          </a:p>
        </p:txBody>
      </p:sp>
      <p:sp>
        <p:nvSpPr>
          <p:cNvPr id="22" name="AutoShape 9"/>
          <p:cNvSpPr>
            <a:spLocks noChangeArrowheads="1"/>
          </p:cNvSpPr>
          <p:nvPr/>
        </p:nvSpPr>
        <p:spPr bwMode="auto">
          <a:xfrm>
            <a:off x="4788024" y="4974455"/>
            <a:ext cx="2182118" cy="463550"/>
          </a:xfrm>
          <a:prstGeom prst="rightArrow">
            <a:avLst>
              <a:gd name="adj1" fmla="val 50000"/>
              <a:gd name="adj2" fmla="val 95120"/>
            </a:avLst>
          </a:prstGeom>
          <a:solidFill>
            <a:schemeClr val="accent4">
              <a:alpha val="50000"/>
            </a:schemeClr>
          </a:solidFill>
          <a:ln w="9525">
            <a:solidFill>
              <a:schemeClr val="accent4"/>
            </a:solidFill>
            <a:miter lim="800000"/>
            <a:headEnd/>
            <a:tailEnd/>
          </a:ln>
        </p:spPr>
        <p:txBody>
          <a:bodyPr lIns="73144" tIns="36573" rIns="73144" bIns="36573"/>
          <a:lstStyle/>
          <a:p>
            <a:r>
              <a:rPr lang="en-US" altLang="zh-CN" sz="1000" b="0" dirty="0" smtClean="0">
                <a:solidFill>
                  <a:srgbClr val="000000"/>
                </a:solidFill>
                <a:latin typeface="Tahoma" pitchFamily="34" charset="0"/>
                <a:ea typeface="SimSun" pitchFamily="2" charset="-122"/>
              </a:rPr>
              <a:t>All learning achievements (IEP)</a:t>
            </a:r>
            <a:endParaRPr lang="en-AU" sz="1000" b="0" dirty="0"/>
          </a:p>
        </p:txBody>
      </p:sp>
      <p:sp>
        <p:nvSpPr>
          <p:cNvPr id="23" name="Rectangle 16"/>
          <p:cNvSpPr>
            <a:spLocks noChangeArrowheads="1"/>
          </p:cNvSpPr>
          <p:nvPr/>
        </p:nvSpPr>
        <p:spPr bwMode="auto">
          <a:xfrm>
            <a:off x="7155880" y="4908574"/>
            <a:ext cx="1239837" cy="595313"/>
          </a:xfrm>
          <a:prstGeom prst="rect">
            <a:avLst/>
          </a:prstGeom>
          <a:solidFill>
            <a:schemeClr val="accent2">
              <a:lumMod val="20000"/>
              <a:lumOff val="80000"/>
            </a:schemeClr>
          </a:solidFill>
          <a:ln w="9525">
            <a:solidFill>
              <a:srgbClr val="000000"/>
            </a:solidFill>
            <a:miter lim="800000"/>
            <a:headEnd/>
            <a:tailEnd/>
          </a:ln>
        </p:spPr>
        <p:txBody>
          <a:bodyPr lIns="73144" tIns="36573" rIns="73144" bIns="72000" anchor="ctr" anchorCtr="0"/>
          <a:lstStyle/>
          <a:p>
            <a:pPr algn="ctr"/>
            <a:r>
              <a:rPr lang="en-US" altLang="zh-CN" b="1" dirty="0" smtClean="0">
                <a:latin typeface="Tahoma" pitchFamily="34" charset="0"/>
                <a:ea typeface="SimSun" pitchFamily="2" charset="-122"/>
              </a:rPr>
              <a:t>QCIA</a:t>
            </a:r>
            <a:endParaRPr lang="en-AU" sz="2200" b="1" dirty="0"/>
          </a:p>
        </p:txBody>
      </p:sp>
      <p:sp>
        <p:nvSpPr>
          <p:cNvPr id="24" name="AutoShape 9"/>
          <p:cNvSpPr>
            <a:spLocks noChangeArrowheads="1"/>
          </p:cNvSpPr>
          <p:nvPr/>
        </p:nvSpPr>
        <p:spPr bwMode="auto">
          <a:xfrm>
            <a:off x="4788024" y="5707880"/>
            <a:ext cx="2182118" cy="463550"/>
          </a:xfrm>
          <a:prstGeom prst="rightArrow">
            <a:avLst>
              <a:gd name="adj1" fmla="val 50000"/>
              <a:gd name="adj2" fmla="val 95120"/>
            </a:avLst>
          </a:prstGeom>
          <a:solidFill>
            <a:schemeClr val="accent4">
              <a:alpha val="50000"/>
            </a:schemeClr>
          </a:solidFill>
          <a:ln w="9525">
            <a:solidFill>
              <a:schemeClr val="accent4"/>
            </a:solidFill>
            <a:miter lim="800000"/>
            <a:headEnd/>
            <a:tailEnd/>
          </a:ln>
        </p:spPr>
        <p:txBody>
          <a:bodyPr lIns="73144" tIns="36573" rIns="73144" bIns="36573"/>
          <a:lstStyle/>
          <a:p>
            <a:r>
              <a:rPr lang="en-US" altLang="zh-CN" sz="1000" b="0" dirty="0" smtClean="0">
                <a:solidFill>
                  <a:srgbClr val="000000"/>
                </a:solidFill>
                <a:latin typeface="Tahoma" pitchFamily="34" charset="0"/>
                <a:ea typeface="SimSun" pitchFamily="2" charset="-122"/>
              </a:rPr>
              <a:t>Competencies</a:t>
            </a:r>
            <a:endParaRPr lang="en-AU" sz="1000" b="0" dirty="0"/>
          </a:p>
        </p:txBody>
      </p:sp>
      <p:sp>
        <p:nvSpPr>
          <p:cNvPr id="25" name="Rectangle 16"/>
          <p:cNvSpPr>
            <a:spLocks noChangeArrowheads="1"/>
          </p:cNvSpPr>
          <p:nvPr/>
        </p:nvSpPr>
        <p:spPr bwMode="auto">
          <a:xfrm>
            <a:off x="7155880" y="5641999"/>
            <a:ext cx="1239837" cy="595313"/>
          </a:xfrm>
          <a:prstGeom prst="rect">
            <a:avLst/>
          </a:prstGeom>
          <a:solidFill>
            <a:schemeClr val="accent2">
              <a:lumMod val="20000"/>
              <a:lumOff val="80000"/>
            </a:schemeClr>
          </a:solidFill>
          <a:ln w="9525">
            <a:solidFill>
              <a:srgbClr val="000000"/>
            </a:solidFill>
            <a:miter lim="800000"/>
            <a:headEnd/>
            <a:tailEnd/>
          </a:ln>
        </p:spPr>
        <p:txBody>
          <a:bodyPr lIns="73144" tIns="36573" rIns="73144" bIns="72000" anchor="ctr" anchorCtr="0"/>
          <a:lstStyle/>
          <a:p>
            <a:pPr algn="ctr"/>
            <a:r>
              <a:rPr lang="en-US" altLang="zh-CN" b="1" dirty="0" smtClean="0">
                <a:latin typeface="Tahoma" pitchFamily="34" charset="0"/>
                <a:ea typeface="SimSun" pitchFamily="2" charset="-122"/>
              </a:rPr>
              <a:t>Cert III</a:t>
            </a:r>
            <a:endParaRPr lang="en-AU" b="1" dirty="0"/>
          </a:p>
        </p:txBody>
      </p:sp>
    </p:spTree>
    <p:extLst>
      <p:ext uri="{BB962C8B-B14F-4D97-AF65-F5344CB8AC3E}">
        <p14:creationId xmlns:p14="http://schemas.microsoft.com/office/powerpoint/2010/main" val="702614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87338" y="258763"/>
            <a:ext cx="8229600" cy="719137"/>
          </a:xfrm>
        </p:spPr>
        <p:txBody>
          <a:bodyPr/>
          <a:lstStyle/>
          <a:p>
            <a:pPr eaLnBrk="1" hangingPunct="1"/>
            <a:r>
              <a:rPr lang="en-AU" sz="3200" smtClean="0"/>
              <a:t>Preparation for Years 11 and 12</a:t>
            </a:r>
          </a:p>
        </p:txBody>
      </p:sp>
      <p:sp>
        <p:nvSpPr>
          <p:cNvPr id="7171" name="Rectangle 3"/>
          <p:cNvSpPr>
            <a:spLocks noGrp="1" noChangeArrowheads="1"/>
          </p:cNvSpPr>
          <p:nvPr>
            <p:ph idx="1"/>
          </p:nvPr>
        </p:nvSpPr>
        <p:spPr>
          <a:xfrm>
            <a:off x="323850" y="1049338"/>
            <a:ext cx="8497888" cy="5257800"/>
          </a:xfrm>
        </p:spPr>
        <p:txBody>
          <a:bodyPr/>
          <a:lstStyle/>
          <a:p>
            <a:pPr marL="0" indent="0" eaLnBrk="1" hangingPunct="1"/>
            <a:r>
              <a:rPr lang="en-AU" sz="2800" dirty="0" smtClean="0"/>
              <a:t>Schools, students and their parents/carers plan together. Before the end of Year 10 they will have agreed on a plan of study.</a:t>
            </a:r>
          </a:p>
          <a:p>
            <a:pPr marL="0" indent="0" eaLnBrk="1" hangingPunct="1"/>
            <a:r>
              <a:rPr lang="en-AU" sz="2800" dirty="0" smtClean="0"/>
              <a:t>There are three key steps:</a:t>
            </a:r>
          </a:p>
          <a:p>
            <a:pPr marL="457200" indent="-457200">
              <a:spcBef>
                <a:spcPct val="50000"/>
              </a:spcBef>
              <a:buClr>
                <a:schemeClr val="tx1"/>
              </a:buClr>
              <a:buSzPct val="75000"/>
              <a:buFont typeface="Arial" pitchFamily="34" charset="0"/>
              <a:buChar char="•"/>
            </a:pPr>
            <a:r>
              <a:rPr lang="en-AU" sz="2800" dirty="0" smtClean="0"/>
              <a:t> Planning — what, where and when to study</a:t>
            </a:r>
          </a:p>
          <a:p>
            <a:pPr marL="457200" indent="-457200">
              <a:spcBef>
                <a:spcPct val="50000"/>
              </a:spcBef>
              <a:buClr>
                <a:schemeClr val="tx1"/>
              </a:buClr>
              <a:buSzPct val="75000"/>
              <a:buFont typeface="Arial" pitchFamily="34" charset="0"/>
              <a:buChar char="•"/>
            </a:pPr>
            <a:r>
              <a:rPr lang="en-AU" sz="2800" dirty="0" smtClean="0"/>
              <a:t> Registering</a:t>
            </a:r>
          </a:p>
          <a:p>
            <a:pPr marL="457200" indent="-457200">
              <a:spcBef>
                <a:spcPct val="50000"/>
              </a:spcBef>
              <a:buClr>
                <a:schemeClr val="tx1"/>
              </a:buClr>
              <a:buSzPct val="75000"/>
              <a:buFont typeface="Arial" pitchFamily="34" charset="0"/>
              <a:buChar char="•"/>
            </a:pPr>
            <a:r>
              <a:rPr lang="en-AU" sz="2800" dirty="0" smtClean="0"/>
              <a:t> Opening a learning account.</a:t>
            </a:r>
          </a:p>
          <a:p>
            <a:pPr marL="0" indent="0" eaLnBrk="1" hangingPunct="1"/>
            <a:endParaRPr lang="en-AU" sz="2800" dirty="0" smtClean="0"/>
          </a:p>
        </p:txBody>
      </p:sp>
    </p:spTree>
    <p:extLst>
      <p:ext uri="{BB962C8B-B14F-4D97-AF65-F5344CB8AC3E}">
        <p14:creationId xmlns:p14="http://schemas.microsoft.com/office/powerpoint/2010/main" val="522254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87338" y="258763"/>
            <a:ext cx="8229600" cy="576262"/>
          </a:xfrm>
        </p:spPr>
        <p:txBody>
          <a:bodyPr>
            <a:normAutofit/>
          </a:bodyPr>
          <a:lstStyle/>
          <a:p>
            <a:pPr eaLnBrk="1" hangingPunct="1"/>
            <a:r>
              <a:rPr lang="en-AU" sz="3200" dirty="0" smtClean="0"/>
              <a:t>Planning</a:t>
            </a:r>
          </a:p>
        </p:txBody>
      </p:sp>
      <p:sp>
        <p:nvSpPr>
          <p:cNvPr id="8195" name="Rectangle 3"/>
          <p:cNvSpPr>
            <a:spLocks noGrp="1" noChangeArrowheads="1"/>
          </p:cNvSpPr>
          <p:nvPr>
            <p:ph idx="1"/>
          </p:nvPr>
        </p:nvSpPr>
        <p:spPr>
          <a:xfrm>
            <a:off x="287338" y="1049338"/>
            <a:ext cx="8280400" cy="4824412"/>
          </a:xfrm>
        </p:spPr>
        <p:txBody>
          <a:bodyPr/>
          <a:lstStyle/>
          <a:p>
            <a:pPr marL="0" indent="0" eaLnBrk="1" hangingPunct="1"/>
            <a:r>
              <a:rPr lang="en-AU" sz="2800" dirty="0" smtClean="0"/>
              <a:t>The school, student and parents/carers work together on the student’s Senior Education &amp; Training (SET) Plan (or career plan).</a:t>
            </a:r>
          </a:p>
          <a:p>
            <a:pPr marL="0" indent="0" eaLnBrk="1" hangingPunct="1"/>
            <a:endParaRPr lang="en-AU" sz="2800" dirty="0" smtClean="0"/>
          </a:p>
          <a:p>
            <a:pPr marL="0" indent="0" eaLnBrk="1" hangingPunct="1"/>
            <a:r>
              <a:rPr lang="en-AU" sz="2800" dirty="0" smtClean="0"/>
              <a:t>Need to consider student’s abilities, interests and ambitions.</a:t>
            </a:r>
          </a:p>
        </p:txBody>
      </p:sp>
    </p:spTree>
    <p:extLst>
      <p:ext uri="{BB962C8B-B14F-4D97-AF65-F5344CB8AC3E}">
        <p14:creationId xmlns:p14="http://schemas.microsoft.com/office/powerpoint/2010/main" val="1909213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7338" y="258763"/>
            <a:ext cx="8229600" cy="576262"/>
          </a:xfrm>
        </p:spPr>
        <p:txBody>
          <a:bodyPr>
            <a:normAutofit/>
          </a:bodyPr>
          <a:lstStyle/>
          <a:p>
            <a:pPr eaLnBrk="1" hangingPunct="1"/>
            <a:r>
              <a:rPr lang="en-AU" sz="3200" dirty="0" smtClean="0"/>
              <a:t>Planning </a:t>
            </a:r>
            <a:r>
              <a:rPr lang="en-AU" sz="2400" dirty="0" smtClean="0"/>
              <a:t>(continued)</a:t>
            </a:r>
          </a:p>
        </p:txBody>
      </p:sp>
      <p:sp>
        <p:nvSpPr>
          <p:cNvPr id="9218" name="Rectangle 2"/>
          <p:cNvSpPr>
            <a:spLocks noGrp="1" noChangeArrowheads="1"/>
          </p:cNvSpPr>
          <p:nvPr>
            <p:ph idx="1"/>
          </p:nvPr>
        </p:nvSpPr>
        <p:spPr>
          <a:xfrm>
            <a:off x="288000" y="1049338"/>
            <a:ext cx="8582025" cy="4857750"/>
          </a:xfrm>
        </p:spPr>
        <p:txBody>
          <a:bodyPr/>
          <a:lstStyle/>
          <a:p>
            <a:pPr eaLnBrk="1" hangingPunct="1">
              <a:spcBef>
                <a:spcPct val="50000"/>
              </a:spcBef>
            </a:pPr>
            <a:r>
              <a:rPr lang="en-AU" sz="2800" dirty="0" smtClean="0"/>
              <a:t>The SET Plan:</a:t>
            </a:r>
          </a:p>
          <a:p>
            <a:pPr eaLnBrk="1" hangingPunct="1">
              <a:buFontTx/>
              <a:buChar char="•"/>
            </a:pPr>
            <a:r>
              <a:rPr lang="en-AU" sz="2800" dirty="0" smtClean="0"/>
              <a:t>maps out what, where and how a student will study during their senior phase of learning — usually Years 10, 11 and 12</a:t>
            </a:r>
          </a:p>
          <a:p>
            <a:pPr eaLnBrk="1" hangingPunct="1">
              <a:buFontTx/>
              <a:buChar char="•"/>
            </a:pPr>
            <a:r>
              <a:rPr lang="en-AU" sz="2800" dirty="0" smtClean="0"/>
              <a:t>is agreed between student, their parents/carers and the school</a:t>
            </a:r>
          </a:p>
          <a:p>
            <a:pPr eaLnBrk="1" hangingPunct="1">
              <a:buFontTx/>
              <a:buChar char="•"/>
            </a:pPr>
            <a:r>
              <a:rPr lang="en-AU" sz="2800" dirty="0" smtClean="0"/>
              <a:t>is regularly reviewed to monitor progress.</a:t>
            </a:r>
          </a:p>
          <a:p>
            <a:pPr eaLnBrk="1" hangingPunct="1"/>
            <a:endParaRPr lang="en-AU" sz="3600" dirty="0" smtClean="0"/>
          </a:p>
        </p:txBody>
      </p:sp>
    </p:spTree>
    <p:extLst>
      <p:ext uri="{BB962C8B-B14F-4D97-AF65-F5344CB8AC3E}">
        <p14:creationId xmlns:p14="http://schemas.microsoft.com/office/powerpoint/2010/main" val="1888661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87338" y="258763"/>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a:lstStyle>
          <a:p>
            <a:pPr eaLnBrk="1" hangingPunct="1"/>
            <a:r>
              <a:rPr lang="en-AU" dirty="0" smtClean="0"/>
              <a:t>Subject selection guidelines</a:t>
            </a:r>
          </a:p>
        </p:txBody>
      </p:sp>
      <p:sp>
        <p:nvSpPr>
          <p:cNvPr id="10243" name="Rectangle 4"/>
          <p:cNvSpPr>
            <a:spLocks noGrp="1" noChangeArrowheads="1"/>
          </p:cNvSpPr>
          <p:nvPr>
            <p:ph type="body" sz="half" idx="2"/>
          </p:nvPr>
        </p:nvSpPr>
        <p:spPr>
          <a:xfrm>
            <a:off x="288000" y="1049338"/>
            <a:ext cx="8208963" cy="4681537"/>
          </a:xfrm>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marL="0" indent="0" eaLnBrk="1" hangingPunct="1"/>
            <a:r>
              <a:rPr lang="en-US" sz="2800" dirty="0" smtClean="0">
                <a:solidFill>
                  <a:schemeClr val="tx2"/>
                </a:solidFill>
              </a:rPr>
              <a:t>What are my career goals?</a:t>
            </a:r>
          </a:p>
          <a:p>
            <a:pPr marL="0" indent="0" eaLnBrk="1" hangingPunct="1"/>
            <a:r>
              <a:rPr lang="en-US" sz="2800" dirty="0" smtClean="0">
                <a:solidFill>
                  <a:schemeClr val="tx2"/>
                </a:solidFill>
              </a:rPr>
              <a:t>Which subjects am I good at?</a:t>
            </a:r>
          </a:p>
          <a:p>
            <a:pPr marL="0" indent="0" eaLnBrk="1" hangingPunct="1"/>
            <a:r>
              <a:rPr lang="en-US" sz="2800" dirty="0" smtClean="0">
                <a:solidFill>
                  <a:schemeClr val="tx2"/>
                </a:solidFill>
              </a:rPr>
              <a:t>Which subjects do I like?</a:t>
            </a:r>
          </a:p>
          <a:p>
            <a:pPr marL="0" indent="0" eaLnBrk="1" hangingPunct="1"/>
            <a:r>
              <a:rPr lang="en-US" sz="2800" dirty="0" smtClean="0">
                <a:solidFill>
                  <a:schemeClr val="tx2"/>
                </a:solidFill>
              </a:rPr>
              <a:t>Do I want to continue studying after Year 12?</a:t>
            </a:r>
          </a:p>
          <a:p>
            <a:pPr marL="0" indent="0" eaLnBrk="1" hangingPunct="1"/>
            <a:r>
              <a:rPr lang="en-US" sz="2800" dirty="0" smtClean="0"/>
              <a:t>Which subjects, if any, are prerequisite</a:t>
            </a:r>
            <a:r>
              <a:rPr lang="en-AU" sz="2800" dirty="0" smtClean="0"/>
              <a:t>s</a:t>
            </a:r>
            <a:r>
              <a:rPr lang="en-US" sz="2800" dirty="0" smtClean="0"/>
              <a:t>?</a:t>
            </a:r>
          </a:p>
        </p:txBody>
      </p:sp>
    </p:spTree>
    <p:extLst>
      <p:ext uri="{BB962C8B-B14F-4D97-AF65-F5344CB8AC3E}">
        <p14:creationId xmlns:p14="http://schemas.microsoft.com/office/powerpoint/2010/main" val="14320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6836" name="Rectangle 4"/>
          <p:cNvSpPr>
            <a:spLocks noGrp="1" noChangeArrowheads="1"/>
          </p:cNvSpPr>
          <p:nvPr>
            <p:ph type="body" sz="half" idx="2"/>
          </p:nvPr>
        </p:nvSpPr>
        <p:spPr>
          <a:xfrm>
            <a:off x="288000" y="1049338"/>
            <a:ext cx="8207375" cy="3744912"/>
          </a:xfrm>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marL="0" indent="0" eaLnBrk="1" hangingPunct="1"/>
            <a:r>
              <a:rPr lang="en-US" sz="2800" dirty="0" smtClean="0">
                <a:solidFill>
                  <a:schemeClr val="tx2"/>
                </a:solidFill>
              </a:rPr>
              <a:t>How do I keep my options open?</a:t>
            </a:r>
          </a:p>
          <a:p>
            <a:pPr marL="0" indent="0" eaLnBrk="1" hangingPunct="1">
              <a:spcAft>
                <a:spcPct val="100000"/>
              </a:spcAft>
            </a:pPr>
            <a:r>
              <a:rPr lang="en-US" sz="2800" dirty="0" smtClean="0">
                <a:solidFill>
                  <a:schemeClr val="tx2"/>
                </a:solidFill>
              </a:rPr>
              <a:t>What happens if I change my mind and don’t have prerequisites?</a:t>
            </a:r>
          </a:p>
        </p:txBody>
      </p:sp>
      <p:sp>
        <p:nvSpPr>
          <p:cNvPr id="4" name="Rectangle 2"/>
          <p:cNvSpPr txBox="1">
            <a:spLocks noChangeArrowheads="1"/>
          </p:cNvSpPr>
          <p:nvPr/>
        </p:nvSpPr>
        <p:spPr bwMode="auto">
          <a:xfrm>
            <a:off x="287338" y="258763"/>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a:lstStyle>
          <a:p>
            <a:pPr eaLnBrk="1" hangingPunct="1"/>
            <a:r>
              <a:rPr lang="en-AU" dirty="0" smtClean="0"/>
              <a:t>If I don’t know what I want to do …</a:t>
            </a:r>
          </a:p>
        </p:txBody>
      </p:sp>
    </p:spTree>
    <p:extLst>
      <p:ext uri="{BB962C8B-B14F-4D97-AF65-F5344CB8AC3E}">
        <p14:creationId xmlns:p14="http://schemas.microsoft.com/office/powerpoint/2010/main" val="324514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16836">
                                            <p:txEl>
                                              <p:pRg st="0" end="0"/>
                                            </p:txEl>
                                          </p:spTgt>
                                        </p:tgtEl>
                                        <p:attrNameLst>
                                          <p:attrName>style.visibility</p:attrName>
                                        </p:attrNameLst>
                                      </p:cBhvr>
                                      <p:to>
                                        <p:strVal val="visible"/>
                                      </p:to>
                                    </p:set>
                                    <p:anim calcmode="lin" valueType="num">
                                      <p:cBhvr additive="base">
                                        <p:cTn id="7" dur="500" fill="hold"/>
                                        <p:tgtEl>
                                          <p:spTgt spid="101683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168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16836">
                                            <p:txEl>
                                              <p:pRg st="1" end="1"/>
                                            </p:txEl>
                                          </p:spTgt>
                                        </p:tgtEl>
                                        <p:attrNameLst>
                                          <p:attrName>style.visibility</p:attrName>
                                        </p:attrNameLst>
                                      </p:cBhvr>
                                      <p:to>
                                        <p:strVal val="visible"/>
                                      </p:to>
                                    </p:set>
                                    <p:anim calcmode="lin" valueType="num">
                                      <p:cBhvr additive="base">
                                        <p:cTn id="13" dur="500" fill="hold"/>
                                        <p:tgtEl>
                                          <p:spTgt spid="101683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1683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288000" y="1049338"/>
            <a:ext cx="7916863" cy="425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55563" indent="-55563">
              <a:lnSpc>
                <a:spcPct val="90000"/>
              </a:lnSpc>
              <a:spcBef>
                <a:spcPct val="20000"/>
              </a:spcBef>
            </a:pPr>
            <a:r>
              <a:rPr lang="en-US" sz="2800" b="0" dirty="0"/>
              <a:t>To qualify for a place in any tertiary course, students must satisfy all course prerequisites</a:t>
            </a:r>
          </a:p>
          <a:p>
            <a:pPr marL="55563" indent="-55563">
              <a:lnSpc>
                <a:spcPct val="90000"/>
              </a:lnSpc>
              <a:spcBef>
                <a:spcPct val="20000"/>
              </a:spcBef>
            </a:pPr>
            <a:r>
              <a:rPr lang="en-US" sz="2800" b="0" dirty="0"/>
              <a:t>(e.g. completion of Years 11–12 subjects, presentation of folios, auditions).</a:t>
            </a:r>
            <a:endParaRPr lang="en-AU" sz="2800" b="0" dirty="0"/>
          </a:p>
        </p:txBody>
      </p:sp>
      <p:sp>
        <p:nvSpPr>
          <p:cNvPr id="4" name="Rectangle 2"/>
          <p:cNvSpPr txBox="1">
            <a:spLocks noChangeArrowheads="1"/>
          </p:cNvSpPr>
          <p:nvPr/>
        </p:nvSpPr>
        <p:spPr bwMode="auto">
          <a:xfrm>
            <a:off x="287338" y="258763"/>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a:lstStyle>
          <a:p>
            <a:pPr eaLnBrk="1" hangingPunct="1"/>
            <a:r>
              <a:rPr lang="en-AU" dirty="0" smtClean="0"/>
              <a:t>Prerequisite studies</a:t>
            </a:r>
          </a:p>
        </p:txBody>
      </p:sp>
    </p:spTree>
    <p:extLst>
      <p:ext uri="{BB962C8B-B14F-4D97-AF65-F5344CB8AC3E}">
        <p14:creationId xmlns:p14="http://schemas.microsoft.com/office/powerpoint/2010/main" val="252795062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over - senior">
  <a:themeElements>
    <a:clrScheme name="QCAA test palette">
      <a:dk1>
        <a:srgbClr val="FFFFFF"/>
      </a:dk1>
      <a:lt1>
        <a:srgbClr val="FFFFFF"/>
      </a:lt1>
      <a:dk2>
        <a:srgbClr val="000000"/>
      </a:dk2>
      <a:lt2>
        <a:srgbClr val="A5A5A5"/>
      </a:lt2>
      <a:accent1>
        <a:srgbClr val="D52B1E"/>
      </a:accent1>
      <a:accent2>
        <a:srgbClr val="21578A"/>
      </a:accent2>
      <a:accent3>
        <a:srgbClr val="E17000"/>
      </a:accent3>
      <a:accent4>
        <a:srgbClr val="738639"/>
      </a:accent4>
      <a:accent5>
        <a:srgbClr val="865F7F"/>
      </a:accent5>
      <a:accent6>
        <a:srgbClr val="2D2D8A"/>
      </a:accent6>
      <a:hlink>
        <a:srgbClr val="0066FF"/>
      </a:hlink>
      <a:folHlink>
        <a:srgbClr val="33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sic page_individual">
  <a:themeElements>
    <a:clrScheme name="QCAA colour palette">
      <a:dk1>
        <a:srgbClr val="000000"/>
      </a:dk1>
      <a:lt1>
        <a:srgbClr val="FFFFFF"/>
      </a:lt1>
      <a:dk2>
        <a:srgbClr val="000000"/>
      </a:dk2>
      <a:lt2>
        <a:srgbClr val="B5B5B5"/>
      </a:lt2>
      <a:accent1>
        <a:srgbClr val="D52B1E"/>
      </a:accent1>
      <a:accent2>
        <a:srgbClr val="21578A"/>
      </a:accent2>
      <a:accent3>
        <a:srgbClr val="8995B7"/>
      </a:accent3>
      <a:accent4>
        <a:srgbClr val="E17000"/>
      </a:accent4>
      <a:accent5>
        <a:srgbClr val="738639"/>
      </a:accent5>
      <a:accent6>
        <a:srgbClr val="865F7F"/>
      </a:accent6>
      <a:hlink>
        <a:srgbClr val="0000FF"/>
      </a:hlink>
      <a:folHlink>
        <a:srgbClr val="800080"/>
      </a:folHlink>
    </a:clrScheme>
    <a:fontScheme name="Basic page_individu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Basic page_individu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 page_individu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 page_individu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 page_individu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 page_individu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 page_individu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 page_individu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 page_individu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 page_individu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 page_individu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 page_individu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 page_individu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E3C7B3732AB8546B387ABC1F8F0FB2A" ma:contentTypeVersion="0" ma:contentTypeDescription="Create a new document." ma:contentTypeScope="" ma:versionID="c667244f083121441678b0f427f61f3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3A8AC4-414B-4AD5-A315-29792D52C4EF}">
  <ds:schemaRefs>
    <ds:schemaRef ds:uri="http://schemas.microsoft.com/sharepoint/v3/contenttype/forms"/>
  </ds:schemaRefs>
</ds:datastoreItem>
</file>

<file path=customXml/itemProps2.xml><?xml version="1.0" encoding="utf-8"?>
<ds:datastoreItem xmlns:ds="http://schemas.openxmlformats.org/officeDocument/2006/customXml" ds:itemID="{30EB03FA-64B5-490B-A173-1B58C836D18A}">
  <ds:schemaRefs>
    <ds:schemaRef ds:uri="http://schemas.microsoft.com/office/2006/metadata/longProperties"/>
  </ds:schemaRefs>
</ds:datastoreItem>
</file>

<file path=customXml/itemProps3.xml><?xml version="1.0" encoding="utf-8"?>
<ds:datastoreItem xmlns:ds="http://schemas.openxmlformats.org/officeDocument/2006/customXml" ds:itemID="{A5DEBD03-5E9C-40A0-804B-944DDB9E62A1}">
  <ds:schemaRefs>
    <ds:schemaRef ds:uri="http://schemas.microsoft.com/office/infopath/2007/PartnerControl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 ds:uri="http://purl.org/dc/terms/"/>
  </ds:schemaRefs>
</ds:datastoreItem>
</file>

<file path=customXml/itemProps4.xml><?xml version="1.0" encoding="utf-8"?>
<ds:datastoreItem xmlns:ds="http://schemas.openxmlformats.org/officeDocument/2006/customXml" ds:itemID="{A97DF505-7C84-458E-B015-7DA4E11B02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97</TotalTime>
  <Words>944</Words>
  <Application>Microsoft Office PowerPoint</Application>
  <PresentationFormat>On-screen Show (4:3)</PresentationFormat>
  <Paragraphs>97</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cover - senior</vt:lpstr>
      <vt:lpstr>Basic page_individual</vt:lpstr>
      <vt:lpstr>Planning for the senior phase of learning</vt:lpstr>
      <vt:lpstr>Our focus for the presentation</vt:lpstr>
      <vt:lpstr>The senior phase of learning</vt:lpstr>
      <vt:lpstr>Preparation for Years 11 and 12</vt:lpstr>
      <vt:lpstr>Planning</vt:lpstr>
      <vt:lpstr>Planning (continued)</vt:lpstr>
      <vt:lpstr>PowerPoint Presentation</vt:lpstr>
      <vt:lpstr>PowerPoint Presentation</vt:lpstr>
      <vt:lpstr>PowerPoint Presentation</vt:lpstr>
      <vt:lpstr>PowerPoint Presentation</vt:lpstr>
      <vt:lpstr>PowerPoint Presentation</vt:lpstr>
      <vt:lpstr>Find out more</vt:lpstr>
    </vt:vector>
  </TitlesOfParts>
  <Company>Queensland Studies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the senior phase of learning</dc:title>
  <dc:creator>Queensland Curriculum and Assessment Authority</dc:creator>
  <cp:lastModifiedBy>Queensland Curriculum and Assessment Authority</cp:lastModifiedBy>
  <cp:revision>33</cp:revision>
  <dcterms:created xsi:type="dcterms:W3CDTF">2014-06-26T04:16:52Z</dcterms:created>
  <dcterms:modified xsi:type="dcterms:W3CDTF">2015-02-19T05:32:00Z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27700.0000000000</vt:lpwstr>
  </property>
  <property fmtid="{D5CDD505-2E9C-101B-9397-08002B2CF9AE}" pid="3" name="Category">
    <vt:lpwstr>Presentations</vt:lpwstr>
  </property>
  <property fmtid="{D5CDD505-2E9C-101B-9397-08002B2CF9AE}" pid="4" name="PublishingExpirationDate">
    <vt:lpwstr/>
  </property>
  <property fmtid="{D5CDD505-2E9C-101B-9397-08002B2CF9AE}" pid="5" name="PublishingStartDate">
    <vt:lpwstr/>
  </property>
  <property fmtid="{D5CDD505-2E9C-101B-9397-08002B2CF9AE}" pid="6" name="ContentTypeId">
    <vt:lpwstr>0x010100EE3C7B3732AB8546B387ABC1F8F0FB2A</vt:lpwstr>
  </property>
</Properties>
</file>